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theme/theme12.xml" ContentType="application/vnd.openxmlformats-officedocument.theme+xml"/>
  <Override PartName="/ppt/slideLayouts/slideLayout54.xml" ContentType="application/vnd.openxmlformats-officedocument.presentationml.slideLayout+xml"/>
  <Override PartName="/ppt/theme/theme13.xml" ContentType="application/vnd.openxmlformats-officedocument.theme+xml"/>
  <Override PartName="/ppt/slideLayouts/slideLayout55.xml" ContentType="application/vnd.openxmlformats-officedocument.presentationml.slideLayout+xml"/>
  <Override PartName="/ppt/theme/theme14.xml" ContentType="application/vnd.openxmlformats-officedocument.theme+xml"/>
  <Override PartName="/ppt/slideLayouts/slideLayout56.xml" ContentType="application/vnd.openxmlformats-officedocument.presentationml.slideLayout+xml"/>
  <Override PartName="/ppt/theme/theme15.xml" ContentType="application/vnd.openxmlformats-officedocument.theme+xml"/>
  <Override PartName="/ppt/slideLayouts/slideLayout5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58" r:id="rId2"/>
    <p:sldMasterId id="2147483888" r:id="rId3"/>
    <p:sldMasterId id="2147483819" r:id="rId4"/>
    <p:sldMasterId id="2147483713" r:id="rId5"/>
    <p:sldMasterId id="2147483755" r:id="rId6"/>
    <p:sldMasterId id="2147483717" r:id="rId7"/>
    <p:sldMasterId id="2147483772" r:id="rId8"/>
    <p:sldMasterId id="2147483774" r:id="rId9"/>
    <p:sldMasterId id="2147483776" r:id="rId10"/>
    <p:sldMasterId id="2147483778" r:id="rId11"/>
    <p:sldMasterId id="2147483909" r:id="rId12"/>
    <p:sldMasterId id="2147483911" r:id="rId13"/>
    <p:sldMasterId id="2147483913" r:id="rId14"/>
    <p:sldMasterId id="2147483915" r:id="rId15"/>
    <p:sldMasterId id="2147483722" r:id="rId16"/>
  </p:sldMasterIdLst>
  <p:notesMasterIdLst>
    <p:notesMasterId r:id="rId60"/>
  </p:notesMasterIdLst>
  <p:sldIdLst>
    <p:sldId id="487" r:id="rId17"/>
    <p:sldId id="818" r:id="rId18"/>
    <p:sldId id="788" r:id="rId19"/>
    <p:sldId id="350" r:id="rId20"/>
    <p:sldId id="479" r:id="rId21"/>
    <p:sldId id="480" r:id="rId22"/>
    <p:sldId id="356" r:id="rId23"/>
    <p:sldId id="716" r:id="rId24"/>
    <p:sldId id="790" r:id="rId25"/>
    <p:sldId id="535" r:id="rId26"/>
    <p:sldId id="791" r:id="rId27"/>
    <p:sldId id="807" r:id="rId28"/>
    <p:sldId id="809" r:id="rId29"/>
    <p:sldId id="806" r:id="rId30"/>
    <p:sldId id="792" r:id="rId31"/>
    <p:sldId id="804" r:id="rId32"/>
    <p:sldId id="805" r:id="rId33"/>
    <p:sldId id="802" r:id="rId34"/>
    <p:sldId id="794" r:id="rId35"/>
    <p:sldId id="808" r:id="rId36"/>
    <p:sldId id="795" r:id="rId37"/>
    <p:sldId id="797" r:id="rId38"/>
    <p:sldId id="832" r:id="rId39"/>
    <p:sldId id="833" r:id="rId40"/>
    <p:sldId id="493" r:id="rId41"/>
    <p:sldId id="798" r:id="rId42"/>
    <p:sldId id="810" r:id="rId43"/>
    <p:sldId id="812" r:id="rId44"/>
    <p:sldId id="811" r:id="rId45"/>
    <p:sldId id="799" r:id="rId46"/>
    <p:sldId id="813" r:id="rId47"/>
    <p:sldId id="814" r:id="rId48"/>
    <p:sldId id="825" r:id="rId49"/>
    <p:sldId id="815" r:id="rId50"/>
    <p:sldId id="826" r:id="rId51"/>
    <p:sldId id="827" r:id="rId52"/>
    <p:sldId id="828" r:id="rId53"/>
    <p:sldId id="829" r:id="rId54"/>
    <p:sldId id="830" r:id="rId55"/>
    <p:sldId id="831" r:id="rId56"/>
    <p:sldId id="816" r:id="rId57"/>
    <p:sldId id="803" r:id="rId58"/>
    <p:sldId id="545" r:id="rId59"/>
  </p:sldIdLst>
  <p:sldSz cx="9144000" cy="5143500" type="screen16x9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33" autoAdjust="0"/>
    <p:restoredTop sz="86356"/>
  </p:normalViewPr>
  <p:slideViewPr>
    <p:cSldViewPr>
      <p:cViewPr varScale="1">
        <p:scale>
          <a:sx n="69" d="100"/>
          <a:sy n="69" d="100"/>
        </p:scale>
        <p:origin x="60" y="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03221864237299"/>
          <c:y val="5.1121335980590002E-2"/>
          <c:w val="0.64238515981884403"/>
          <c:h val="0.88068933200970501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42-0F45-9718-ED2FDD47821E}"/>
              </c:ext>
            </c:extLst>
          </c:dPt>
          <c:dPt>
            <c:idx val="1"/>
            <c:bubble3D val="0"/>
            <c:spPr>
              <a:solidFill>
                <a:srgbClr val="FFEC3A"/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42-0F45-9718-ED2FDD47821E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42-0F45-9718-ED2FDD47821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42-0F45-9718-ED2FDD4782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42-0F45-9718-ED2FDD4782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42-0F45-9718-ED2FDD4782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sv-S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3"/>
                <c:pt idx="0">
                  <c:v>Teknik</c:v>
                </c:pt>
                <c:pt idx="1">
                  <c:v>Språk</c:v>
                </c:pt>
                <c:pt idx="2">
                  <c:v>Pedagogik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42-0F45-9718-ED2FDD47821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4CBA-4867-44A3-BDF8-1C2F43CF94FE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313B-E867-409A-B297-11B7A91DCD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2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806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7652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0432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752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6148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03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083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6282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8844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3441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60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310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29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9663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4460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31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6671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32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2823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34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773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2561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43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619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2976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140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6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B313B-E867-409A-B297-11B7A91DCD2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113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994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6627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18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55726"/>
            <a:ext cx="5375350" cy="12674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3723878"/>
            <a:ext cx="4536504" cy="81253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att ändra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00773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71B8728-A629-154F-8C11-89EA609171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2265" y="1470504"/>
            <a:ext cx="3827967" cy="255217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73AF04A-F2C2-374D-8EA9-45B2DD3CCF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5776" y="4197602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2931958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BD2CA380-61DD-1344-BE8A-A433AF00AC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99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BigHeader_subheader_mini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6B14D472-5723-6742-A2FD-F64A14D48B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8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miniheader_bullet_pic_portrai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26DFF40-4B18-524D-9D3E-A04851F970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5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88032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3EF1F86-9D36-BD46-BE15-7E741F61D1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65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_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0EB0DE5-30BC-0A40-B0A2-5E08A600B9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733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5009032-147A-8F49-BF62-91DDEEB326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22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ig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8369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88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392AF137-A22B-A148-B2EF-505DCC07B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4" y="757593"/>
            <a:ext cx="3479960" cy="356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757593"/>
            <a:ext cx="3129062" cy="800219"/>
          </a:xfrm>
          <a:noFill/>
        </p:spPr>
        <p:txBody>
          <a:bodyPr wrap="none" lIns="0" tIns="0" rIns="0" bIns="0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om du </a:t>
            </a:r>
            <a:r>
              <a:rPr lang="en-US" dirty="0" err="1"/>
              <a:t>vill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851670"/>
            <a:ext cx="3908696" cy="2644075"/>
          </a:xfrm>
        </p:spPr>
        <p:txBody>
          <a:bodyPr>
            <a:normAutofit/>
          </a:bodyPr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1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602" y="1149929"/>
            <a:ext cx="2736304" cy="273630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616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051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831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1054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AF42BF-B4FD-CF45-9AE5-6C07BF2F0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592" y="1562400"/>
            <a:ext cx="7272392" cy="1728000"/>
          </a:xfrm>
        </p:spPr>
        <p:txBody>
          <a:bodyPr wrap="square" rIns="72000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0371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392AF137-A22B-A148-B2EF-505DCC07B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4" y="757593"/>
            <a:ext cx="3479960" cy="356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757593"/>
            <a:ext cx="3129062" cy="800219"/>
          </a:xfrm>
          <a:noFill/>
        </p:spPr>
        <p:txBody>
          <a:bodyPr wrap="none" lIns="0" tIns="0" rIns="0" bIns="0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om du </a:t>
            </a:r>
            <a:r>
              <a:rPr lang="en-US" dirty="0" err="1"/>
              <a:t>vill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851670"/>
            <a:ext cx="3908696" cy="2644075"/>
          </a:xfrm>
        </p:spPr>
        <p:txBody>
          <a:bodyPr>
            <a:normAutofit/>
          </a:bodyPr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1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602" y="1149929"/>
            <a:ext cx="2736304" cy="273630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5919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7629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295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14798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2040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289331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1054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952328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2236712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7511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with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2028995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3600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256103" cy="884070"/>
          </a:xfrm>
        </p:spPr>
        <p:txBody>
          <a:bodyPr rIns="432000"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spcBef>
                <a:spcPts val="576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7896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71B8728-A629-154F-8C11-89EA609171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2265" y="1470504"/>
            <a:ext cx="3827967" cy="255217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73AF04A-F2C2-374D-8EA9-45B2DD3CCF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5776" y="4197602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655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815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2931958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BD2CA380-61DD-1344-BE8A-A433AF00AC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288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BigHeader_subheader_mini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6B14D472-5723-6742-A2FD-F64A14D48B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992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miniheader_bullet_pic_portrai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26DFF40-4B18-524D-9D3E-A04851F970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410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88032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3EF1F86-9D36-BD46-BE15-7E741F61D1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256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_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0EB0DE5-30BC-0A40-B0A2-5E08A600B9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873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5009032-147A-8F49-BF62-91DDEEB326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76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ig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9273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947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234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28643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164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2493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1419622"/>
            <a:ext cx="20162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/>
              <a:t>GLÖM INTE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987824" y="1851670"/>
            <a:ext cx="3600400" cy="172819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431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55776" y="771550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1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55776" y="1059582"/>
            <a:ext cx="2520280" cy="108012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39952" y="3003798"/>
            <a:ext cx="2520280" cy="11521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139952" y="2715766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34566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4631"/>
            <a:ext cx="1584176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835696" y="1491630"/>
            <a:ext cx="2376264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1203598"/>
            <a:ext cx="172819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076056" y="1491630"/>
            <a:ext cx="2304256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91880" y="3363838"/>
            <a:ext cx="2376264" cy="10081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35957" y="3075806"/>
            <a:ext cx="16561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775568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7349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14798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11480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85494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21570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>
            <a:off x="1326182" y="476745"/>
            <a:ext cx="6698624" cy="4495019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900" dirty="0"/>
              <a:t>“Lorem ipsum dolor sit </a:t>
            </a:r>
            <a:r>
              <a:rPr lang="en-US" sz="3900" dirty="0" err="1"/>
              <a:t>amet</a:t>
            </a:r>
            <a:r>
              <a:rPr lang="en-US" sz="3900" dirty="0"/>
              <a:t>, </a:t>
            </a:r>
            <a:r>
              <a:rPr lang="en-US" sz="3900" dirty="0" err="1"/>
              <a:t>consectetur</a:t>
            </a:r>
            <a:r>
              <a:rPr lang="en-US" sz="3900" dirty="0"/>
              <a:t> </a:t>
            </a:r>
            <a:r>
              <a:rPr lang="en-US" sz="3900" dirty="0" err="1"/>
              <a:t>adipiscing</a:t>
            </a:r>
            <a:r>
              <a:rPr lang="en-US" sz="3900" dirty="0"/>
              <a:t> </a:t>
            </a:r>
            <a:r>
              <a:rPr lang="en-US" sz="3900" dirty="0" err="1"/>
              <a:t>elitestibulum</a:t>
            </a:r>
            <a:r>
              <a:rPr lang="en-US" sz="3900" dirty="0"/>
              <a:t> </a:t>
            </a:r>
            <a:r>
              <a:rPr lang="en-US" sz="3900" dirty="0" err="1"/>
              <a:t>aliquet</a:t>
            </a:r>
            <a:r>
              <a:rPr lang="en-US" sz="39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01193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>
            <a:off x="1115616" y="627534"/>
            <a:ext cx="7134250" cy="3672408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200" dirty="0"/>
              <a:t>“Lorem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. Lorem ipsum dolor sit </a:t>
            </a:r>
            <a:r>
              <a:rPr lang="en-US" sz="3200" dirty="0" err="1"/>
              <a:t>amet</a:t>
            </a:r>
            <a:r>
              <a:rPr lang="en-US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097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 flipH="1">
            <a:off x="1043608" y="555525"/>
            <a:ext cx="7185992" cy="4292245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200" dirty="0"/>
              <a:t>“Lorem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. Vestibulum </a:t>
            </a:r>
            <a:r>
              <a:rPr lang="en-US" sz="3200" dirty="0" err="1"/>
              <a:t>aliquet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 dolor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mattis</a:t>
            </a:r>
            <a:r>
              <a:rPr lang="en-US" sz="3200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291589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 flipH="1">
            <a:off x="1043608" y="627534"/>
            <a:ext cx="7185992" cy="3932204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900" dirty="0"/>
              <a:t>“Lorem ipsum dolor sit </a:t>
            </a:r>
            <a:r>
              <a:rPr lang="en-US" sz="3900" dirty="0" err="1"/>
              <a:t>amet</a:t>
            </a:r>
            <a:r>
              <a:rPr lang="en-US" sz="3900" dirty="0"/>
              <a:t>, </a:t>
            </a:r>
            <a:r>
              <a:rPr lang="en-US" sz="3900" dirty="0" err="1"/>
              <a:t>consectetur</a:t>
            </a:r>
            <a:r>
              <a:rPr lang="en-US" sz="3900" dirty="0"/>
              <a:t> </a:t>
            </a:r>
            <a:r>
              <a:rPr lang="en-US" sz="3900" dirty="0" err="1"/>
              <a:t>adipiscing</a:t>
            </a:r>
            <a:r>
              <a:rPr lang="en-US" sz="3900" dirty="0"/>
              <a:t> </a:t>
            </a:r>
            <a:r>
              <a:rPr lang="en-US" sz="3900" dirty="0" err="1"/>
              <a:t>elit</a:t>
            </a:r>
            <a:r>
              <a:rPr lang="en-US" sz="3900" dirty="0"/>
              <a:t> </a:t>
            </a:r>
            <a:r>
              <a:rPr lang="en-US" sz="3900" dirty="0" err="1"/>
              <a:t>vestibu</a:t>
            </a:r>
            <a:r>
              <a:rPr lang="en-US" sz="39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8590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2FAC65-368A-B644-92A8-6655F60BC6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4155927"/>
            <a:ext cx="4536504" cy="680868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att ändra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30312E6-B27C-1243-AFE2-84EB39620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2357457"/>
            <a:ext cx="4608512" cy="99377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92454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289331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952328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2236712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with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2028995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256103" cy="884070"/>
          </a:xfrm>
        </p:spPr>
        <p:txBody>
          <a:bodyPr rIns="432000"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spcBef>
                <a:spcPts val="576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4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.wmf"/><Relationship Id="rId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.wmf"/><Relationship Id="rId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.wmf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5C4FD5D-F209-1240-B26B-526F619DF91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F40A697-0C44-AD4D-8476-AAE3AD42E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970" y="-92546"/>
            <a:ext cx="3215759" cy="1664027"/>
          </a:xfrm>
          <a:prstGeom prst="rect">
            <a:avLst/>
          </a:prstGeom>
        </p:spPr>
      </p:pic>
      <p:cxnSp>
        <p:nvCxnSpPr>
          <p:cNvPr id="16" name="Rak 15">
            <a:extLst>
              <a:ext uri="{FF2B5EF4-FFF2-40B4-BE49-F238E27FC236}">
                <a16:creationId xmlns:a16="http://schemas.microsoft.com/office/drawing/2014/main" id="{8478153D-05DD-984B-882B-C29465F0D131}"/>
              </a:ext>
            </a:extLst>
          </p:cNvPr>
          <p:cNvCxnSpPr/>
          <p:nvPr userDrawn="1"/>
        </p:nvCxnSpPr>
        <p:spPr>
          <a:xfrm>
            <a:off x="680948" y="3655866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A15D8F3-3A26-DC45-81C2-E171ABF7EFEF}"/>
              </a:ext>
            </a:extLst>
          </p:cNvPr>
          <p:cNvSpPr/>
          <p:nvPr userDrawn="1"/>
        </p:nvSpPr>
        <p:spPr>
          <a:xfrm>
            <a:off x="0" y="0"/>
            <a:ext cx="9144000" cy="5161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9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FB37544-D083-7E49-B63E-C608C68064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2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FB37544-D083-7E49-B63E-C608C68064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48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88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9857"/>
            <a:ext cx="9144000" cy="5143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048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706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E4C50DE-333B-1246-ADD7-A455AE92AB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31F054C-5639-A142-A6EB-3E013EDC88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057" y="3507854"/>
            <a:ext cx="1508777" cy="780732"/>
          </a:xfrm>
          <a:prstGeom prst="rect">
            <a:avLst/>
          </a:prstGeom>
        </p:spPr>
      </p:pic>
      <p:cxnSp>
        <p:nvCxnSpPr>
          <p:cNvPr id="15" name="Rak 14">
            <a:extLst>
              <a:ext uri="{FF2B5EF4-FFF2-40B4-BE49-F238E27FC236}">
                <a16:creationId xmlns:a16="http://schemas.microsoft.com/office/drawing/2014/main" id="{E3A9D67A-5C44-A543-8A31-C75CD674328B}"/>
              </a:ext>
            </a:extLst>
          </p:cNvPr>
          <p:cNvCxnSpPr/>
          <p:nvPr userDrawn="1"/>
        </p:nvCxnSpPr>
        <p:spPr>
          <a:xfrm flipV="1">
            <a:off x="467544" y="3579862"/>
            <a:ext cx="8208912" cy="92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5AC4A7DE-EF06-DF4F-B519-5CAF74A74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39"/>
          <a:stretch/>
        </p:blipFill>
        <p:spPr>
          <a:xfrm>
            <a:off x="5874774" y="0"/>
            <a:ext cx="3269226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573"/>
          <a:stretch/>
        </p:blipFill>
        <p:spPr>
          <a:xfrm>
            <a:off x="7973710" y="4570639"/>
            <a:ext cx="1062785" cy="365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9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60" r:id="rId2"/>
    <p:sldLayoutId id="2147483761" r:id="rId3"/>
    <p:sldLayoutId id="2147483762" r:id="rId4"/>
    <p:sldLayoutId id="2147483763" r:id="rId5"/>
    <p:sldLayoutId id="2147483770" r:id="rId6"/>
    <p:sldLayoutId id="2147483764" r:id="rId7"/>
    <p:sldLayoutId id="2147483765" r:id="rId8"/>
    <p:sldLayoutId id="2147483766" r:id="rId9"/>
    <p:sldLayoutId id="2147483768" r:id="rId10"/>
    <p:sldLayoutId id="2147483781" r:id="rId11"/>
    <p:sldLayoutId id="2147483783" r:id="rId12"/>
    <p:sldLayoutId id="2147483784" r:id="rId13"/>
    <p:sldLayoutId id="2147483786" r:id="rId14"/>
    <p:sldLayoutId id="2147483785" r:id="rId15"/>
    <p:sldLayoutId id="2147483790" r:id="rId16"/>
    <p:sldLayoutId id="2147483791" r:id="rId17"/>
    <p:sldLayoutId id="2147483789" r:id="rId18"/>
    <p:sldLayoutId id="2147483917" r:id="rId19"/>
    <p:sldLayoutId id="2147483918" r:id="rId20"/>
    <p:sldLayoutId id="2147483919" r:id="rId2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615D36DB-13B6-914F-AF56-5A9AD3A33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4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05"/>
            <a:ext cx="9144000" cy="5154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ADF3495-ED79-E045-AF10-4839D0D7F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1F6B124-8894-5D42-A0D8-5CD18958667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68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2019-10-22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2A25A2B-B211-914D-934B-7F8D8F31DE3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C29FC4E7-2728-0E48-800B-16449065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899037"/>
            <a:ext cx="6912768" cy="615553"/>
          </a:xfrm>
        </p:spPr>
        <p:txBody>
          <a:bodyPr/>
          <a:lstStyle/>
          <a:p>
            <a:r>
              <a:rPr lang="sv-SE" dirty="0"/>
              <a:t>We4Authors Workshop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363B728-1A01-EA42-92D4-976537E87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568" y="3723878"/>
            <a:ext cx="8208912" cy="812530"/>
          </a:xfrm>
        </p:spPr>
        <p:txBody>
          <a:bodyPr/>
          <a:lstStyle/>
          <a:p>
            <a:r>
              <a:rPr lang="sv-SE" dirty="0"/>
              <a:t>Susanna Laurin, José Angel Martinez </a:t>
            </a:r>
            <a:r>
              <a:rPr lang="sv-SE" dirty="0" err="1"/>
              <a:t>Usero</a:t>
            </a:r>
            <a:r>
              <a:rPr lang="sv-SE" dirty="0"/>
              <a:t>, </a:t>
            </a:r>
            <a:r>
              <a:rPr lang="sv-SE" dirty="0" err="1"/>
              <a:t>Anett</a:t>
            </a:r>
            <a:r>
              <a:rPr lang="sv-SE" dirty="0"/>
              <a:t> </a:t>
            </a:r>
            <a:r>
              <a:rPr lang="sv-SE" dirty="0" err="1"/>
              <a:t>Ruszanov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424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3199947" cy="699404"/>
          </a:xfrm>
        </p:spPr>
        <p:txBody>
          <a:bodyPr/>
          <a:lstStyle/>
          <a:p>
            <a:r>
              <a:rPr lang="sv-SE" dirty="0"/>
              <a:t>Three parts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567465" y="679004"/>
          <a:ext cx="61206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3491880" y="3571151"/>
            <a:ext cx="243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/>
              <a:t>UX/design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861210" y="213970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/>
              <a:t>Tech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30365" y="2139702"/>
            <a:ext cx="177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err="1"/>
              <a:t>Content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242276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6E7DC6-EB63-F941-B59E-82A556541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411544" cy="699404"/>
          </a:xfrm>
        </p:spPr>
        <p:txBody>
          <a:bodyPr/>
          <a:lstStyle/>
          <a:p>
            <a:r>
              <a:rPr lang="sv-SE" dirty="0"/>
              <a:t>We4Authors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46F928-6673-AF41-B64D-7DE09C79A2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Pilot </a:t>
            </a:r>
            <a:r>
              <a:rPr lang="sv-SE" dirty="0" err="1"/>
              <a:t>project</a:t>
            </a:r>
            <a:endParaRPr lang="sv-SE" dirty="0"/>
          </a:p>
          <a:p>
            <a:r>
              <a:rPr lang="sv-SE" dirty="0" err="1"/>
              <a:t>European</a:t>
            </a:r>
            <a:r>
              <a:rPr lang="sv-SE" dirty="0"/>
              <a:t> </a:t>
            </a:r>
            <a:r>
              <a:rPr lang="sv-SE" dirty="0" err="1"/>
              <a:t>Parliament</a:t>
            </a:r>
            <a:endParaRPr lang="sv-SE" dirty="0"/>
          </a:p>
          <a:p>
            <a:r>
              <a:rPr lang="sv-SE" dirty="0"/>
              <a:t>May 2018 – Nov 2019</a:t>
            </a:r>
          </a:p>
          <a:p>
            <a:r>
              <a:rPr lang="sv-SE" dirty="0"/>
              <a:t>150 000 EURO</a:t>
            </a:r>
          </a:p>
          <a:p>
            <a:r>
              <a:rPr lang="sv-SE" dirty="0"/>
              <a:t>Funka (</a:t>
            </a:r>
            <a:r>
              <a:rPr lang="sv-SE" dirty="0" err="1"/>
              <a:t>lead</a:t>
            </a:r>
            <a:r>
              <a:rPr lang="sv-SE" dirty="0"/>
              <a:t>), CTIC</a:t>
            </a:r>
          </a:p>
          <a:p>
            <a:r>
              <a:rPr lang="sv-SE" dirty="0"/>
              <a:t>EDF, ERRIN, ANEC</a:t>
            </a:r>
          </a:p>
        </p:txBody>
      </p:sp>
      <p:pic>
        <p:nvPicPr>
          <p:cNvPr id="6" name="Platshållare för bild 5" descr="EU parliament. Photo">
            <a:extLst>
              <a:ext uri="{FF2B5EF4-FFF2-40B4-BE49-F238E27FC236}">
                <a16:creationId xmlns:a16="http://schemas.microsoft.com/office/drawing/2014/main" id="{8A9C60AA-9314-485B-B652-9391B7F90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6443" y="1511300"/>
            <a:ext cx="3779837" cy="2644775"/>
          </a:xfrm>
        </p:spPr>
      </p:pic>
    </p:spTree>
    <p:extLst>
      <p:ext uri="{BB962C8B-B14F-4D97-AF65-F5344CB8AC3E}">
        <p14:creationId xmlns:p14="http://schemas.microsoft.com/office/powerpoint/2010/main" val="211370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0B4152-DD7A-F14C-B813-CF3A453C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4014273" cy="699404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main</a:t>
            </a:r>
            <a:r>
              <a:rPr lang="sv-SE" dirty="0"/>
              <a:t> parts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1126074-8E4A-2D4F-9646-97D9C96BC4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1999"/>
            <a:ext cx="4752072" cy="3147983"/>
          </a:xfrm>
        </p:spPr>
        <p:txBody>
          <a:bodyPr>
            <a:normAutofit/>
          </a:bodyPr>
          <a:lstStyle/>
          <a:p>
            <a:r>
              <a:rPr lang="sv-SE" dirty="0" err="1"/>
              <a:t>Map</a:t>
            </a:r>
            <a:r>
              <a:rPr lang="sv-SE" dirty="0"/>
              <a:t> </a:t>
            </a:r>
            <a:r>
              <a:rPr lang="sv-SE" dirty="0" err="1"/>
              <a:t>existing</a:t>
            </a:r>
            <a:r>
              <a:rPr lang="sv-SE" dirty="0"/>
              <a:t> </a:t>
            </a:r>
            <a:r>
              <a:rPr lang="sv-SE" dirty="0" err="1"/>
              <a:t>tools</a:t>
            </a:r>
            <a:endParaRPr lang="sv-SE" dirty="0"/>
          </a:p>
          <a:p>
            <a:r>
              <a:rPr lang="sv-SE" dirty="0" err="1"/>
              <a:t>Select</a:t>
            </a:r>
            <a:r>
              <a:rPr lang="sv-SE" dirty="0"/>
              <a:t> and </a:t>
            </a:r>
            <a:r>
              <a:rPr lang="sv-SE" dirty="0" err="1"/>
              <a:t>collaborate</a:t>
            </a:r>
            <a:endParaRPr lang="sv-SE" dirty="0"/>
          </a:p>
          <a:p>
            <a:r>
              <a:rPr lang="sv-SE" dirty="0"/>
              <a:t>Research, </a:t>
            </a:r>
            <a:r>
              <a:rPr lang="sv-SE" dirty="0" err="1"/>
              <a:t>prototypes</a:t>
            </a:r>
            <a:r>
              <a:rPr lang="sv-SE" dirty="0"/>
              <a:t>, </a:t>
            </a:r>
            <a:r>
              <a:rPr lang="sv-SE" dirty="0" err="1"/>
              <a:t>testing</a:t>
            </a:r>
            <a:endParaRPr lang="sv-SE" dirty="0"/>
          </a:p>
          <a:p>
            <a:r>
              <a:rPr lang="sv-SE" dirty="0"/>
              <a:t>Workshops</a:t>
            </a:r>
          </a:p>
          <a:p>
            <a:r>
              <a:rPr lang="sv-SE" dirty="0" err="1"/>
              <a:t>Guidelines</a:t>
            </a:r>
            <a:endParaRPr lang="sv-SE" dirty="0"/>
          </a:p>
          <a:p>
            <a:r>
              <a:rPr lang="sv-SE" dirty="0"/>
              <a:t>Dissemination</a:t>
            </a:r>
          </a:p>
          <a:p>
            <a:r>
              <a:rPr lang="sv-SE" dirty="0" err="1"/>
              <a:t>Reporting</a:t>
            </a:r>
            <a:endParaRPr lang="sv-SE" dirty="0"/>
          </a:p>
        </p:txBody>
      </p:sp>
      <p:pic>
        <p:nvPicPr>
          <p:cNvPr id="6" name="Platshållare för bild 5" descr="People put puzzles on a table. Photo">
            <a:extLst>
              <a:ext uri="{FF2B5EF4-FFF2-40B4-BE49-F238E27FC236}">
                <a16:creationId xmlns:a16="http://schemas.microsoft.com/office/drawing/2014/main" id="{0FDBA712-730A-46BC-AE31-98D01A167A7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1788" y="1511300"/>
            <a:ext cx="3779837" cy="2644775"/>
          </a:xfrm>
        </p:spPr>
      </p:pic>
    </p:spTree>
    <p:extLst>
      <p:ext uri="{BB962C8B-B14F-4D97-AF65-F5344CB8AC3E}">
        <p14:creationId xmlns:p14="http://schemas.microsoft.com/office/powerpoint/2010/main" val="28071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67F52F-3C3D-104A-9A13-5DD2B314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6319391" cy="699404"/>
          </a:xfrm>
        </p:spPr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looking</a:t>
            </a:r>
            <a:r>
              <a:rPr lang="sv-SE" dirty="0"/>
              <a:t> for?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569312-7D4C-EF40-AD9F-E81329023A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By default </a:t>
            </a:r>
            <a:r>
              <a:rPr lang="sv-SE" dirty="0" err="1"/>
              <a:t>could</a:t>
            </a:r>
            <a:r>
              <a:rPr lang="sv-SE" dirty="0"/>
              <a:t> </a:t>
            </a:r>
            <a:r>
              <a:rPr lang="sv-SE" dirty="0" err="1"/>
              <a:t>mean</a:t>
            </a:r>
            <a:r>
              <a:rPr lang="sv-SE" dirty="0"/>
              <a:t>:</a:t>
            </a:r>
          </a:p>
          <a:p>
            <a:r>
              <a:rPr lang="sv-SE" dirty="0"/>
              <a:t>All parts </a:t>
            </a:r>
            <a:r>
              <a:rPr lang="sv-SE" dirty="0" err="1"/>
              <a:t>comply</a:t>
            </a:r>
            <a:endParaRPr lang="sv-SE" dirty="0"/>
          </a:p>
          <a:p>
            <a:r>
              <a:rPr lang="sv-SE" dirty="0"/>
              <a:t>No bad </a:t>
            </a:r>
            <a:r>
              <a:rPr lang="sv-SE" dirty="0" err="1"/>
              <a:t>code</a:t>
            </a:r>
            <a:r>
              <a:rPr lang="sv-SE" dirty="0"/>
              <a:t> </a:t>
            </a:r>
            <a:r>
              <a:rPr lang="sv-SE" dirty="0" err="1"/>
              <a:t>anywhere</a:t>
            </a:r>
            <a:endParaRPr lang="sv-SE" dirty="0"/>
          </a:p>
          <a:p>
            <a:r>
              <a:rPr lang="sv-SE" dirty="0"/>
              <a:t>Human </a:t>
            </a:r>
            <a:r>
              <a:rPr lang="sv-SE" dirty="0" err="1"/>
              <a:t>factor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No </a:t>
            </a:r>
            <a:r>
              <a:rPr lang="sv-SE" dirty="0" err="1"/>
              <a:t>room</a:t>
            </a:r>
            <a:r>
              <a:rPr lang="sv-SE" dirty="0"/>
              <a:t> for </a:t>
            </a:r>
            <a:r>
              <a:rPr lang="sv-SE" dirty="0" err="1"/>
              <a:t>mistakes</a:t>
            </a:r>
            <a:endParaRPr lang="sv-SE" dirty="0"/>
          </a:p>
          <a:p>
            <a:pPr lvl="1"/>
            <a:r>
              <a:rPr lang="sv-SE" dirty="0" err="1"/>
              <a:t>Help</a:t>
            </a:r>
            <a:r>
              <a:rPr lang="sv-SE" dirty="0"/>
              <a:t> the </a:t>
            </a:r>
            <a:r>
              <a:rPr lang="sv-SE" dirty="0" err="1"/>
              <a:t>author</a:t>
            </a:r>
            <a:r>
              <a:rPr lang="sv-SE" dirty="0"/>
              <a:t> to do right</a:t>
            </a:r>
          </a:p>
          <a:p>
            <a:pPr lvl="1"/>
            <a:r>
              <a:rPr lang="sv-SE" dirty="0"/>
              <a:t>Control </a:t>
            </a:r>
            <a:r>
              <a:rPr lang="sv-SE" dirty="0" err="1"/>
              <a:t>before</a:t>
            </a:r>
            <a:r>
              <a:rPr lang="sv-SE" dirty="0"/>
              <a:t> publishing</a:t>
            </a:r>
          </a:p>
          <a:p>
            <a:pPr lvl="1"/>
            <a:endParaRPr lang="sv-SE" dirty="0"/>
          </a:p>
        </p:txBody>
      </p:sp>
      <p:pic>
        <p:nvPicPr>
          <p:cNvPr id="6" name="Platshållare för bild 5" descr="A child is looking into a binoculars. Photo">
            <a:extLst>
              <a:ext uri="{FF2B5EF4-FFF2-40B4-BE49-F238E27FC236}">
                <a16:creationId xmlns:a16="http://schemas.microsoft.com/office/drawing/2014/main" id="{CF745235-0936-440A-A2A5-99D4EB119D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64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mall green plants. Photo">
            <a:extLst>
              <a:ext uri="{FF2B5EF4-FFF2-40B4-BE49-F238E27FC236}">
                <a16:creationId xmlns:a16="http://schemas.microsoft.com/office/drawing/2014/main" id="{D6EE121F-668A-4DA1-8127-FE3286480B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4877"/>
            <a:ext cx="9144000" cy="607325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B0D2F15-E3E1-8F47-8234-15AB0D839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1707750"/>
            <a:ext cx="6048672" cy="1728000"/>
          </a:xfrm>
        </p:spPr>
        <p:txBody>
          <a:bodyPr/>
          <a:lstStyle/>
          <a:p>
            <a:r>
              <a:rPr lang="sv-SE" dirty="0"/>
              <a:t>Project </a:t>
            </a:r>
            <a:r>
              <a:rPr lang="sv-SE" dirty="0" err="1"/>
              <a:t>results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now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0937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232713-4C49-1743-A3AB-0093D9105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7374167" cy="699404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</a:t>
            </a:r>
            <a:r>
              <a:rPr lang="sv-SE" dirty="0" err="1"/>
              <a:t>authoring</a:t>
            </a:r>
            <a:r>
              <a:rPr lang="sv-SE" dirty="0"/>
              <a:t> </a:t>
            </a:r>
            <a:r>
              <a:rPr lang="sv-SE" dirty="0" err="1"/>
              <a:t>tools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3D195D-A100-8F4E-83E1-A59829C8F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1999"/>
            <a:ext cx="5112112" cy="3147983"/>
          </a:xfrm>
        </p:spPr>
        <p:txBody>
          <a:bodyPr>
            <a:normAutofit/>
          </a:bodyPr>
          <a:lstStyle/>
          <a:p>
            <a:r>
              <a:rPr lang="sv-SE" sz="2200" dirty="0" err="1"/>
              <a:t>Automated</a:t>
            </a:r>
            <a:r>
              <a:rPr lang="sv-SE" sz="2200" dirty="0"/>
              <a:t> </a:t>
            </a:r>
            <a:r>
              <a:rPr lang="sv-SE" sz="2200" dirty="0" err="1"/>
              <a:t>analysis</a:t>
            </a:r>
            <a:endParaRPr lang="sv-SE" sz="2200" dirty="0"/>
          </a:p>
          <a:p>
            <a:r>
              <a:rPr lang="sv-SE" sz="2200" dirty="0"/>
              <a:t>10 817 pages</a:t>
            </a:r>
          </a:p>
          <a:p>
            <a:r>
              <a:rPr lang="sv-SE" sz="2200" dirty="0"/>
              <a:t>  1 734 public </a:t>
            </a:r>
            <a:r>
              <a:rPr lang="sv-SE" sz="2200" dirty="0" err="1"/>
              <a:t>sector</a:t>
            </a:r>
            <a:r>
              <a:rPr lang="sv-SE" sz="2200" dirty="0"/>
              <a:t> </a:t>
            </a:r>
            <a:r>
              <a:rPr lang="sv-SE" sz="2200" dirty="0" err="1"/>
              <a:t>websites</a:t>
            </a:r>
            <a:endParaRPr lang="sv-SE" sz="2200" dirty="0"/>
          </a:p>
          <a:p>
            <a:r>
              <a:rPr lang="sv-SE" sz="2200" dirty="0"/>
              <a:t>     832 sites </a:t>
            </a:r>
            <a:r>
              <a:rPr lang="sv-SE" sz="2200" dirty="0" err="1"/>
              <a:t>with</a:t>
            </a:r>
            <a:r>
              <a:rPr lang="sv-SE" sz="2200" dirty="0"/>
              <a:t> </a:t>
            </a:r>
            <a:r>
              <a:rPr lang="sv-SE" sz="2200" dirty="0" err="1"/>
              <a:t>tool</a:t>
            </a:r>
            <a:r>
              <a:rPr lang="sv-SE" sz="2200" dirty="0"/>
              <a:t> </a:t>
            </a:r>
            <a:r>
              <a:rPr lang="sv-SE" sz="2200" dirty="0" err="1"/>
              <a:t>identified</a:t>
            </a:r>
            <a:endParaRPr lang="sv-SE" sz="2200" dirty="0"/>
          </a:p>
          <a:p>
            <a:r>
              <a:rPr lang="sv-SE" sz="2200" dirty="0"/>
              <a:t>        61 different </a:t>
            </a:r>
            <a:r>
              <a:rPr lang="sv-SE" sz="2200" dirty="0" err="1"/>
              <a:t>authoring</a:t>
            </a:r>
            <a:r>
              <a:rPr lang="sv-SE" sz="2200" dirty="0"/>
              <a:t> </a:t>
            </a:r>
            <a:r>
              <a:rPr lang="sv-SE" sz="2200" dirty="0" err="1"/>
              <a:t>tools</a:t>
            </a:r>
            <a:endParaRPr lang="sv-SE" sz="2200" dirty="0"/>
          </a:p>
          <a:p>
            <a:r>
              <a:rPr lang="sv-SE" sz="2200" dirty="0" err="1"/>
              <a:t>Top</a:t>
            </a:r>
            <a:r>
              <a:rPr lang="sv-SE" sz="2200" dirty="0"/>
              <a:t> 30 </a:t>
            </a:r>
            <a:r>
              <a:rPr lang="sv-SE" sz="2200" dirty="0" err="1"/>
              <a:t>validated</a:t>
            </a:r>
            <a:r>
              <a:rPr lang="sv-SE" sz="2200" dirty="0"/>
              <a:t> via </a:t>
            </a:r>
            <a:r>
              <a:rPr lang="sv-SE" sz="2200" dirty="0" err="1"/>
              <a:t>interviews</a:t>
            </a:r>
            <a:endParaRPr lang="sv-SE" sz="2200" dirty="0"/>
          </a:p>
        </p:txBody>
      </p:sp>
      <p:pic>
        <p:nvPicPr>
          <p:cNvPr id="6" name="Platshållare för bild 5" descr="Programming code on a monitor. Photo">
            <a:extLst>
              <a:ext uri="{FF2B5EF4-FFF2-40B4-BE49-F238E27FC236}">
                <a16:creationId xmlns:a16="http://schemas.microsoft.com/office/drawing/2014/main" id="{E1635A83-1790-45B0-B341-AAEA4CCF3FE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4167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DAD3BD-3EE1-9845-B247-9969F873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6670449" cy="699404"/>
          </a:xfrm>
        </p:spPr>
        <p:txBody>
          <a:bodyPr/>
          <a:lstStyle/>
          <a:p>
            <a:r>
              <a:rPr lang="sv-SE" dirty="0"/>
              <a:t>Manual </a:t>
            </a:r>
            <a:r>
              <a:rPr lang="sv-SE" dirty="0" err="1"/>
              <a:t>selection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top</a:t>
            </a:r>
            <a:r>
              <a:rPr lang="sv-SE" dirty="0"/>
              <a:t> 10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D8382C-05A2-074A-AB7A-7F7130A563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1999"/>
            <a:ext cx="4320024" cy="3147983"/>
          </a:xfrm>
        </p:spPr>
        <p:txBody>
          <a:bodyPr/>
          <a:lstStyle/>
          <a:p>
            <a:r>
              <a:rPr lang="sv-SE" dirty="0" err="1"/>
              <a:t>Geographical</a:t>
            </a:r>
            <a:endParaRPr lang="sv-SE" dirty="0"/>
          </a:p>
          <a:p>
            <a:r>
              <a:rPr lang="sv-SE" dirty="0" err="1"/>
              <a:t>Technical</a:t>
            </a:r>
            <a:endParaRPr lang="sv-SE" dirty="0"/>
          </a:p>
          <a:p>
            <a:r>
              <a:rPr lang="sv-SE" dirty="0"/>
              <a:t>Business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CB5EFDDA-BA86-6B45-B8FB-C8D15EABFA74}"/>
              </a:ext>
            </a:extLst>
          </p:cNvPr>
          <p:cNvSpPr txBox="1">
            <a:spLocks/>
          </p:cNvSpPr>
          <p:nvPr/>
        </p:nvSpPr>
        <p:spPr>
          <a:xfrm>
            <a:off x="4384466" y="1511998"/>
            <a:ext cx="4320024" cy="3147983"/>
          </a:xfrm>
          <a:prstGeom prst="rect">
            <a:avLst/>
          </a:prstGeom>
        </p:spPr>
        <p:txBody>
          <a:bodyPr vert="horz" wrap="square" lIns="0" tIns="0" rIns="0" bIns="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Dot</a:t>
            </a:r>
            <a:r>
              <a:rPr lang="sv-SE" dirty="0"/>
              <a:t> Net </a:t>
            </a:r>
            <a:r>
              <a:rPr lang="sv-SE" dirty="0" err="1"/>
              <a:t>Nuke</a:t>
            </a:r>
            <a:endParaRPr lang="sv-SE" dirty="0"/>
          </a:p>
          <a:p>
            <a:r>
              <a:rPr lang="sv-SE" dirty="0" err="1"/>
              <a:t>Drupal</a:t>
            </a:r>
            <a:endParaRPr lang="sv-SE" dirty="0"/>
          </a:p>
          <a:p>
            <a:r>
              <a:rPr lang="sv-SE" dirty="0" err="1"/>
              <a:t>EPiServer</a:t>
            </a:r>
            <a:endParaRPr lang="sv-SE" dirty="0"/>
          </a:p>
          <a:p>
            <a:r>
              <a:rPr lang="sv-SE" dirty="0"/>
              <a:t>IBM </a:t>
            </a:r>
            <a:r>
              <a:rPr lang="sv-SE" dirty="0" err="1"/>
              <a:t>Websphere</a:t>
            </a:r>
            <a:endParaRPr lang="sv-SE" dirty="0"/>
          </a:p>
          <a:p>
            <a:r>
              <a:rPr lang="sv-SE" dirty="0" err="1"/>
              <a:t>Joomla</a:t>
            </a:r>
            <a:endParaRPr lang="sv-SE" dirty="0"/>
          </a:p>
          <a:p>
            <a:r>
              <a:rPr lang="sv-SE" dirty="0" err="1"/>
              <a:t>LifeRay</a:t>
            </a:r>
            <a:endParaRPr lang="sv-SE" dirty="0"/>
          </a:p>
          <a:p>
            <a:r>
              <a:rPr lang="sv-SE" dirty="0" err="1"/>
              <a:t>Sharepoint</a:t>
            </a:r>
            <a:endParaRPr lang="sv-SE" dirty="0"/>
          </a:p>
          <a:p>
            <a:r>
              <a:rPr lang="sv-SE" dirty="0" err="1"/>
              <a:t>SiteVision</a:t>
            </a:r>
            <a:endParaRPr lang="sv-SE" dirty="0"/>
          </a:p>
          <a:p>
            <a:r>
              <a:rPr lang="sv-SE" dirty="0"/>
              <a:t>Typo3</a:t>
            </a:r>
          </a:p>
          <a:p>
            <a:r>
              <a:rPr lang="sv-SE" dirty="0"/>
              <a:t>Wordpress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0215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27EBBB-9BC0-DF47-8A33-E5FE8D485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6705715" cy="699404"/>
          </a:xfrm>
        </p:spPr>
        <p:txBody>
          <a:bodyPr/>
          <a:lstStyle/>
          <a:p>
            <a:r>
              <a:rPr lang="sv-SE" dirty="0"/>
              <a:t>Contact and </a:t>
            </a:r>
            <a:r>
              <a:rPr lang="sv-SE" dirty="0" err="1"/>
              <a:t>collaboration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373482-F892-D346-B8A5-427B0D1DA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Providers</a:t>
            </a:r>
            <a:endParaRPr lang="sv-SE" dirty="0"/>
          </a:p>
          <a:p>
            <a:r>
              <a:rPr lang="sv-SE" dirty="0" err="1"/>
              <a:t>Producers</a:t>
            </a:r>
            <a:endParaRPr lang="sv-SE" dirty="0"/>
          </a:p>
          <a:p>
            <a:r>
              <a:rPr lang="sv-SE" dirty="0" err="1"/>
              <a:t>Suppliers</a:t>
            </a:r>
            <a:endParaRPr lang="sv-SE" dirty="0"/>
          </a:p>
          <a:p>
            <a:r>
              <a:rPr lang="sv-SE" dirty="0" err="1"/>
              <a:t>Communities</a:t>
            </a:r>
            <a:endParaRPr lang="sv-SE" dirty="0"/>
          </a:p>
        </p:txBody>
      </p:sp>
      <p:pic>
        <p:nvPicPr>
          <p:cNvPr id="6" name="Platshållare för bild 5" descr="Two people at a computer. Photo">
            <a:extLst>
              <a:ext uri="{FF2B5EF4-FFF2-40B4-BE49-F238E27FC236}">
                <a16:creationId xmlns:a16="http://schemas.microsoft.com/office/drawing/2014/main" id="{F4096A18-AA6C-4331-813F-1C4998CB54D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0639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/>
        </p:nvSpPr>
        <p:spPr>
          <a:xfrm>
            <a:off x="366452" y="1723414"/>
            <a:ext cx="1602356" cy="16023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86610"/>
            <a:ext cx="8784976" cy="2133412"/>
          </a:xfrm>
          <a:prstGeom prst="rect">
            <a:avLst/>
          </a:prstGeom>
        </p:spPr>
      </p:pic>
      <p:grpSp>
        <p:nvGrpSpPr>
          <p:cNvPr id="20" name="Grupp 19"/>
          <p:cNvGrpSpPr/>
          <p:nvPr/>
        </p:nvGrpSpPr>
        <p:grpSpPr>
          <a:xfrm>
            <a:off x="795363" y="2320745"/>
            <a:ext cx="1688405" cy="369332"/>
            <a:chOff x="795363" y="1816689"/>
            <a:chExt cx="1688405" cy="369332"/>
          </a:xfrm>
        </p:grpSpPr>
        <p:cxnSp>
          <p:nvCxnSpPr>
            <p:cNvPr id="14" name="Rak pil 13"/>
            <p:cNvCxnSpPr/>
            <p:nvPr/>
          </p:nvCxnSpPr>
          <p:spPr>
            <a:xfrm>
              <a:off x="2172296" y="2021271"/>
              <a:ext cx="311472" cy="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ktangel 39"/>
            <p:cNvSpPr/>
            <p:nvPr/>
          </p:nvSpPr>
          <p:spPr>
            <a:xfrm>
              <a:off x="795363" y="1816689"/>
              <a:ext cx="740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dirty="0" err="1"/>
                <a:t>Goal</a:t>
              </a:r>
              <a:endParaRPr lang="sv-SE" dirty="0"/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2660088" y="1738984"/>
            <a:ext cx="1983920" cy="1602356"/>
            <a:chOff x="2660088" y="1590047"/>
            <a:chExt cx="1983920" cy="1602356"/>
          </a:xfrm>
        </p:grpSpPr>
        <p:sp>
          <p:nvSpPr>
            <p:cNvPr id="24" name="Ellips 23"/>
            <p:cNvSpPr/>
            <p:nvPr/>
          </p:nvSpPr>
          <p:spPr>
            <a:xfrm>
              <a:off x="2660088" y="1590047"/>
              <a:ext cx="1602356" cy="160235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7" name="Grupp 16"/>
            <p:cNvGrpSpPr/>
            <p:nvPr/>
          </p:nvGrpSpPr>
          <p:grpSpPr>
            <a:xfrm>
              <a:off x="2661331" y="2187197"/>
              <a:ext cx="1982677" cy="353943"/>
              <a:chOff x="2661331" y="1832078"/>
              <a:chExt cx="1982677" cy="353943"/>
            </a:xfrm>
          </p:grpSpPr>
          <p:cxnSp>
            <p:nvCxnSpPr>
              <p:cNvPr id="27" name="Rak pil 26"/>
              <p:cNvCxnSpPr/>
              <p:nvPr/>
            </p:nvCxnSpPr>
            <p:spPr>
              <a:xfrm>
                <a:off x="4351069" y="2036106"/>
                <a:ext cx="29293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ktangel 40"/>
              <p:cNvSpPr/>
              <p:nvPr/>
            </p:nvSpPr>
            <p:spPr>
              <a:xfrm>
                <a:off x="2661331" y="1832078"/>
                <a:ext cx="1628972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700" dirty="0" err="1"/>
                  <a:t>Requirements</a:t>
                </a:r>
                <a:endParaRPr lang="sv-SE" sz="1700" dirty="0"/>
              </a:p>
            </p:txBody>
          </p:sp>
        </p:grpSp>
      </p:grpSp>
      <p:grpSp>
        <p:nvGrpSpPr>
          <p:cNvPr id="5" name="Grupp 4"/>
          <p:cNvGrpSpPr/>
          <p:nvPr/>
        </p:nvGrpSpPr>
        <p:grpSpPr>
          <a:xfrm>
            <a:off x="4821709" y="1723414"/>
            <a:ext cx="2130859" cy="1602356"/>
            <a:chOff x="4821709" y="1574477"/>
            <a:chExt cx="2130859" cy="1602356"/>
          </a:xfrm>
        </p:grpSpPr>
        <p:sp>
          <p:nvSpPr>
            <p:cNvPr id="26" name="Ellips 25"/>
            <p:cNvSpPr/>
            <p:nvPr/>
          </p:nvSpPr>
          <p:spPr>
            <a:xfrm>
              <a:off x="4821709" y="1574477"/>
              <a:ext cx="1602356" cy="160235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8" name="Grupp 17"/>
            <p:cNvGrpSpPr/>
            <p:nvPr/>
          </p:nvGrpSpPr>
          <p:grpSpPr>
            <a:xfrm>
              <a:off x="4905071" y="2187197"/>
              <a:ext cx="2047497" cy="369332"/>
              <a:chOff x="4905071" y="1832078"/>
              <a:chExt cx="2047497" cy="369332"/>
            </a:xfrm>
          </p:grpSpPr>
          <p:cxnSp>
            <p:nvCxnSpPr>
              <p:cNvPr id="28" name="Rak pil 27"/>
              <p:cNvCxnSpPr/>
              <p:nvPr/>
            </p:nvCxnSpPr>
            <p:spPr>
              <a:xfrm>
                <a:off x="6664536" y="2036106"/>
                <a:ext cx="28803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ktangel 41"/>
              <p:cNvSpPr/>
              <p:nvPr/>
            </p:nvSpPr>
            <p:spPr>
              <a:xfrm>
                <a:off x="4905071" y="1832078"/>
                <a:ext cx="14718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 err="1"/>
                  <a:t>Prototyping</a:t>
                </a:r>
                <a:endParaRPr lang="sv-SE" dirty="0"/>
              </a:p>
            </p:txBody>
          </p:sp>
        </p:grpSp>
      </p:grpSp>
      <p:grpSp>
        <p:nvGrpSpPr>
          <p:cNvPr id="6" name="Grupp 5"/>
          <p:cNvGrpSpPr/>
          <p:nvPr/>
        </p:nvGrpSpPr>
        <p:grpSpPr>
          <a:xfrm>
            <a:off x="7074100" y="1723414"/>
            <a:ext cx="1602356" cy="1602356"/>
            <a:chOff x="7074100" y="1574477"/>
            <a:chExt cx="1602356" cy="1602356"/>
          </a:xfrm>
        </p:grpSpPr>
        <p:sp>
          <p:nvSpPr>
            <p:cNvPr id="29" name="Ellips 28"/>
            <p:cNvSpPr/>
            <p:nvPr/>
          </p:nvSpPr>
          <p:spPr>
            <a:xfrm>
              <a:off x="7074100" y="1574477"/>
              <a:ext cx="1602356" cy="160235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3" name="Rektangel 42"/>
            <p:cNvSpPr/>
            <p:nvPr/>
          </p:nvSpPr>
          <p:spPr>
            <a:xfrm>
              <a:off x="7391117" y="2156973"/>
              <a:ext cx="9444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dirty="0" err="1"/>
                <a:t>Testing</a:t>
              </a:r>
              <a:endParaRPr lang="sv-SE" dirty="0"/>
            </a:p>
          </p:txBody>
        </p:sp>
      </p:grpSp>
      <p:pic>
        <p:nvPicPr>
          <p:cNvPr id="16" name="Bildobjekt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8751">
            <a:off x="8002222" y="1138318"/>
            <a:ext cx="918939" cy="994989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8751">
            <a:off x="5720276" y="1138318"/>
            <a:ext cx="918939" cy="994989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8751">
            <a:off x="3488028" y="1138318"/>
            <a:ext cx="918939" cy="994989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28751">
            <a:off x="1255780" y="1138318"/>
            <a:ext cx="918939" cy="994989"/>
          </a:xfrm>
          <a:prstGeom prst="rect">
            <a:avLst/>
          </a:prstGeom>
        </p:spPr>
      </p:pic>
      <p:sp>
        <p:nvSpPr>
          <p:cNvPr id="30" name="Rubrik 1"/>
          <p:cNvSpPr>
            <a:spLocks noGrp="1"/>
          </p:cNvSpPr>
          <p:nvPr>
            <p:ph type="title"/>
          </p:nvPr>
        </p:nvSpPr>
        <p:spPr>
          <a:xfrm>
            <a:off x="0" y="457676"/>
            <a:ext cx="6808307" cy="607071"/>
          </a:xfrm>
        </p:spPr>
        <p:txBody>
          <a:bodyPr/>
          <a:lstStyle/>
          <a:p>
            <a:r>
              <a:rPr lang="sv-SE" sz="3000" dirty="0" err="1"/>
              <a:t>Collaboration</a:t>
            </a:r>
            <a:r>
              <a:rPr lang="sv-SE" sz="3000" dirty="0"/>
              <a:t> </a:t>
            </a:r>
            <a:r>
              <a:rPr lang="sv-SE" sz="3000" dirty="0" err="1"/>
              <a:t>with</a:t>
            </a:r>
            <a:r>
              <a:rPr lang="sv-SE" sz="3000" dirty="0"/>
              <a:t> </a:t>
            </a:r>
            <a:r>
              <a:rPr lang="sv-SE" sz="3000" dirty="0" err="1"/>
              <a:t>tool</a:t>
            </a:r>
            <a:r>
              <a:rPr lang="sv-SE" sz="3000" dirty="0"/>
              <a:t> </a:t>
            </a:r>
            <a:r>
              <a:rPr lang="sv-SE" sz="3000" dirty="0" err="1"/>
              <a:t>providers</a:t>
            </a:r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val="1851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294539-9358-3246-A6DA-1BC5A301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5213319" cy="699404"/>
          </a:xfrm>
        </p:spPr>
        <p:txBody>
          <a:bodyPr/>
          <a:lstStyle/>
          <a:p>
            <a:r>
              <a:rPr lang="sv-SE" dirty="0"/>
              <a:t>Research </a:t>
            </a:r>
            <a:r>
              <a:rPr lang="sv-SE" dirty="0" err="1"/>
              <a:t>questions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1CF26E3-A95A-C44C-8F00-000560424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err="1"/>
              <a:t>Accessibility</a:t>
            </a:r>
            <a:r>
              <a:rPr lang="sv-SE" dirty="0"/>
              <a:t> </a:t>
            </a:r>
            <a:r>
              <a:rPr lang="sv-SE" dirty="0" err="1"/>
              <a:t>work</a:t>
            </a:r>
            <a:r>
              <a:rPr lang="sv-SE" dirty="0"/>
              <a:t> </a:t>
            </a:r>
            <a:r>
              <a:rPr lang="sv-SE" dirty="0" err="1"/>
              <a:t>done</a:t>
            </a:r>
            <a:endParaRPr lang="sv-SE" dirty="0"/>
          </a:p>
          <a:p>
            <a:r>
              <a:rPr lang="sv-SE" dirty="0"/>
              <a:t>Default </a:t>
            </a:r>
            <a:r>
              <a:rPr lang="sv-SE" dirty="0" err="1"/>
              <a:t>accessibility</a:t>
            </a:r>
            <a:r>
              <a:rPr lang="sv-SE" dirty="0"/>
              <a:t> features</a:t>
            </a:r>
          </a:p>
          <a:p>
            <a:r>
              <a:rPr lang="sv-SE" dirty="0" err="1"/>
              <a:t>Add-ons</a:t>
            </a:r>
            <a:r>
              <a:rPr lang="sv-SE" dirty="0"/>
              <a:t> for </a:t>
            </a:r>
            <a:r>
              <a:rPr lang="sv-SE" dirty="0" err="1"/>
              <a:t>accessibility</a:t>
            </a:r>
            <a:endParaRPr lang="sv-SE" dirty="0"/>
          </a:p>
          <a:p>
            <a:r>
              <a:rPr lang="sv-SE" dirty="0"/>
              <a:t>Demo </a:t>
            </a:r>
            <a:r>
              <a:rPr lang="sv-SE" dirty="0" err="1"/>
              <a:t>environment</a:t>
            </a:r>
            <a:endParaRPr lang="sv-SE" dirty="0"/>
          </a:p>
          <a:p>
            <a:r>
              <a:rPr lang="sv-SE" dirty="0"/>
              <a:t>Ready to </a:t>
            </a:r>
            <a:r>
              <a:rPr lang="sv-SE" dirty="0" err="1"/>
              <a:t>use</a:t>
            </a:r>
            <a:r>
              <a:rPr lang="sv-SE" dirty="0"/>
              <a:t> templates</a:t>
            </a:r>
          </a:p>
          <a:p>
            <a:r>
              <a:rPr lang="sv-SE" dirty="0"/>
              <a:t>Release </a:t>
            </a:r>
            <a:r>
              <a:rPr lang="sv-SE" dirty="0" err="1"/>
              <a:t>safe</a:t>
            </a:r>
            <a:r>
              <a:rPr lang="sv-SE" dirty="0"/>
              <a:t> templates</a:t>
            </a:r>
          </a:p>
          <a:p>
            <a:r>
              <a:rPr lang="sv-SE" dirty="0" err="1"/>
              <a:t>Quality</a:t>
            </a:r>
            <a:r>
              <a:rPr lang="sv-SE" dirty="0"/>
              <a:t> check </a:t>
            </a:r>
            <a:r>
              <a:rPr lang="sv-SE" dirty="0" err="1"/>
              <a:t>of</a:t>
            </a:r>
            <a:r>
              <a:rPr lang="sv-SE" dirty="0"/>
              <a:t> templates</a:t>
            </a:r>
          </a:p>
          <a:p>
            <a:r>
              <a:rPr lang="sv-SE" dirty="0" err="1"/>
              <a:t>Third</a:t>
            </a:r>
            <a:r>
              <a:rPr lang="sv-SE" dirty="0"/>
              <a:t> party templates</a:t>
            </a:r>
          </a:p>
          <a:p>
            <a:r>
              <a:rPr lang="sv-SE" dirty="0"/>
              <a:t>Partner </a:t>
            </a:r>
            <a:r>
              <a:rPr lang="sv-SE" dirty="0" err="1"/>
              <a:t>network</a:t>
            </a:r>
            <a:endParaRPr lang="sv-SE" dirty="0"/>
          </a:p>
          <a:p>
            <a:r>
              <a:rPr lang="sv-SE" dirty="0" err="1"/>
              <a:t>Authors</a:t>
            </a:r>
            <a:r>
              <a:rPr lang="sv-SE" dirty="0"/>
              <a:t> </a:t>
            </a:r>
            <a:r>
              <a:rPr lang="sv-SE" dirty="0" err="1"/>
              <a:t>influence</a:t>
            </a:r>
            <a:r>
              <a:rPr lang="sv-SE" dirty="0"/>
              <a:t> on </a:t>
            </a:r>
            <a:r>
              <a:rPr lang="sv-SE" dirty="0" err="1"/>
              <a:t>code</a:t>
            </a:r>
            <a:endParaRPr lang="sv-SE" dirty="0"/>
          </a:p>
        </p:txBody>
      </p:sp>
      <p:pic>
        <p:nvPicPr>
          <p:cNvPr id="6" name="Platshållare för bild 5" descr="Post-it with questions hanging with clothespins. Photo">
            <a:extLst>
              <a:ext uri="{FF2B5EF4-FFF2-40B4-BE49-F238E27FC236}">
                <a16:creationId xmlns:a16="http://schemas.microsoft.com/office/drawing/2014/main" id="{059CD153-E291-4D88-93F0-27C1009E697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108" y="1511300"/>
            <a:ext cx="3779837" cy="2644775"/>
          </a:xfrm>
        </p:spPr>
      </p:pic>
    </p:spTree>
    <p:extLst>
      <p:ext uri="{BB962C8B-B14F-4D97-AF65-F5344CB8AC3E}">
        <p14:creationId xmlns:p14="http://schemas.microsoft.com/office/powerpoint/2010/main" val="275089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895080B-3055-9A44-B011-3787832DCD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#we4authors</a:t>
            </a:r>
          </a:p>
          <a:p>
            <a:endParaRPr lang="sv-SE" dirty="0"/>
          </a:p>
          <a:p>
            <a:r>
              <a:rPr lang="sv-SE" dirty="0" err="1"/>
              <a:t>www.funka.com</a:t>
            </a:r>
            <a:r>
              <a:rPr lang="sv-SE" dirty="0"/>
              <a:t>/we4authors</a:t>
            </a:r>
          </a:p>
        </p:txBody>
      </p:sp>
    </p:spTree>
    <p:extLst>
      <p:ext uri="{BB962C8B-B14F-4D97-AF65-F5344CB8AC3E}">
        <p14:creationId xmlns:p14="http://schemas.microsoft.com/office/powerpoint/2010/main" val="3891144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6111E6-A8E9-A247-B411-4E6E3E91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5775973" cy="699404"/>
          </a:xfrm>
        </p:spPr>
        <p:txBody>
          <a:bodyPr/>
          <a:lstStyle/>
          <a:p>
            <a:r>
              <a:rPr lang="sv-SE" dirty="0"/>
              <a:t>A </a:t>
            </a:r>
            <a:r>
              <a:rPr lang="sv-SE" dirty="0" err="1"/>
              <a:t>shared</a:t>
            </a:r>
            <a:r>
              <a:rPr lang="sv-SE" dirty="0"/>
              <a:t> </a:t>
            </a:r>
            <a:r>
              <a:rPr lang="sv-SE" dirty="0" err="1"/>
              <a:t>responsibility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CA32F7-71ED-1941-9DEF-C6F0CE210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Tool</a:t>
            </a:r>
            <a:r>
              <a:rPr lang="sv-SE" dirty="0"/>
              <a:t> </a:t>
            </a:r>
            <a:r>
              <a:rPr lang="sv-SE" dirty="0" err="1"/>
              <a:t>producer</a:t>
            </a:r>
            <a:r>
              <a:rPr lang="sv-SE" dirty="0"/>
              <a:t>/</a:t>
            </a:r>
            <a:r>
              <a:rPr lang="sv-SE" dirty="0" err="1"/>
              <a:t>provider</a:t>
            </a:r>
            <a:endParaRPr lang="sv-SE" dirty="0"/>
          </a:p>
          <a:p>
            <a:r>
              <a:rPr lang="sv-SE" dirty="0"/>
              <a:t>Partner/template </a:t>
            </a:r>
            <a:r>
              <a:rPr lang="sv-SE" dirty="0" err="1"/>
              <a:t>provider</a:t>
            </a:r>
            <a:endParaRPr lang="sv-SE" dirty="0"/>
          </a:p>
          <a:p>
            <a:r>
              <a:rPr lang="sv-SE" dirty="0" err="1"/>
              <a:t>Supplier</a:t>
            </a:r>
            <a:r>
              <a:rPr lang="sv-SE" dirty="0"/>
              <a:t>/</a:t>
            </a:r>
            <a:r>
              <a:rPr lang="sv-SE" dirty="0" err="1"/>
              <a:t>developer</a:t>
            </a:r>
            <a:endParaRPr lang="sv-SE" dirty="0"/>
          </a:p>
          <a:p>
            <a:r>
              <a:rPr lang="sv-SE" dirty="0" err="1"/>
              <a:t>Procurer</a:t>
            </a:r>
            <a:endParaRPr lang="sv-SE" dirty="0"/>
          </a:p>
          <a:p>
            <a:r>
              <a:rPr lang="sv-SE" dirty="0" err="1"/>
              <a:t>Author</a:t>
            </a:r>
            <a:endParaRPr lang="sv-SE" dirty="0"/>
          </a:p>
        </p:txBody>
      </p:sp>
      <p:pic>
        <p:nvPicPr>
          <p:cNvPr id="6" name="Platshållare för bild 5" descr="Four people working at computers. Photo">
            <a:extLst>
              <a:ext uri="{FF2B5EF4-FFF2-40B4-BE49-F238E27FC236}">
                <a16:creationId xmlns:a16="http://schemas.microsoft.com/office/drawing/2014/main" id="{DE06913E-C447-42D8-8ADB-3228F67DC4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5764" y="1511300"/>
            <a:ext cx="3779837" cy="2644775"/>
          </a:xfrm>
        </p:spPr>
      </p:pic>
    </p:spTree>
    <p:extLst>
      <p:ext uri="{BB962C8B-B14F-4D97-AF65-F5344CB8AC3E}">
        <p14:creationId xmlns:p14="http://schemas.microsoft.com/office/powerpoint/2010/main" val="136445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D770EA-86FA-E246-B1A6-C2183B8B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5769561" cy="699404"/>
          </a:xfrm>
        </p:spPr>
        <p:txBody>
          <a:bodyPr/>
          <a:lstStyle/>
          <a:p>
            <a:r>
              <a:rPr lang="sv-SE" dirty="0" err="1"/>
              <a:t>Summary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results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1B8F47-DEE5-9345-BA94-B1F41C069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999" y="1511999"/>
            <a:ext cx="4896163" cy="3147983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A </a:t>
            </a:r>
            <a:r>
              <a:rPr lang="sv-SE" dirty="0" err="1"/>
              <a:t>lot</a:t>
            </a:r>
            <a:r>
              <a:rPr lang="sv-SE" dirty="0"/>
              <a:t> has </a:t>
            </a:r>
            <a:r>
              <a:rPr lang="sv-SE" dirty="0" err="1"/>
              <a:t>happened</a:t>
            </a:r>
            <a:r>
              <a:rPr lang="sv-SE" dirty="0"/>
              <a:t>!</a:t>
            </a:r>
          </a:p>
          <a:p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similarities</a:t>
            </a:r>
            <a:endParaRPr lang="sv-SE" dirty="0"/>
          </a:p>
          <a:p>
            <a:r>
              <a:rPr lang="sv-SE" dirty="0" err="1"/>
              <a:t>Very</a:t>
            </a:r>
            <a:r>
              <a:rPr lang="sv-SE" dirty="0"/>
              <a:t> </a:t>
            </a:r>
            <a:r>
              <a:rPr lang="sv-SE" dirty="0" err="1"/>
              <a:t>little</a:t>
            </a:r>
            <a:r>
              <a:rPr lang="sv-SE" dirty="0"/>
              <a:t> by default </a:t>
            </a:r>
          </a:p>
          <a:p>
            <a:r>
              <a:rPr lang="sv-SE" dirty="0"/>
              <a:t>Templates </a:t>
            </a:r>
            <a:r>
              <a:rPr lang="sv-SE" dirty="0" err="1"/>
              <a:t>are</a:t>
            </a:r>
            <a:r>
              <a:rPr lang="sv-SE" dirty="0"/>
              <a:t> not </a:t>
            </a:r>
            <a:r>
              <a:rPr lang="sv-SE" dirty="0" err="1"/>
              <a:t>checked</a:t>
            </a:r>
            <a:endParaRPr lang="sv-SE" dirty="0"/>
          </a:p>
          <a:p>
            <a:r>
              <a:rPr lang="sv-SE" dirty="0"/>
              <a:t>Editor from </a:t>
            </a:r>
            <a:r>
              <a:rPr lang="sv-SE" dirty="0" err="1"/>
              <a:t>third</a:t>
            </a:r>
            <a:r>
              <a:rPr lang="sv-SE" dirty="0"/>
              <a:t> party</a:t>
            </a:r>
          </a:p>
          <a:p>
            <a:r>
              <a:rPr lang="sv-SE" dirty="0"/>
              <a:t>Forms and </a:t>
            </a:r>
            <a:r>
              <a:rPr lang="sv-SE" dirty="0" err="1"/>
              <a:t>tables</a:t>
            </a:r>
            <a:endParaRPr lang="sv-SE" dirty="0"/>
          </a:p>
          <a:p>
            <a:r>
              <a:rPr lang="sv-SE" dirty="0" err="1"/>
              <a:t>Author</a:t>
            </a:r>
            <a:r>
              <a:rPr lang="sv-SE" dirty="0"/>
              <a:t> is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left</a:t>
            </a:r>
            <a:r>
              <a:rPr lang="sv-SE" dirty="0"/>
              <a:t> </a:t>
            </a:r>
            <a:r>
              <a:rPr lang="sv-SE" dirty="0" err="1"/>
              <a:t>alone</a:t>
            </a:r>
            <a:endParaRPr lang="sv-SE" dirty="0"/>
          </a:p>
          <a:p>
            <a:r>
              <a:rPr lang="sv-SE" dirty="0"/>
              <a:t>Back-end </a:t>
            </a:r>
            <a:r>
              <a:rPr lang="sv-SE" dirty="0" err="1"/>
              <a:t>accessibility</a:t>
            </a:r>
            <a:r>
              <a:rPr lang="sv-SE" dirty="0"/>
              <a:t> is </a:t>
            </a:r>
            <a:r>
              <a:rPr lang="sv-SE" dirty="0" err="1"/>
              <a:t>lost</a:t>
            </a:r>
            <a:endParaRPr lang="sv-SE" dirty="0"/>
          </a:p>
        </p:txBody>
      </p:sp>
      <p:pic>
        <p:nvPicPr>
          <p:cNvPr id="6" name="Platshållare för bild 5" descr="Colorful pattern. Illustration">
            <a:extLst>
              <a:ext uri="{FF2B5EF4-FFF2-40B4-BE49-F238E27FC236}">
                <a16:creationId xmlns:a16="http://schemas.microsoft.com/office/drawing/2014/main" id="{8FDF2586-F499-4A28-B5A2-68DADC2A24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843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AE6725-DE77-CB4B-8364-2EFB6C46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6821131" cy="699404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way</a:t>
            </a:r>
            <a:r>
              <a:rPr lang="sv-SE" dirty="0"/>
              <a:t> forward: end </a:t>
            </a:r>
            <a:r>
              <a:rPr lang="sv-SE" dirty="0" err="1"/>
              <a:t>users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73AAFC-8A41-8E49-9FDE-AC47D0B3B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Focus on the </a:t>
            </a:r>
            <a:r>
              <a:rPr lang="sv-SE" dirty="0" err="1"/>
              <a:t>supplier</a:t>
            </a:r>
            <a:endParaRPr lang="sv-SE" dirty="0"/>
          </a:p>
          <a:p>
            <a:r>
              <a:rPr lang="sv-SE" dirty="0"/>
              <a:t>Clear </a:t>
            </a:r>
            <a:r>
              <a:rPr lang="sv-SE" dirty="0" err="1"/>
              <a:t>requirements</a:t>
            </a:r>
            <a:endParaRPr lang="sv-SE" dirty="0"/>
          </a:p>
          <a:p>
            <a:r>
              <a:rPr lang="sv-SE" dirty="0" err="1"/>
              <a:t>Testing</a:t>
            </a:r>
            <a:endParaRPr lang="sv-SE" dirty="0"/>
          </a:p>
          <a:p>
            <a:r>
              <a:rPr lang="sv-SE" dirty="0" err="1"/>
              <a:t>Training</a:t>
            </a:r>
            <a:endParaRPr lang="sv-SE" dirty="0"/>
          </a:p>
          <a:p>
            <a:r>
              <a:rPr lang="sv-SE" dirty="0"/>
              <a:t>Manuals</a:t>
            </a:r>
          </a:p>
          <a:p>
            <a:r>
              <a:rPr lang="sv-SE" dirty="0" err="1"/>
              <a:t>Further</a:t>
            </a:r>
            <a:r>
              <a:rPr lang="sv-SE" dirty="0"/>
              <a:t> research …?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23CA6C3-49F9-5442-B8AA-F3E1FAB274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5" name="Platshållare för bild 5" descr="A forest. Photo">
            <a:extLst>
              <a:ext uri="{FF2B5EF4-FFF2-40B4-BE49-F238E27FC236}">
                <a16:creationId xmlns:a16="http://schemas.microsoft.com/office/drawing/2014/main" id="{5BFE5523-A2FE-B24C-8922-31136950F7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162" y="1511299"/>
            <a:ext cx="3779837" cy="26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1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AE6725-DE77-CB4B-8364-2EFB6C46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7593779" cy="699404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way</a:t>
            </a:r>
            <a:r>
              <a:rPr lang="sv-SE" dirty="0"/>
              <a:t> forward: public </a:t>
            </a:r>
            <a:r>
              <a:rPr lang="sv-SE" dirty="0" err="1"/>
              <a:t>sector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73AAFC-8A41-8E49-9FDE-AC47D0B3B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1999"/>
            <a:ext cx="4968096" cy="3147983"/>
          </a:xfrm>
        </p:spPr>
        <p:txBody>
          <a:bodyPr>
            <a:normAutofit lnSpcReduction="10000"/>
          </a:bodyPr>
          <a:lstStyle/>
          <a:p>
            <a:r>
              <a:rPr lang="sv-SE" dirty="0" err="1"/>
              <a:t>Procurement</a:t>
            </a:r>
            <a:r>
              <a:rPr lang="sv-SE" dirty="0"/>
              <a:t> is </a:t>
            </a:r>
            <a:r>
              <a:rPr lang="sv-SE" dirty="0" err="1"/>
              <a:t>key</a:t>
            </a:r>
            <a:endParaRPr lang="sv-SE" dirty="0"/>
          </a:p>
          <a:p>
            <a:r>
              <a:rPr lang="sv-SE" dirty="0"/>
              <a:t>Clear </a:t>
            </a:r>
            <a:r>
              <a:rPr lang="sv-SE" dirty="0" err="1"/>
              <a:t>requirements</a:t>
            </a:r>
            <a:endParaRPr lang="sv-SE" dirty="0"/>
          </a:p>
          <a:p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: </a:t>
            </a:r>
            <a:br>
              <a:rPr lang="sv-SE" dirty="0"/>
            </a:br>
            <a:r>
              <a:rPr lang="sv-SE" dirty="0" err="1"/>
              <a:t>Framework</a:t>
            </a:r>
            <a:r>
              <a:rPr lang="sv-SE" dirty="0"/>
              <a:t> </a:t>
            </a:r>
            <a:r>
              <a:rPr lang="sv-SE" dirty="0" err="1"/>
              <a:t>contracts</a:t>
            </a:r>
            <a:endParaRPr lang="sv-SE" dirty="0"/>
          </a:p>
          <a:p>
            <a:r>
              <a:rPr lang="sv-SE" dirty="0" err="1"/>
              <a:t>Processes</a:t>
            </a:r>
            <a:r>
              <a:rPr lang="sv-SE" dirty="0"/>
              <a:t> and </a:t>
            </a:r>
            <a:r>
              <a:rPr lang="sv-SE" dirty="0" err="1"/>
              <a:t>routines</a:t>
            </a:r>
            <a:endParaRPr lang="sv-SE" dirty="0"/>
          </a:p>
          <a:p>
            <a:r>
              <a:rPr lang="sv-SE" dirty="0" err="1"/>
              <a:t>Internal</a:t>
            </a:r>
            <a:r>
              <a:rPr lang="sv-SE" dirty="0"/>
              <a:t> </a:t>
            </a:r>
            <a:r>
              <a:rPr lang="sv-SE" dirty="0" err="1"/>
              <a:t>capacity</a:t>
            </a:r>
            <a:r>
              <a:rPr lang="sv-SE" dirty="0"/>
              <a:t> </a:t>
            </a:r>
            <a:r>
              <a:rPr lang="sv-SE" dirty="0" err="1"/>
              <a:t>building</a:t>
            </a:r>
            <a:endParaRPr lang="sv-SE" dirty="0"/>
          </a:p>
          <a:p>
            <a:r>
              <a:rPr lang="sv-SE" dirty="0"/>
              <a:t>Get </a:t>
            </a:r>
            <a:r>
              <a:rPr lang="sv-SE" dirty="0" err="1"/>
              <a:t>help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needed</a:t>
            </a:r>
            <a:endParaRPr lang="sv-SE" dirty="0"/>
          </a:p>
          <a:p>
            <a:r>
              <a:rPr lang="sv-SE" dirty="0" err="1"/>
              <a:t>Further</a:t>
            </a:r>
            <a:r>
              <a:rPr lang="sv-SE" dirty="0"/>
              <a:t> research …?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23CA6C3-49F9-5442-B8AA-F3E1FAB274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5" name="Platshållare för bild 5" descr="A forest. Photo">
            <a:extLst>
              <a:ext uri="{FF2B5EF4-FFF2-40B4-BE49-F238E27FC236}">
                <a16:creationId xmlns:a16="http://schemas.microsoft.com/office/drawing/2014/main" id="{5BFE5523-A2FE-B24C-8922-31136950F7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162" y="1511299"/>
            <a:ext cx="3779837" cy="26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AE6725-DE77-CB4B-8364-2EFB6C46B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6413969" cy="699404"/>
          </a:xfrm>
        </p:spPr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way</a:t>
            </a:r>
            <a:r>
              <a:rPr lang="sv-SE" dirty="0"/>
              <a:t> forward: </a:t>
            </a:r>
            <a:r>
              <a:rPr lang="sv-SE"/>
              <a:t>industry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273AAFC-8A41-8E49-9FDE-AC47D0B3B7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1999"/>
            <a:ext cx="4968096" cy="3147983"/>
          </a:xfrm>
        </p:spPr>
        <p:txBody>
          <a:bodyPr>
            <a:normAutofit/>
          </a:bodyPr>
          <a:lstStyle/>
          <a:p>
            <a:r>
              <a:rPr lang="sv-SE" dirty="0" err="1"/>
              <a:t>Added</a:t>
            </a:r>
            <a:r>
              <a:rPr lang="sv-SE" dirty="0"/>
              <a:t> </a:t>
            </a:r>
            <a:r>
              <a:rPr lang="sv-SE" dirty="0" err="1"/>
              <a:t>value</a:t>
            </a:r>
            <a:r>
              <a:rPr lang="sv-SE" dirty="0"/>
              <a:t>, market </a:t>
            </a:r>
            <a:r>
              <a:rPr lang="sv-SE" dirty="0" err="1"/>
              <a:t>differentiation</a:t>
            </a:r>
            <a:r>
              <a:rPr lang="sv-SE" dirty="0"/>
              <a:t> (</a:t>
            </a:r>
            <a:r>
              <a:rPr lang="sv-SE" dirty="0" err="1"/>
              <a:t>legislation</a:t>
            </a:r>
            <a:r>
              <a:rPr lang="sv-SE" dirty="0"/>
              <a:t>)</a:t>
            </a:r>
          </a:p>
          <a:p>
            <a:r>
              <a:rPr lang="sv-SE" dirty="0"/>
              <a:t>Clear </a:t>
            </a:r>
            <a:r>
              <a:rPr lang="sv-SE" dirty="0" err="1"/>
              <a:t>requirements</a:t>
            </a:r>
            <a:endParaRPr lang="sv-SE" dirty="0"/>
          </a:p>
          <a:p>
            <a:r>
              <a:rPr lang="sv-SE" dirty="0" err="1"/>
              <a:t>Processes</a:t>
            </a:r>
            <a:r>
              <a:rPr lang="sv-SE" dirty="0"/>
              <a:t> and </a:t>
            </a:r>
            <a:r>
              <a:rPr lang="sv-SE" dirty="0" err="1"/>
              <a:t>routines</a:t>
            </a:r>
            <a:endParaRPr lang="sv-SE" dirty="0"/>
          </a:p>
          <a:p>
            <a:r>
              <a:rPr lang="sv-SE" dirty="0" err="1"/>
              <a:t>Internal</a:t>
            </a:r>
            <a:r>
              <a:rPr lang="sv-SE" dirty="0"/>
              <a:t> </a:t>
            </a:r>
            <a:r>
              <a:rPr lang="sv-SE" dirty="0" err="1"/>
              <a:t>capacity</a:t>
            </a:r>
            <a:r>
              <a:rPr lang="sv-SE" dirty="0"/>
              <a:t> </a:t>
            </a:r>
            <a:r>
              <a:rPr lang="sv-SE" dirty="0" err="1"/>
              <a:t>building</a:t>
            </a:r>
            <a:endParaRPr lang="sv-SE" dirty="0"/>
          </a:p>
          <a:p>
            <a:r>
              <a:rPr lang="sv-SE" dirty="0"/>
              <a:t>Get </a:t>
            </a:r>
            <a:r>
              <a:rPr lang="sv-SE" dirty="0" err="1"/>
              <a:t>help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needed</a:t>
            </a:r>
            <a:endParaRPr lang="sv-SE" dirty="0"/>
          </a:p>
          <a:p>
            <a:r>
              <a:rPr lang="sv-SE" dirty="0" err="1"/>
              <a:t>Further</a:t>
            </a:r>
            <a:r>
              <a:rPr lang="sv-SE" dirty="0"/>
              <a:t> research …?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23CA6C3-49F9-5442-B8AA-F3E1FAB274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5" name="Platshållare för bild 5" descr="A forest. Photo">
            <a:extLst>
              <a:ext uri="{FF2B5EF4-FFF2-40B4-BE49-F238E27FC236}">
                <a16:creationId xmlns:a16="http://schemas.microsoft.com/office/drawing/2014/main" id="{5BFE5523-A2FE-B24C-8922-31136950F7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162" y="1511299"/>
            <a:ext cx="3779837" cy="26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4" descr="Sheets of paper with question marks. Phot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27" y="0"/>
            <a:ext cx="9150327" cy="64025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12652" y="339502"/>
            <a:ext cx="3312368" cy="1464120"/>
          </a:xfrm>
          <a:prstGeom prst="rect">
            <a:avLst/>
          </a:prstGeom>
          <a:solidFill>
            <a:schemeClr val="tx1"/>
          </a:solidFill>
        </p:spPr>
        <p:txBody>
          <a:bodyPr wrap="square" lIns="360000" tIns="432000" rIns="360000" bIns="57600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900" dirty="0" err="1"/>
              <a:t>Questions</a:t>
            </a:r>
            <a:r>
              <a:rPr lang="sv-SE" sz="2900" dirty="0"/>
              <a:t>?</a:t>
            </a:r>
            <a:endParaRPr lang="sv-SE" sz="2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76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A lunch buffet. Photo">
            <a:extLst>
              <a:ext uri="{FF2B5EF4-FFF2-40B4-BE49-F238E27FC236}">
                <a16:creationId xmlns:a16="http://schemas.microsoft.com/office/drawing/2014/main" id="{DC8DDBAA-1442-4DA3-A130-1A47505536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5689"/>
            <a:ext cx="9143999" cy="609487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3076031-B704-1643-B866-3924EAFF7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1780" y="1563638"/>
            <a:ext cx="4032448" cy="1728000"/>
          </a:xfrm>
        </p:spPr>
        <p:txBody>
          <a:bodyPr/>
          <a:lstStyle/>
          <a:p>
            <a:r>
              <a:rPr lang="sv-SE" dirty="0" err="1"/>
              <a:t>Time</a:t>
            </a:r>
            <a:r>
              <a:rPr lang="sv-SE" dirty="0"/>
              <a:t> for lunch!</a:t>
            </a:r>
          </a:p>
        </p:txBody>
      </p:sp>
    </p:spTree>
    <p:extLst>
      <p:ext uri="{BB962C8B-B14F-4D97-AF65-F5344CB8AC3E}">
        <p14:creationId xmlns:p14="http://schemas.microsoft.com/office/powerpoint/2010/main" val="1931185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3455515-B532-1641-A1C7-33377291B8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600" y="1635646"/>
            <a:ext cx="7320401" cy="2448272"/>
          </a:xfrm>
        </p:spPr>
        <p:txBody>
          <a:bodyPr/>
          <a:lstStyle/>
          <a:p>
            <a:r>
              <a:rPr lang="sv-SE" dirty="0" err="1"/>
              <a:t>Now</a:t>
            </a:r>
            <a:r>
              <a:rPr lang="sv-SE" dirty="0"/>
              <a:t>, </a:t>
            </a:r>
          </a:p>
          <a:p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would</a:t>
            </a:r>
            <a:r>
              <a:rPr lang="sv-SE" dirty="0"/>
              <a:t> like to </a:t>
            </a:r>
            <a:r>
              <a:rPr lang="sv-SE" dirty="0" err="1"/>
              <a:t>hear</a:t>
            </a:r>
            <a:r>
              <a:rPr lang="sv-SE" dirty="0"/>
              <a:t> from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63246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D43EF0-741C-8748-9A17-6B575828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6082147" cy="699404"/>
          </a:xfrm>
        </p:spPr>
        <p:txBody>
          <a:bodyPr/>
          <a:lstStyle/>
          <a:p>
            <a:r>
              <a:rPr lang="sv-SE" dirty="0"/>
              <a:t>Round table </a:t>
            </a:r>
            <a:r>
              <a:rPr lang="sv-SE" dirty="0" err="1"/>
              <a:t>discussions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F03440-804C-AC42-833C-5FB03A1C12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1999"/>
            <a:ext cx="5328136" cy="3147983"/>
          </a:xfrm>
        </p:spPr>
        <p:txBody>
          <a:bodyPr/>
          <a:lstStyle/>
          <a:p>
            <a:r>
              <a:rPr lang="sv-SE" sz="2200" dirty="0" err="1"/>
              <a:t>One</a:t>
            </a:r>
            <a:r>
              <a:rPr lang="sv-SE" sz="2200" dirty="0"/>
              <a:t> person </a:t>
            </a:r>
            <a:r>
              <a:rPr lang="sv-SE" sz="2200" dirty="0" err="1"/>
              <a:t>leads</a:t>
            </a:r>
            <a:r>
              <a:rPr lang="sv-SE" sz="2200" dirty="0"/>
              <a:t> the </a:t>
            </a:r>
            <a:r>
              <a:rPr lang="sv-SE" sz="2200" dirty="0" err="1"/>
              <a:t>discussion</a:t>
            </a:r>
            <a:endParaRPr lang="sv-SE" sz="2200" dirty="0"/>
          </a:p>
          <a:p>
            <a:r>
              <a:rPr lang="sv-SE" sz="2200" dirty="0" err="1"/>
              <a:t>One</a:t>
            </a:r>
            <a:r>
              <a:rPr lang="sv-SE" sz="2200" dirty="0"/>
              <a:t> person </a:t>
            </a:r>
            <a:r>
              <a:rPr lang="sv-SE" sz="2200" dirty="0" err="1"/>
              <a:t>takes</a:t>
            </a:r>
            <a:r>
              <a:rPr lang="sv-SE" sz="2200" dirty="0"/>
              <a:t> </a:t>
            </a:r>
            <a:r>
              <a:rPr lang="sv-SE" sz="2200" dirty="0" err="1"/>
              <a:t>notes</a:t>
            </a:r>
            <a:endParaRPr lang="sv-SE" sz="2200" dirty="0"/>
          </a:p>
          <a:p>
            <a:r>
              <a:rPr lang="sv-SE" sz="2200" dirty="0" err="1"/>
              <a:t>One</a:t>
            </a:r>
            <a:r>
              <a:rPr lang="sv-SE" sz="2200" dirty="0"/>
              <a:t> person </a:t>
            </a:r>
            <a:r>
              <a:rPr lang="sv-SE" sz="2200" dirty="0" err="1"/>
              <a:t>reports</a:t>
            </a:r>
            <a:r>
              <a:rPr lang="sv-SE" sz="2200" dirty="0"/>
              <a:t> to </a:t>
            </a:r>
            <a:r>
              <a:rPr lang="sv-SE" sz="2200" dirty="0" err="1"/>
              <a:t>plenary</a:t>
            </a:r>
            <a:endParaRPr lang="sv-SE" sz="2200" dirty="0"/>
          </a:p>
          <a:p>
            <a:r>
              <a:rPr lang="sv-SE" sz="2200" dirty="0" err="1"/>
              <a:t>Please</a:t>
            </a:r>
            <a:r>
              <a:rPr lang="sv-SE" sz="2200" dirty="0"/>
              <a:t> </a:t>
            </a:r>
            <a:r>
              <a:rPr lang="sv-SE" sz="2200" dirty="0" err="1"/>
              <a:t>let</a:t>
            </a:r>
            <a:r>
              <a:rPr lang="sv-SE" sz="2200" dirty="0"/>
              <a:t> </a:t>
            </a:r>
            <a:r>
              <a:rPr lang="sv-SE" sz="2200" dirty="0" err="1"/>
              <a:t>everyone</a:t>
            </a:r>
            <a:r>
              <a:rPr lang="sv-SE" sz="2200" dirty="0"/>
              <a:t> </a:t>
            </a:r>
            <a:r>
              <a:rPr lang="sv-SE" sz="2200" dirty="0" err="1"/>
              <a:t>speak</a:t>
            </a:r>
            <a:r>
              <a:rPr lang="sv-SE" sz="2200" dirty="0"/>
              <a:t> </a:t>
            </a:r>
          </a:p>
          <a:p>
            <a:r>
              <a:rPr lang="sv-SE" sz="2200" dirty="0" err="1"/>
              <a:t>Please</a:t>
            </a:r>
            <a:r>
              <a:rPr lang="sv-SE" sz="2200" dirty="0"/>
              <a:t> </a:t>
            </a:r>
            <a:r>
              <a:rPr lang="sv-SE" sz="2200" dirty="0" err="1"/>
              <a:t>use</a:t>
            </a:r>
            <a:r>
              <a:rPr lang="sv-SE" sz="2200" dirty="0"/>
              <a:t> post-it</a:t>
            </a:r>
          </a:p>
          <a:p>
            <a:endParaRPr lang="sv-SE" dirty="0"/>
          </a:p>
        </p:txBody>
      </p:sp>
      <p:pic>
        <p:nvPicPr>
          <p:cNvPr id="6" name="Platshållare för bild 5" descr="People working around a table. Photo">
            <a:extLst>
              <a:ext uri="{FF2B5EF4-FFF2-40B4-BE49-F238E27FC236}">
                <a16:creationId xmlns:a16="http://schemas.microsoft.com/office/drawing/2014/main" id="{21138814-D41A-4BED-8C79-DF119FB42E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109" y="1511300"/>
            <a:ext cx="3779837" cy="2644775"/>
          </a:xfrm>
        </p:spPr>
      </p:pic>
    </p:spTree>
    <p:extLst>
      <p:ext uri="{BB962C8B-B14F-4D97-AF65-F5344CB8AC3E}">
        <p14:creationId xmlns:p14="http://schemas.microsoft.com/office/powerpoint/2010/main" val="2527536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4DBBE0-C793-EA4D-95D6-A3872966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5407283" cy="699404"/>
          </a:xfrm>
        </p:spPr>
        <p:txBody>
          <a:bodyPr/>
          <a:lstStyle/>
          <a:p>
            <a:r>
              <a:rPr lang="sv-SE" dirty="0" err="1"/>
              <a:t>First</a:t>
            </a:r>
            <a:r>
              <a:rPr lang="sv-SE" dirty="0"/>
              <a:t> task: information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BB9634-DCEE-1249-83CE-2FDDD25167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1999"/>
            <a:ext cx="6192232" cy="314798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 do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/>
              <a:t>How</a:t>
            </a:r>
            <a:r>
              <a:rPr lang="sv-SE" dirty="0"/>
              <a:t> do </a:t>
            </a:r>
            <a:r>
              <a:rPr lang="sv-SE" dirty="0" err="1"/>
              <a:t>you</a:t>
            </a:r>
            <a:r>
              <a:rPr lang="sv-SE" dirty="0"/>
              <a:t> chose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tool</a:t>
            </a:r>
            <a:r>
              <a:rPr lang="sv-SE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change</a:t>
            </a:r>
            <a:r>
              <a:rPr lang="sv-SE" dirty="0"/>
              <a:t> it?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Do </a:t>
            </a:r>
            <a:r>
              <a:rPr lang="sv-SE" dirty="0" err="1"/>
              <a:t>you</a:t>
            </a:r>
            <a:r>
              <a:rPr lang="sv-SE" dirty="0"/>
              <a:t> test it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dirty="0" err="1"/>
              <a:t>deciding</a:t>
            </a:r>
            <a:r>
              <a:rPr lang="sv-SE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/>
              <a:t>What</a:t>
            </a:r>
            <a:r>
              <a:rPr lang="sv-SE" dirty="0"/>
              <a:t> is </a:t>
            </a:r>
            <a:r>
              <a:rPr lang="sv-SE" dirty="0" err="1"/>
              <a:t>your</a:t>
            </a:r>
            <a:r>
              <a:rPr lang="sv-SE" dirty="0"/>
              <a:t> budget for </a:t>
            </a:r>
            <a:r>
              <a:rPr lang="sv-SE" dirty="0" err="1"/>
              <a:t>tools</a:t>
            </a:r>
            <a:r>
              <a:rPr lang="sv-SE" dirty="0"/>
              <a:t> (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)?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220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D7DE99-119B-F349-8B10-EB8E507E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E81F51-D38E-6B44-9F9F-A135E572D3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1999"/>
            <a:ext cx="4608056" cy="32199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sz="2200" dirty="0"/>
              <a:t>11.00-12.15 </a:t>
            </a:r>
            <a:r>
              <a:rPr lang="sv-SE" sz="2200" dirty="0" err="1"/>
              <a:t>Introduction</a:t>
            </a:r>
            <a:r>
              <a:rPr lang="sv-SE" sz="2200" dirty="0"/>
              <a:t> and </a:t>
            </a:r>
            <a:r>
              <a:rPr lang="sv-SE" sz="2200" dirty="0" err="1"/>
              <a:t>Results</a:t>
            </a:r>
            <a:endParaRPr lang="sv-SE" sz="2200" dirty="0"/>
          </a:p>
          <a:p>
            <a:pPr marL="0" indent="0">
              <a:buNone/>
            </a:pPr>
            <a:r>
              <a:rPr lang="sv-SE" sz="2200" dirty="0"/>
              <a:t>12.15-13.00 Lunch </a:t>
            </a:r>
          </a:p>
          <a:p>
            <a:pPr marL="0" indent="0">
              <a:buNone/>
            </a:pPr>
            <a:r>
              <a:rPr lang="sv-SE" sz="2200" dirty="0"/>
              <a:t>13.00-14.00 Round table </a:t>
            </a:r>
            <a:r>
              <a:rPr lang="sv-SE" sz="2200" dirty="0" err="1"/>
              <a:t>discussions</a:t>
            </a:r>
            <a:endParaRPr lang="sv-SE" sz="2200" dirty="0"/>
          </a:p>
          <a:p>
            <a:pPr marL="0" indent="0">
              <a:buNone/>
            </a:pPr>
            <a:r>
              <a:rPr lang="sv-SE" sz="2200" dirty="0"/>
              <a:t>14.00-14.30 </a:t>
            </a:r>
            <a:r>
              <a:rPr lang="sv-SE" sz="2200" dirty="0" err="1"/>
              <a:t>Coffee</a:t>
            </a:r>
            <a:r>
              <a:rPr lang="sv-SE" sz="2200" dirty="0"/>
              <a:t> break </a:t>
            </a:r>
          </a:p>
          <a:p>
            <a:pPr marL="0" indent="0">
              <a:buNone/>
            </a:pPr>
            <a:r>
              <a:rPr lang="sv-SE" sz="2200" dirty="0"/>
              <a:t>14.30-15.00 </a:t>
            </a:r>
            <a:r>
              <a:rPr lang="sv-SE" sz="2200" dirty="0" err="1"/>
              <a:t>Plenary</a:t>
            </a:r>
            <a:r>
              <a:rPr lang="sv-SE" sz="2200" dirty="0"/>
              <a:t> </a:t>
            </a:r>
            <a:r>
              <a:rPr lang="sv-SE" sz="2200" dirty="0" err="1"/>
              <a:t>discussions</a:t>
            </a:r>
            <a:endParaRPr lang="sv-SE" sz="2200" dirty="0"/>
          </a:p>
          <a:p>
            <a:pPr marL="0" indent="0">
              <a:buNone/>
            </a:pPr>
            <a:r>
              <a:rPr lang="sv-SE" sz="2200" dirty="0"/>
              <a:t>15.00-15.45 </a:t>
            </a:r>
            <a:r>
              <a:rPr lang="sv-SE" sz="2200" dirty="0" err="1"/>
              <a:t>Guidelines</a:t>
            </a:r>
            <a:r>
              <a:rPr lang="sv-SE" sz="2200" dirty="0"/>
              <a:t>  </a:t>
            </a:r>
            <a:endParaRPr lang="sv-SE" sz="2200" i="1" dirty="0"/>
          </a:p>
          <a:p>
            <a:pPr marL="0" indent="0">
              <a:buNone/>
            </a:pPr>
            <a:r>
              <a:rPr lang="sv-SE" sz="2200" dirty="0"/>
              <a:t>15.45-16.00 Wrap-</a:t>
            </a:r>
            <a:r>
              <a:rPr lang="sv-SE" sz="2200" dirty="0" err="1"/>
              <a:t>up</a:t>
            </a:r>
            <a:r>
              <a:rPr lang="sv-SE" sz="2200" dirty="0"/>
              <a:t> and </a:t>
            </a:r>
            <a:r>
              <a:rPr lang="sv-SE" sz="2200" dirty="0" err="1"/>
              <a:t>next</a:t>
            </a:r>
            <a:r>
              <a:rPr lang="sv-SE" sz="2200" dirty="0"/>
              <a:t> steps</a:t>
            </a:r>
          </a:p>
          <a:p>
            <a:endParaRPr lang="sv-SE" dirty="0"/>
          </a:p>
        </p:txBody>
      </p:sp>
      <p:pic>
        <p:nvPicPr>
          <p:cNvPr id="7" name="Platshållare för bild 6" descr="A person writing with a pen on a paper. Photo">
            <a:extLst>
              <a:ext uri="{FF2B5EF4-FFF2-40B4-BE49-F238E27FC236}">
                <a16:creationId xmlns:a16="http://schemas.microsoft.com/office/drawing/2014/main" id="{600393E7-D325-40A0-9517-02FFBECC1A1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6391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D3493F-EB60-2042-815A-8A1C65E18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6388321" cy="699404"/>
          </a:xfrm>
        </p:spPr>
        <p:txBody>
          <a:bodyPr/>
          <a:lstStyle/>
          <a:p>
            <a:r>
              <a:rPr lang="sv-SE" dirty="0"/>
              <a:t>Second task: </a:t>
            </a:r>
            <a:r>
              <a:rPr lang="sv-SE" dirty="0" err="1"/>
              <a:t>discussions</a:t>
            </a:r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790BA92-89C0-BB4E-90DA-AF145110F9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1999"/>
            <a:ext cx="6120224" cy="3147983"/>
          </a:xfrm>
        </p:spPr>
        <p:txBody>
          <a:bodyPr>
            <a:normAutofit/>
          </a:bodyPr>
          <a:lstStyle/>
          <a:p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biggest</a:t>
            </a:r>
            <a:r>
              <a:rPr lang="sv-SE" dirty="0"/>
              <a:t> problems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experience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it </a:t>
            </a:r>
            <a:r>
              <a:rPr lang="sv-SE" dirty="0" err="1"/>
              <a:t>comes</a:t>
            </a:r>
            <a:r>
              <a:rPr lang="sv-SE" dirty="0"/>
              <a:t> to </a:t>
            </a:r>
            <a:r>
              <a:rPr lang="sv-SE" dirty="0" err="1"/>
              <a:t>creating</a:t>
            </a:r>
            <a:r>
              <a:rPr lang="sv-SE" dirty="0"/>
              <a:t> </a:t>
            </a:r>
            <a:r>
              <a:rPr lang="sv-SE" dirty="0" err="1"/>
              <a:t>accessible</a:t>
            </a:r>
            <a:r>
              <a:rPr lang="sv-SE" dirty="0"/>
              <a:t> web </a:t>
            </a:r>
            <a:r>
              <a:rPr lang="sv-SE" dirty="0" err="1"/>
              <a:t>content</a:t>
            </a:r>
            <a:r>
              <a:rPr lang="sv-SE" dirty="0"/>
              <a:t>?</a:t>
            </a:r>
          </a:p>
          <a:p>
            <a:r>
              <a:rPr lang="sv-SE" dirty="0" err="1"/>
              <a:t>What</a:t>
            </a:r>
            <a:r>
              <a:rPr lang="sv-SE" dirty="0"/>
              <a:t> solutions to </a:t>
            </a:r>
            <a:r>
              <a:rPr lang="sv-SE" dirty="0" err="1"/>
              <a:t>these</a:t>
            </a:r>
            <a:r>
              <a:rPr lang="sv-SE" dirty="0"/>
              <a:t> problem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envision</a:t>
            </a:r>
            <a:r>
              <a:rPr lang="sv-SE" dirty="0"/>
              <a:t>?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8228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Coffee cup and cinnamon buns. Photo">
            <a:extLst>
              <a:ext uri="{FF2B5EF4-FFF2-40B4-BE49-F238E27FC236}">
                <a16:creationId xmlns:a16="http://schemas.microsoft.com/office/drawing/2014/main" id="{3F31FDA9-8BCE-4D76-A6E9-CC5BD31DA8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6250"/>
            <a:ext cx="9144000" cy="6096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EEB326A-AFC6-124F-B8F5-6D5EBAEAA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7704" y="1563638"/>
            <a:ext cx="5544200" cy="1728000"/>
          </a:xfrm>
        </p:spPr>
        <p:txBody>
          <a:bodyPr/>
          <a:lstStyle/>
          <a:p>
            <a:r>
              <a:rPr lang="sv-SE" dirty="0" err="1"/>
              <a:t>Coffee</a:t>
            </a:r>
            <a:r>
              <a:rPr lang="sv-SE" dirty="0"/>
              <a:t> break (Fika!)</a:t>
            </a:r>
          </a:p>
        </p:txBody>
      </p:sp>
    </p:spTree>
    <p:extLst>
      <p:ext uri="{BB962C8B-B14F-4D97-AF65-F5344CB8AC3E}">
        <p14:creationId xmlns:p14="http://schemas.microsoft.com/office/powerpoint/2010/main" val="2500834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7578655-31DD-C94A-AA87-B1F67A8D7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632" y="1923678"/>
            <a:ext cx="6816345" cy="2448272"/>
          </a:xfrm>
        </p:spPr>
        <p:txBody>
          <a:bodyPr/>
          <a:lstStyle/>
          <a:p>
            <a:r>
              <a:rPr lang="sv-SE" dirty="0" err="1"/>
              <a:t>Reporting</a:t>
            </a:r>
            <a:r>
              <a:rPr lang="sv-SE" dirty="0"/>
              <a:t> and </a:t>
            </a:r>
            <a:r>
              <a:rPr lang="sv-SE" dirty="0" err="1"/>
              <a:t>discussions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9950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Flowers that seed off. Photo">
            <a:extLst>
              <a:ext uri="{FF2B5EF4-FFF2-40B4-BE49-F238E27FC236}">
                <a16:creationId xmlns:a16="http://schemas.microsoft.com/office/drawing/2014/main" id="{6A08809C-C5FF-6545-BA8D-3A2F6E809A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271" y="-164554"/>
            <a:ext cx="9296211" cy="620421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BBD7524-522B-9146-9061-4EF0E81A2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411510"/>
            <a:ext cx="3600400" cy="1728000"/>
          </a:xfrm>
        </p:spPr>
        <p:txBody>
          <a:bodyPr/>
          <a:lstStyle/>
          <a:p>
            <a:r>
              <a:rPr lang="sv-SE" dirty="0" err="1"/>
              <a:t>Guidelines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273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4F9D18-5C21-7949-9BC8-6ACA3184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4613796" cy="699404"/>
          </a:xfrm>
        </p:spPr>
        <p:txBody>
          <a:bodyPr/>
          <a:lstStyle/>
          <a:p>
            <a:r>
              <a:rPr lang="sv-SE" dirty="0" err="1"/>
              <a:t>Guidelines</a:t>
            </a:r>
            <a:r>
              <a:rPr lang="sv-SE" dirty="0"/>
              <a:t> - draft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BC7864-D90C-0743-B4D7-A7651C59B3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1652707"/>
            <a:ext cx="3744416" cy="3256345"/>
          </a:xfrm>
        </p:spPr>
        <p:txBody>
          <a:bodyPr>
            <a:normAutofit/>
          </a:bodyPr>
          <a:lstStyle/>
          <a:p>
            <a:r>
              <a:rPr lang="sv-SE" sz="2200" dirty="0"/>
              <a:t>Preparations</a:t>
            </a:r>
          </a:p>
          <a:p>
            <a:r>
              <a:rPr lang="sv-SE" sz="2200" dirty="0" err="1"/>
              <a:t>Requirements</a:t>
            </a:r>
            <a:endParaRPr lang="sv-SE" sz="2200" dirty="0"/>
          </a:p>
          <a:p>
            <a:r>
              <a:rPr lang="sv-SE" sz="2200" dirty="0" err="1"/>
              <a:t>Testing</a:t>
            </a:r>
            <a:endParaRPr lang="sv-SE" sz="2200" dirty="0"/>
          </a:p>
          <a:p>
            <a:r>
              <a:rPr lang="sv-SE" sz="2200" dirty="0" err="1"/>
              <a:t>Contract</a:t>
            </a:r>
            <a:endParaRPr lang="sv-SE" sz="2200" dirty="0"/>
          </a:p>
          <a:p>
            <a:r>
              <a:rPr lang="sv-SE" sz="2200" dirty="0" err="1"/>
              <a:t>Development</a:t>
            </a:r>
            <a:endParaRPr lang="sv-SE" sz="2200" dirty="0"/>
          </a:p>
          <a:p>
            <a:r>
              <a:rPr lang="sv-SE" sz="2200" dirty="0" err="1"/>
              <a:t>Maintenance</a:t>
            </a:r>
            <a:endParaRPr lang="sv-SE" sz="2200" dirty="0"/>
          </a:p>
          <a:p>
            <a:r>
              <a:rPr lang="sv-SE" sz="2200" dirty="0"/>
              <a:t>…?</a:t>
            </a:r>
          </a:p>
          <a:p>
            <a:pPr marL="457200" lvl="1" indent="0">
              <a:buNone/>
            </a:pPr>
            <a:endParaRPr lang="sv-SE" sz="2200" dirty="0"/>
          </a:p>
          <a:p>
            <a:endParaRPr lang="sv-SE" sz="2200" dirty="0"/>
          </a:p>
          <a:p>
            <a:endParaRPr lang="sv-SE" sz="2200" dirty="0"/>
          </a:p>
          <a:p>
            <a:pPr marL="0" indent="0">
              <a:buNone/>
            </a:pPr>
            <a:endParaRPr lang="sv-SE" sz="2200" dirty="0"/>
          </a:p>
          <a:p>
            <a:endParaRPr lang="sv-SE" sz="2200" dirty="0"/>
          </a:p>
          <a:p>
            <a:endParaRPr lang="sv-SE" sz="2200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C0A9977E-7472-4448-9F6D-094C28E46E6A}"/>
              </a:ext>
            </a:extLst>
          </p:cNvPr>
          <p:cNvSpPr txBox="1">
            <a:spLocks/>
          </p:cNvSpPr>
          <p:nvPr/>
        </p:nvSpPr>
        <p:spPr>
          <a:xfrm>
            <a:off x="4211960" y="1469731"/>
            <a:ext cx="4613796" cy="362229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pic>
        <p:nvPicPr>
          <p:cNvPr id="6" name="Bildobjekt 5" descr="A green pen that ticks some check boxes. Photo">
            <a:extLst>
              <a:ext uri="{FF2B5EF4-FFF2-40B4-BE49-F238E27FC236}">
                <a16:creationId xmlns:a16="http://schemas.microsoft.com/office/drawing/2014/main" id="{2AF99DDC-48E7-0640-8102-C1476A759E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512000"/>
            <a:ext cx="3888661" cy="25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11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FCB3D4-D892-1D42-A4BE-76CDBB39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549402" cy="699404"/>
          </a:xfrm>
        </p:spPr>
        <p:txBody>
          <a:bodyPr/>
          <a:lstStyle/>
          <a:p>
            <a:r>
              <a:rPr lang="sv-SE" dirty="0"/>
              <a:t>Preparations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BCA196-B72D-B545-8A26-AF827DEAD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Technical</a:t>
            </a:r>
            <a:r>
              <a:rPr lang="sv-SE" dirty="0"/>
              <a:t> </a:t>
            </a:r>
            <a:r>
              <a:rPr lang="sv-SE" dirty="0" err="1"/>
              <a:t>environment</a:t>
            </a:r>
            <a:endParaRPr lang="sv-SE" dirty="0"/>
          </a:p>
          <a:p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users</a:t>
            </a:r>
            <a:r>
              <a:rPr lang="sv-SE" dirty="0"/>
              <a:t> (</a:t>
            </a:r>
            <a:r>
              <a:rPr lang="sv-SE" dirty="0" err="1"/>
              <a:t>levels</a:t>
            </a:r>
            <a:r>
              <a:rPr lang="sv-SE" dirty="0"/>
              <a:t>)</a:t>
            </a:r>
          </a:p>
          <a:p>
            <a:r>
              <a:rPr lang="sv-SE" dirty="0"/>
              <a:t>Budget</a:t>
            </a:r>
          </a:p>
          <a:p>
            <a:r>
              <a:rPr lang="sv-SE" dirty="0"/>
              <a:t>…?</a:t>
            </a:r>
          </a:p>
        </p:txBody>
      </p:sp>
      <p:pic>
        <p:nvPicPr>
          <p:cNvPr id="5" name="Platshållare för bild 5" descr="People working at a table. Photo">
            <a:extLst>
              <a:ext uri="{FF2B5EF4-FFF2-40B4-BE49-F238E27FC236}">
                <a16:creationId xmlns:a16="http://schemas.microsoft.com/office/drawing/2014/main" id="{AB285B4F-7103-A146-80F0-05600D5A039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1108" y="1511300"/>
            <a:ext cx="3779837" cy="26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54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D98E24-26FC-BD46-98FA-614118C0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809088" cy="699404"/>
          </a:xfrm>
        </p:spPr>
        <p:txBody>
          <a:bodyPr/>
          <a:lstStyle/>
          <a:p>
            <a:r>
              <a:rPr lang="sv-SE" dirty="0" err="1"/>
              <a:t>Requirements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FAC3727-2785-1D48-9567-3D08644FE2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 human </a:t>
            </a:r>
            <a:r>
              <a:rPr lang="sv-SE" dirty="0" err="1"/>
              <a:t>language</a:t>
            </a:r>
            <a:endParaRPr lang="sv-SE" dirty="0"/>
          </a:p>
          <a:p>
            <a:r>
              <a:rPr lang="sv-SE" dirty="0" err="1"/>
              <a:t>Specific</a:t>
            </a:r>
            <a:r>
              <a:rPr lang="sv-SE" dirty="0"/>
              <a:t> on </a:t>
            </a:r>
            <a:r>
              <a:rPr lang="sv-SE" dirty="0" err="1"/>
              <a:t>accessibility</a:t>
            </a:r>
            <a:endParaRPr lang="sv-SE" dirty="0"/>
          </a:p>
          <a:p>
            <a:r>
              <a:rPr lang="sv-SE" dirty="0"/>
              <a:t>Back end </a:t>
            </a:r>
            <a:r>
              <a:rPr lang="sv-SE" dirty="0" err="1"/>
              <a:t>needs</a:t>
            </a:r>
            <a:endParaRPr lang="sv-SE" dirty="0"/>
          </a:p>
          <a:p>
            <a:r>
              <a:rPr lang="sv-SE" dirty="0"/>
              <a:t>…?</a:t>
            </a:r>
          </a:p>
        </p:txBody>
      </p:sp>
      <p:pic>
        <p:nvPicPr>
          <p:cNvPr id="5" name="Platshållare för bild 5" descr="A person using a Braille reader. Photo">
            <a:extLst>
              <a:ext uri="{FF2B5EF4-FFF2-40B4-BE49-F238E27FC236}">
                <a16:creationId xmlns:a16="http://schemas.microsoft.com/office/drawing/2014/main" id="{D7003636-D7E4-F543-8D34-2F6C16F038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163" y="1511999"/>
            <a:ext cx="3779837" cy="26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43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38DBEF-3CCB-BF4A-8973-A98B2EBD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2286236" cy="699404"/>
          </a:xfrm>
        </p:spPr>
        <p:txBody>
          <a:bodyPr/>
          <a:lstStyle/>
          <a:p>
            <a:r>
              <a:rPr lang="sv-SE" dirty="0" err="1"/>
              <a:t>Testing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A3340B-B6DC-1346-A7FC-B5A282026E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Demand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to test</a:t>
            </a:r>
          </a:p>
          <a:p>
            <a:r>
              <a:rPr lang="sv-SE" dirty="0" err="1"/>
              <a:t>Compare</a:t>
            </a:r>
            <a:r>
              <a:rPr lang="sv-SE" dirty="0"/>
              <a:t> at </a:t>
            </a:r>
            <a:r>
              <a:rPr lang="sv-SE" dirty="0" err="1"/>
              <a:t>least</a:t>
            </a:r>
            <a:r>
              <a:rPr lang="sv-SE" dirty="0"/>
              <a:t> 3 </a:t>
            </a:r>
            <a:r>
              <a:rPr lang="sv-SE" dirty="0" err="1"/>
              <a:t>tools</a:t>
            </a:r>
            <a:endParaRPr lang="sv-SE" dirty="0"/>
          </a:p>
          <a:p>
            <a:r>
              <a:rPr lang="sv-SE" dirty="0" err="1"/>
              <a:t>Meet</a:t>
            </a:r>
            <a:r>
              <a:rPr lang="sv-SE" dirty="0"/>
              <a:t> the </a:t>
            </a:r>
            <a:r>
              <a:rPr lang="sv-SE" dirty="0" err="1"/>
              <a:t>supplier</a:t>
            </a:r>
            <a:r>
              <a:rPr lang="sv-SE" dirty="0"/>
              <a:t>(s) – </a:t>
            </a:r>
            <a:r>
              <a:rPr lang="sv-SE" dirty="0" err="1"/>
              <a:t>negotiation</a:t>
            </a:r>
            <a:endParaRPr lang="sv-SE" dirty="0"/>
          </a:p>
          <a:p>
            <a:r>
              <a:rPr lang="sv-SE" dirty="0"/>
              <a:t>…?</a:t>
            </a:r>
          </a:p>
        </p:txBody>
      </p:sp>
      <p:pic>
        <p:nvPicPr>
          <p:cNvPr id="5" name="Platshållare för bild 5" descr="A person in a wheelchair working at a computer. Photo">
            <a:extLst>
              <a:ext uri="{FF2B5EF4-FFF2-40B4-BE49-F238E27FC236}">
                <a16:creationId xmlns:a16="http://schemas.microsoft.com/office/drawing/2014/main" id="{B15CA0AF-BF70-CF43-B6F7-D575F007CE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3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187EB3-D29F-9E41-9C58-5D3DB67A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2719046" cy="699404"/>
          </a:xfrm>
        </p:spPr>
        <p:txBody>
          <a:bodyPr/>
          <a:lstStyle/>
          <a:p>
            <a:r>
              <a:rPr lang="sv-SE" dirty="0" err="1"/>
              <a:t>Contract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529BAD6-151F-874B-A275-9A5D790EC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Make the </a:t>
            </a:r>
            <a:r>
              <a:rPr lang="sv-SE" dirty="0" err="1"/>
              <a:t>supplier</a:t>
            </a:r>
            <a:r>
              <a:rPr lang="sv-SE" dirty="0"/>
              <a:t> </a:t>
            </a:r>
            <a:r>
              <a:rPr lang="sv-SE" dirty="0" err="1"/>
              <a:t>responsible</a:t>
            </a:r>
            <a:endParaRPr lang="sv-SE" dirty="0"/>
          </a:p>
          <a:p>
            <a:r>
              <a:rPr lang="sv-SE" dirty="0" err="1"/>
              <a:t>Accessibility</a:t>
            </a:r>
            <a:r>
              <a:rPr lang="sv-SE" dirty="0"/>
              <a:t> </a:t>
            </a:r>
            <a:r>
              <a:rPr lang="sv-SE" dirty="0" err="1"/>
              <a:t>fails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treated</a:t>
            </a:r>
            <a:r>
              <a:rPr lang="sv-SE" dirty="0"/>
              <a:t> like </a:t>
            </a:r>
            <a:r>
              <a:rPr lang="sv-SE" dirty="0" err="1"/>
              <a:t>delay</a:t>
            </a:r>
            <a:endParaRPr lang="sv-SE" dirty="0"/>
          </a:p>
          <a:p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pay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satisfied</a:t>
            </a:r>
            <a:endParaRPr lang="sv-SE" dirty="0"/>
          </a:p>
          <a:p>
            <a:r>
              <a:rPr lang="sv-SE" dirty="0"/>
              <a:t>…?</a:t>
            </a:r>
          </a:p>
        </p:txBody>
      </p:sp>
      <p:pic>
        <p:nvPicPr>
          <p:cNvPr id="5" name="Platshållare för bild 5" descr="12 different cords, in different colors that fit together. Photo">
            <a:extLst>
              <a:ext uri="{FF2B5EF4-FFF2-40B4-BE49-F238E27FC236}">
                <a16:creationId xmlns:a16="http://schemas.microsoft.com/office/drawing/2014/main" id="{347D28BF-7074-8C47-ADE4-4F5BD5D1063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45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96ACBE-0E06-E447-8492-077670F2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789852" cy="699404"/>
          </a:xfrm>
        </p:spPr>
        <p:txBody>
          <a:bodyPr/>
          <a:lstStyle/>
          <a:p>
            <a:r>
              <a:rPr lang="sv-SE" dirty="0" err="1"/>
              <a:t>Development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E277F3-1EEF-E348-B66D-8068A71EB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Workshop, drafts and </a:t>
            </a:r>
            <a:r>
              <a:rPr lang="sv-SE" dirty="0" err="1"/>
              <a:t>wireframes</a:t>
            </a:r>
            <a:endParaRPr lang="sv-SE" dirty="0"/>
          </a:p>
          <a:p>
            <a:r>
              <a:rPr lang="sv-SE" dirty="0" err="1"/>
              <a:t>Work</a:t>
            </a:r>
            <a:r>
              <a:rPr lang="sv-SE" dirty="0"/>
              <a:t> in sprints</a:t>
            </a:r>
          </a:p>
          <a:p>
            <a:r>
              <a:rPr lang="sv-SE" dirty="0"/>
              <a:t>Test, test and test </a:t>
            </a:r>
            <a:r>
              <a:rPr lang="sv-SE" dirty="0" err="1"/>
              <a:t>again</a:t>
            </a:r>
            <a:endParaRPr lang="sv-SE" dirty="0"/>
          </a:p>
          <a:p>
            <a:r>
              <a:rPr lang="sv-SE" dirty="0" err="1"/>
              <a:t>Demand</a:t>
            </a:r>
            <a:r>
              <a:rPr lang="sv-SE" dirty="0"/>
              <a:t> </a:t>
            </a:r>
            <a:r>
              <a:rPr lang="sv-SE" dirty="0" err="1"/>
              <a:t>training</a:t>
            </a:r>
            <a:r>
              <a:rPr lang="sv-SE" dirty="0"/>
              <a:t> </a:t>
            </a:r>
            <a:r>
              <a:rPr lang="sv-SE" dirty="0" err="1"/>
              <a:t>well</a:t>
            </a:r>
            <a:r>
              <a:rPr lang="sv-SE" dirty="0"/>
              <a:t> in </a:t>
            </a:r>
            <a:r>
              <a:rPr lang="sv-SE" dirty="0" err="1"/>
              <a:t>advance</a:t>
            </a:r>
            <a:endParaRPr lang="sv-SE" dirty="0"/>
          </a:p>
          <a:p>
            <a:r>
              <a:rPr lang="sv-SE" dirty="0"/>
              <a:t>…?</a:t>
            </a:r>
          </a:p>
        </p:txBody>
      </p:sp>
      <p:pic>
        <p:nvPicPr>
          <p:cNvPr id="5" name="Platshållare för bild 10" descr="A bumblebee and a flower. Photo">
            <a:extLst>
              <a:ext uri="{FF2B5EF4-FFF2-40B4-BE49-F238E27FC236}">
                <a16:creationId xmlns:a16="http://schemas.microsoft.com/office/drawing/2014/main" id="{A179F3BC-759C-D64A-BF48-09610B5B3DD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1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0" y="411510"/>
            <a:ext cx="2123728" cy="699404"/>
          </a:xfrm>
        </p:spPr>
        <p:txBody>
          <a:bodyPr/>
          <a:lstStyle/>
          <a:p>
            <a:r>
              <a:rPr lang="sv-SE" dirty="0"/>
              <a:t>Funka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6048216" cy="2571918"/>
          </a:xfrm>
        </p:spPr>
        <p:txBody>
          <a:bodyPr>
            <a:normAutofit/>
          </a:bodyPr>
          <a:lstStyle/>
          <a:p>
            <a:r>
              <a:rPr lang="sv-SE" sz="2200" dirty="0" err="1"/>
              <a:t>Founded</a:t>
            </a:r>
            <a:r>
              <a:rPr lang="sv-SE" sz="2200" dirty="0"/>
              <a:t> by the </a:t>
            </a:r>
            <a:r>
              <a:rPr lang="sv-SE" sz="2200" dirty="0" err="1"/>
              <a:t>disability</a:t>
            </a:r>
            <a:r>
              <a:rPr lang="sv-SE" sz="2200" dirty="0"/>
              <a:t> </a:t>
            </a:r>
            <a:r>
              <a:rPr lang="sv-SE" sz="2200" dirty="0" err="1"/>
              <a:t>movement</a:t>
            </a:r>
            <a:endParaRPr lang="sv-SE" sz="2200" dirty="0"/>
          </a:p>
          <a:p>
            <a:r>
              <a:rPr lang="sv-SE" sz="2200" dirty="0"/>
              <a:t>Consulting</a:t>
            </a:r>
          </a:p>
          <a:p>
            <a:r>
              <a:rPr lang="sv-SE" sz="2200" dirty="0"/>
              <a:t>Research &amp; innovation</a:t>
            </a:r>
          </a:p>
          <a:p>
            <a:r>
              <a:rPr lang="sv-SE" sz="2200" dirty="0"/>
              <a:t>Position </a:t>
            </a:r>
            <a:r>
              <a:rPr lang="sv-SE" sz="2200" dirty="0" err="1"/>
              <a:t>of</a:t>
            </a:r>
            <a:r>
              <a:rPr lang="sv-SE" sz="2200" dirty="0"/>
              <a:t> trust</a:t>
            </a:r>
          </a:p>
          <a:p>
            <a:r>
              <a:rPr lang="sv-SE" sz="2200" dirty="0" err="1"/>
              <a:t>Standardization</a:t>
            </a:r>
            <a:endParaRPr lang="sv-SE" sz="22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A person jumping from a plane in a wheelchair. Phot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744" y="915566"/>
            <a:ext cx="3069256" cy="329649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083918"/>
            <a:ext cx="3650876" cy="5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3A9E56-A926-A443-9710-223F6617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752984" cy="699404"/>
          </a:xfrm>
        </p:spPr>
        <p:txBody>
          <a:bodyPr/>
          <a:lstStyle/>
          <a:p>
            <a:r>
              <a:rPr lang="sv-SE" dirty="0" err="1"/>
              <a:t>Maintenance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5FE2C6E-8DF2-8148-96C5-5FC85D65FC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Updates</a:t>
            </a:r>
            <a:r>
              <a:rPr lang="sv-SE" dirty="0"/>
              <a:t> and version handling</a:t>
            </a:r>
          </a:p>
          <a:p>
            <a:r>
              <a:rPr lang="sv-SE" dirty="0" err="1"/>
              <a:t>Future</a:t>
            </a:r>
            <a:r>
              <a:rPr lang="sv-SE" dirty="0"/>
              <a:t> </a:t>
            </a:r>
            <a:r>
              <a:rPr lang="sv-SE" dirty="0" err="1"/>
              <a:t>needs</a:t>
            </a:r>
            <a:endParaRPr lang="sv-SE" dirty="0"/>
          </a:p>
          <a:p>
            <a:r>
              <a:rPr lang="sv-SE" dirty="0" err="1"/>
              <a:t>Third</a:t>
            </a:r>
            <a:r>
              <a:rPr lang="sv-SE" dirty="0"/>
              <a:t> party </a:t>
            </a:r>
            <a:r>
              <a:rPr lang="sv-SE" dirty="0" err="1"/>
              <a:t>products</a:t>
            </a:r>
            <a:endParaRPr lang="sv-SE" dirty="0"/>
          </a:p>
          <a:p>
            <a:r>
              <a:rPr lang="sv-SE" dirty="0"/>
              <a:t>…?</a:t>
            </a:r>
          </a:p>
        </p:txBody>
      </p:sp>
      <p:pic>
        <p:nvPicPr>
          <p:cNvPr id="5" name="Platshållare för bild 4" descr="En person working at a computer. Photo">
            <a:extLst>
              <a:ext uri="{FF2B5EF4-FFF2-40B4-BE49-F238E27FC236}">
                <a16:creationId xmlns:a16="http://schemas.microsoft.com/office/drawing/2014/main" id="{C696ACEF-B777-7546-AC1F-F5E9C2E297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42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4" descr="Sheets of paper with question marks. Phot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27" y="0"/>
            <a:ext cx="9150327" cy="64025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12652" y="339502"/>
            <a:ext cx="3312368" cy="1464120"/>
          </a:xfrm>
          <a:prstGeom prst="rect">
            <a:avLst/>
          </a:prstGeom>
          <a:solidFill>
            <a:schemeClr val="tx1"/>
          </a:solidFill>
        </p:spPr>
        <p:txBody>
          <a:bodyPr wrap="square" lIns="360000" tIns="432000" rIns="360000" bIns="576000" anchor="ctr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v-SE" sz="2900" dirty="0" err="1"/>
              <a:t>Questions</a:t>
            </a:r>
            <a:r>
              <a:rPr lang="sv-SE" sz="2900" dirty="0"/>
              <a:t>?</a:t>
            </a:r>
            <a:endParaRPr lang="sv-SE" sz="29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91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F80D9C-A29D-BF45-BA78-B397C13D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183917" cy="699404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33573FA-19D2-EB4A-8712-39E813FE0B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hear</a:t>
            </a:r>
            <a:r>
              <a:rPr lang="sv-SE" dirty="0"/>
              <a:t> from </a:t>
            </a:r>
            <a:r>
              <a:rPr lang="sv-SE" dirty="0" err="1"/>
              <a:t>us</a:t>
            </a:r>
            <a:br>
              <a:rPr lang="sv-SE" dirty="0"/>
            </a:br>
            <a:r>
              <a:rPr lang="sv-SE" dirty="0"/>
              <a:t>by the end </a:t>
            </a:r>
            <a:r>
              <a:rPr lang="sv-SE" dirty="0" err="1"/>
              <a:t>of</a:t>
            </a:r>
            <a:r>
              <a:rPr lang="sv-SE" dirty="0"/>
              <a:t> November</a:t>
            </a:r>
          </a:p>
          <a:p>
            <a:r>
              <a:rPr lang="sv-SE" dirty="0" err="1"/>
              <a:t>Someone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continue</a:t>
            </a:r>
            <a:r>
              <a:rPr lang="sv-SE" dirty="0"/>
              <a:t> the research</a:t>
            </a:r>
          </a:p>
          <a:p>
            <a:r>
              <a:rPr lang="sv-SE" dirty="0"/>
              <a:t>Funka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definitely</a:t>
            </a:r>
            <a:r>
              <a:rPr lang="sv-SE" dirty="0"/>
              <a:t> </a:t>
            </a:r>
            <a:r>
              <a:rPr lang="sv-SE" dirty="0" err="1"/>
              <a:t>continue</a:t>
            </a:r>
            <a:r>
              <a:rPr lang="sv-SE" dirty="0"/>
              <a:t>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work</a:t>
            </a:r>
            <a:endParaRPr lang="sv-SE" dirty="0"/>
          </a:p>
          <a:p>
            <a:r>
              <a:rPr lang="sv-SE" dirty="0" err="1"/>
              <a:t>Don’t</a:t>
            </a:r>
            <a:r>
              <a:rPr lang="sv-SE" dirty="0"/>
              <a:t> </a:t>
            </a:r>
            <a:r>
              <a:rPr lang="sv-SE" dirty="0" err="1"/>
              <a:t>hesitate</a:t>
            </a:r>
            <a:r>
              <a:rPr lang="sv-SE" dirty="0"/>
              <a:t> to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 or suggestions</a:t>
            </a:r>
          </a:p>
        </p:txBody>
      </p:sp>
      <p:pic>
        <p:nvPicPr>
          <p:cNvPr id="6" name="Platshållare för bild 5" descr="A person presenting a gift. Photo">
            <a:extLst>
              <a:ext uri="{FF2B5EF4-FFF2-40B4-BE49-F238E27FC236}">
                <a16:creationId xmlns:a16="http://schemas.microsoft.com/office/drawing/2014/main" id="{3ABF7C7E-3982-4A20-BC99-BE2016674C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6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CBA60A-04E6-6542-9EE1-B822525F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There</a:t>
            </a:r>
            <a:r>
              <a:rPr lang="sv-SE" dirty="0"/>
              <a:t> is no </a:t>
            </a:r>
            <a:r>
              <a:rPr lang="sv-SE" dirty="0" err="1"/>
              <a:t>such</a:t>
            </a:r>
            <a:r>
              <a:rPr lang="sv-SE" dirty="0"/>
              <a:t> </a:t>
            </a:r>
            <a:r>
              <a:rPr lang="sv-SE" dirty="0" err="1"/>
              <a:t>thing</a:t>
            </a:r>
            <a:r>
              <a:rPr lang="sv-SE" dirty="0"/>
              <a:t> as an </a:t>
            </a:r>
            <a:r>
              <a:rPr lang="sv-SE" dirty="0" err="1"/>
              <a:t>average</a:t>
            </a:r>
            <a:r>
              <a:rPr lang="sv-SE" dirty="0"/>
              <a:t> </a:t>
            </a:r>
            <a:r>
              <a:rPr lang="sv-SE" dirty="0" err="1"/>
              <a:t>user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9642CD-8879-4C46-97BA-D6BC2F16AD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we4authors@funka.com</a:t>
            </a:r>
          </a:p>
        </p:txBody>
      </p:sp>
    </p:spTree>
    <p:extLst>
      <p:ext uri="{BB962C8B-B14F-4D97-AF65-F5344CB8AC3E}">
        <p14:creationId xmlns:p14="http://schemas.microsoft.com/office/powerpoint/2010/main" val="406930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Huge crowd of people. Photo">
            <a:extLst>
              <a:ext uri="{FF2B5EF4-FFF2-40B4-BE49-F238E27FC236}">
                <a16:creationId xmlns:a16="http://schemas.microsoft.com/office/drawing/2014/main" id="{C134C324-93A9-49BD-BE31-F4DCB258C6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9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2931790"/>
            <a:ext cx="7416824" cy="1728000"/>
          </a:xfrm>
        </p:spPr>
        <p:txBody>
          <a:bodyPr/>
          <a:lstStyle/>
          <a:p>
            <a:r>
              <a:rPr lang="sv-SE" dirty="0"/>
              <a:t>80 million </a:t>
            </a:r>
            <a:r>
              <a:rPr lang="sv-SE" dirty="0" err="1"/>
              <a:t>reasons</a:t>
            </a:r>
            <a:r>
              <a:rPr lang="sv-SE" dirty="0">
                <a:solidFill>
                  <a:srgbClr val="FFFF00"/>
                </a:solidFill>
              </a:rPr>
              <a:t> </a:t>
            </a:r>
            <a:r>
              <a:rPr lang="sv-SE" dirty="0"/>
              <a:t>for </a:t>
            </a:r>
            <a:r>
              <a:rPr lang="sv-SE" dirty="0" err="1"/>
              <a:t>diversity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602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7"/>
          </p:nvPr>
        </p:nvSpPr>
        <p:spPr>
          <a:xfrm>
            <a:off x="307852" y="1257395"/>
            <a:ext cx="2592376" cy="713863"/>
          </a:xfrm>
          <a:solidFill>
            <a:schemeClr val="accent5">
              <a:alpha val="58000"/>
            </a:schemeClr>
          </a:solidFill>
        </p:spPr>
        <p:txBody>
          <a:bodyPr/>
          <a:lstStyle/>
          <a:p>
            <a:r>
              <a:rPr lang="sv-SE" dirty="0" err="1"/>
              <a:t>Concentration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5696649" y="488833"/>
            <a:ext cx="1601275" cy="723819"/>
          </a:xfrm>
        </p:spPr>
        <p:txBody>
          <a:bodyPr/>
          <a:lstStyle/>
          <a:p>
            <a:r>
              <a:rPr lang="sv-SE" dirty="0"/>
              <a:t>Hearing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9"/>
          </p:nvPr>
        </p:nvSpPr>
        <p:spPr>
          <a:xfrm>
            <a:off x="4362415" y="4166540"/>
            <a:ext cx="3419284" cy="723819"/>
          </a:xfrm>
        </p:spPr>
        <p:txBody>
          <a:bodyPr/>
          <a:lstStyle/>
          <a:p>
            <a:r>
              <a:rPr lang="sv-SE" dirty="0"/>
              <a:t>Reading and </a:t>
            </a:r>
            <a:r>
              <a:rPr lang="sv-SE" dirty="0" err="1"/>
              <a:t>writing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20"/>
          </p:nvPr>
        </p:nvSpPr>
        <p:spPr>
          <a:xfrm>
            <a:off x="6012160" y="2394727"/>
            <a:ext cx="2988428" cy="723819"/>
          </a:xfrm>
        </p:spPr>
        <p:txBody>
          <a:bodyPr/>
          <a:lstStyle/>
          <a:p>
            <a:r>
              <a:rPr lang="sv-SE" dirty="0"/>
              <a:t>Social </a:t>
            </a:r>
            <a:r>
              <a:rPr lang="sv-SE" dirty="0" err="1"/>
              <a:t>interaction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21"/>
          </p:nvPr>
        </p:nvSpPr>
        <p:spPr>
          <a:xfrm>
            <a:off x="6473374" y="1400324"/>
            <a:ext cx="1580913" cy="723819"/>
          </a:xfrm>
        </p:spPr>
        <p:txBody>
          <a:bodyPr/>
          <a:lstStyle/>
          <a:p>
            <a:r>
              <a:rPr lang="sv-SE" dirty="0" err="1"/>
              <a:t>Speech</a:t>
            </a:r>
            <a:endParaRPr lang="sv-SE" dirty="0"/>
          </a:p>
        </p:txBody>
      </p:sp>
      <p:sp>
        <p:nvSpPr>
          <p:cNvPr id="8" name="Platshållare för text 3"/>
          <p:cNvSpPr txBox="1">
            <a:spLocks/>
          </p:cNvSpPr>
          <p:nvPr/>
        </p:nvSpPr>
        <p:spPr>
          <a:xfrm>
            <a:off x="889091" y="3886105"/>
            <a:ext cx="1429897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Seeing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Platshållare för text 5"/>
          <p:cNvSpPr txBox="1">
            <a:spLocks/>
          </p:cNvSpPr>
          <p:nvPr/>
        </p:nvSpPr>
        <p:spPr>
          <a:xfrm>
            <a:off x="595986" y="2074604"/>
            <a:ext cx="1314394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Motor</a:t>
            </a:r>
          </a:p>
        </p:txBody>
      </p:sp>
      <p:sp>
        <p:nvSpPr>
          <p:cNvPr id="11" name="Platshållare för text 2"/>
          <p:cNvSpPr txBox="1">
            <a:spLocks/>
          </p:cNvSpPr>
          <p:nvPr/>
        </p:nvSpPr>
        <p:spPr>
          <a:xfrm>
            <a:off x="3645221" y="131902"/>
            <a:ext cx="1853557" cy="713863"/>
          </a:xfrm>
          <a:prstGeom prst="roundRect">
            <a:avLst>
              <a:gd name="adj" fmla="val 48316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Cognitive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Platshållare för text 6"/>
          <p:cNvSpPr txBox="1">
            <a:spLocks/>
          </p:cNvSpPr>
          <p:nvPr/>
        </p:nvSpPr>
        <p:spPr>
          <a:xfrm>
            <a:off x="2518039" y="4233080"/>
            <a:ext cx="1676376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Sensitive</a:t>
            </a:r>
          </a:p>
        </p:txBody>
      </p:sp>
      <p:pic>
        <p:nvPicPr>
          <p:cNvPr id="13" name="Bildobjekt 12" descr="Illustration av en användar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881" y="1292437"/>
            <a:ext cx="2310975" cy="2310975"/>
          </a:xfrm>
          <a:prstGeom prst="rect">
            <a:avLst/>
          </a:prstGeom>
        </p:spPr>
      </p:pic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0F970C8-25C7-E849-A7E8-25AA87DAEDEF}"/>
              </a:ext>
            </a:extLst>
          </p:cNvPr>
          <p:cNvSpPr txBox="1">
            <a:spLocks/>
          </p:cNvSpPr>
          <p:nvPr/>
        </p:nvSpPr>
        <p:spPr>
          <a:xfrm>
            <a:off x="431984" y="3005097"/>
            <a:ext cx="1510573" cy="713863"/>
          </a:xfrm>
          <a:prstGeom prst="roundRect">
            <a:avLst>
              <a:gd name="adj" fmla="val 48316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Ageing</a:t>
            </a:r>
            <a:endParaRPr lang="sv-SE" dirty="0"/>
          </a:p>
        </p:txBody>
      </p:sp>
      <p:sp>
        <p:nvSpPr>
          <p:cNvPr id="15" name="Platshållare för text 6">
            <a:extLst>
              <a:ext uri="{FF2B5EF4-FFF2-40B4-BE49-F238E27FC236}">
                <a16:creationId xmlns:a16="http://schemas.microsoft.com/office/drawing/2014/main" id="{9A1F23B0-0C1B-6640-8235-1282418B4CB4}"/>
              </a:ext>
            </a:extLst>
          </p:cNvPr>
          <p:cNvSpPr txBox="1">
            <a:spLocks/>
          </p:cNvSpPr>
          <p:nvPr/>
        </p:nvSpPr>
        <p:spPr>
          <a:xfrm>
            <a:off x="1184792" y="300823"/>
            <a:ext cx="1964477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Situational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45FF85C8-973E-E840-B8C5-7A3E65813A7F}"/>
              </a:ext>
            </a:extLst>
          </p:cNvPr>
          <p:cNvSpPr txBox="1">
            <a:spLocks/>
          </p:cNvSpPr>
          <p:nvPr/>
        </p:nvSpPr>
        <p:spPr>
          <a:xfrm>
            <a:off x="6110065" y="3270344"/>
            <a:ext cx="2021726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/>
              <a:t>Temporary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48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  <p:bldP spid="6" grpId="0" uiExpand="1" build="p" animBg="1"/>
      <p:bldP spid="7" grpId="0" uiExpand="1" build="p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bild 3" descr="Colorful image paper cuts. Phot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3981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5328176" cy="1728000"/>
          </a:xfrm>
        </p:spPr>
        <p:txBody>
          <a:bodyPr/>
          <a:lstStyle/>
          <a:p>
            <a:r>
              <a:rPr lang="sv-SE" dirty="0"/>
              <a:t>Support the UNCRPD</a:t>
            </a:r>
          </a:p>
        </p:txBody>
      </p:sp>
    </p:spTree>
    <p:extLst>
      <p:ext uri="{BB962C8B-B14F-4D97-AF65-F5344CB8AC3E}">
        <p14:creationId xmlns:p14="http://schemas.microsoft.com/office/powerpoint/2010/main" val="234271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ED0FA1-D294-5F43-8875-9A830970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892445" cy="699404"/>
          </a:xfrm>
        </p:spPr>
        <p:txBody>
          <a:bodyPr/>
          <a:lstStyle/>
          <a:p>
            <a:r>
              <a:rPr lang="sv-SE" dirty="0"/>
              <a:t>EU </a:t>
            </a:r>
            <a:r>
              <a:rPr lang="sv-SE" dirty="0" err="1"/>
              <a:t>regulations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E741EA-6488-194C-A5C4-F76325C17F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999" y="1511999"/>
            <a:ext cx="5328137" cy="3147983"/>
          </a:xfrm>
        </p:spPr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– </a:t>
            </a:r>
            <a:r>
              <a:rPr lang="sv-SE" dirty="0" err="1"/>
              <a:t>but</a:t>
            </a:r>
            <a:r>
              <a:rPr lang="sv-SE" dirty="0"/>
              <a:t> not </a:t>
            </a:r>
            <a:r>
              <a:rPr lang="sv-SE" dirty="0" err="1"/>
              <a:t>how</a:t>
            </a:r>
            <a:endParaRPr lang="sv-SE" dirty="0"/>
          </a:p>
          <a:p>
            <a:r>
              <a:rPr lang="sv-SE" dirty="0" err="1"/>
              <a:t>Reduce</a:t>
            </a:r>
            <a:r>
              <a:rPr lang="sv-SE" dirty="0"/>
              <a:t> </a:t>
            </a:r>
            <a:r>
              <a:rPr lang="sv-SE" dirty="0" err="1"/>
              <a:t>fragmentation</a:t>
            </a:r>
            <a:endParaRPr lang="sv-SE" dirty="0"/>
          </a:p>
          <a:p>
            <a:r>
              <a:rPr lang="sv-SE" dirty="0" err="1"/>
              <a:t>Equal</a:t>
            </a:r>
            <a:r>
              <a:rPr lang="sv-SE" dirty="0"/>
              <a:t> </a:t>
            </a:r>
            <a:r>
              <a:rPr lang="sv-SE" dirty="0" err="1"/>
              <a:t>opportunities</a:t>
            </a:r>
            <a:r>
              <a:rPr lang="sv-SE" dirty="0"/>
              <a:t> for business </a:t>
            </a:r>
          </a:p>
          <a:p>
            <a:r>
              <a:rPr lang="sv-SE" dirty="0"/>
              <a:t>Foster innovation</a:t>
            </a:r>
          </a:p>
          <a:p>
            <a:r>
              <a:rPr lang="sv-SE" dirty="0" err="1"/>
              <a:t>Open</a:t>
            </a:r>
            <a:r>
              <a:rPr lang="sv-SE" dirty="0"/>
              <a:t> new markets</a:t>
            </a:r>
          </a:p>
          <a:p>
            <a:r>
              <a:rPr lang="sv-SE" dirty="0"/>
              <a:t>Support </a:t>
            </a:r>
            <a:r>
              <a:rPr lang="sv-SE" dirty="0" err="1"/>
              <a:t>internationalisation</a:t>
            </a:r>
            <a:endParaRPr lang="sv-SE" dirty="0"/>
          </a:p>
        </p:txBody>
      </p:sp>
      <p:pic>
        <p:nvPicPr>
          <p:cNvPr id="1026" name="Picture 2" descr="Market in Madrid. Photo">
            <a:extLst>
              <a:ext uri="{FF2B5EF4-FFF2-40B4-BE49-F238E27FC236}">
                <a16:creationId xmlns:a16="http://schemas.microsoft.com/office/drawing/2014/main" id="{90BD0D20-23BB-F843-A508-DB393AFA538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511999"/>
            <a:ext cx="3779837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Close up of circuit board. Photo">
            <a:extLst>
              <a:ext uri="{FF2B5EF4-FFF2-40B4-BE49-F238E27FC236}">
                <a16:creationId xmlns:a16="http://schemas.microsoft.com/office/drawing/2014/main" id="{93DB1A9A-5678-4603-82C4-28D625DA6F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-857250"/>
            <a:ext cx="9252520" cy="69393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F90921B-F35C-784A-84AE-61A1BF4EC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888" y="1563638"/>
            <a:ext cx="5760224" cy="1728000"/>
          </a:xfrm>
        </p:spPr>
        <p:txBody>
          <a:bodyPr/>
          <a:lstStyle/>
          <a:p>
            <a:r>
              <a:rPr lang="sv-SE" dirty="0" err="1"/>
              <a:t>What</a:t>
            </a:r>
            <a:r>
              <a:rPr lang="sv-SE" dirty="0"/>
              <a:t> is the problem?</a:t>
            </a:r>
          </a:p>
        </p:txBody>
      </p:sp>
    </p:spTree>
    <p:extLst>
      <p:ext uri="{BB962C8B-B14F-4D97-AF65-F5344CB8AC3E}">
        <p14:creationId xmlns:p14="http://schemas.microsoft.com/office/powerpoint/2010/main" val="3525530280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F3038AED-3C07-1A48-9D8A-3B004E50A8A4}"/>
    </a:ext>
  </a:extLst>
</a:theme>
</file>

<file path=ppt/theme/theme10.xml><?xml version="1.0" encoding="utf-8"?>
<a:theme xmlns:a="http://schemas.openxmlformats.org/drawingml/2006/main" name="Citat gu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0500E849-2CB6-344F-AA85-D9ABE3D79C0E}"/>
    </a:ext>
  </a:extLst>
</a:theme>
</file>

<file path=ppt/theme/theme11.xml><?xml version="1.0" encoding="utf-8"?>
<a:theme xmlns:a="http://schemas.openxmlformats.org/drawingml/2006/main" name="Citat blå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ABDD3406-395A-CE49-AD3A-861A5CF5E1A7}"/>
    </a:ext>
  </a:extLst>
</a:theme>
</file>

<file path=ppt/theme/theme12.xml><?xml version="1.0" encoding="utf-8"?>
<a:theme xmlns:a="http://schemas.openxmlformats.org/drawingml/2006/main" name="Pratbubbla gu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3D19C018-A9C8-4E43-B416-115A2A4C6B48}"/>
    </a:ext>
  </a:extLst>
</a:theme>
</file>

<file path=ppt/theme/theme13.xml><?xml version="1.0" encoding="utf-8"?>
<a:theme xmlns:a="http://schemas.openxmlformats.org/drawingml/2006/main" name="Pratbubbla blå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3B521D3E-48A6-EB40-8547-FA3F24866C52}"/>
    </a:ext>
  </a:extLst>
</a:theme>
</file>

<file path=ppt/theme/theme14.xml><?xml version="1.0" encoding="utf-8"?>
<a:theme xmlns:a="http://schemas.openxmlformats.org/drawingml/2006/main" name="Pratbubbla rosa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80657841-F8A4-CB42-9F3A-17D58BBDC3EE}"/>
    </a:ext>
  </a:extLst>
</a:theme>
</file>

<file path=ppt/theme/theme15.xml><?xml version="1.0" encoding="utf-8"?>
<a:theme xmlns:a="http://schemas.openxmlformats.org/drawingml/2006/main" name="Pratbubbla grön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0D8468DE-6B33-8A4C-906F-C4180B551A73}"/>
    </a:ext>
  </a:extLst>
</a:theme>
</file>

<file path=ppt/theme/theme16.xml><?xml version="1.0" encoding="utf-8"?>
<a:theme xmlns:a="http://schemas.openxmlformats.org/drawingml/2006/main" name="Las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8B2D1AFF-3DF4-804D-9A5C-E68190628D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968F9F47-0E88-7640-9D84-C80A050E612C}"/>
    </a:ext>
  </a:extLst>
</a:theme>
</file>

<file path=ppt/theme/theme3.xml><?xml version="1.0" encoding="utf-8"?>
<a:theme xmlns:a="http://schemas.openxmlformats.org/drawingml/2006/main" name="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9FBE7B74-8973-A140-BA35-AAD10751CDA2}"/>
    </a:ext>
  </a:extLst>
</a:theme>
</file>

<file path=ppt/theme/theme4.xml><?xml version="1.0" encoding="utf-8"?>
<a:theme xmlns:a="http://schemas.openxmlformats.org/drawingml/2006/main" name="Nologo_only_fullscreenimages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AF53C6CE-AAC9-A54B-A866-BCA1AA9702A0}"/>
    </a:ext>
  </a:extLst>
</a:theme>
</file>

<file path=ppt/theme/theme5.xml><?xml version="1.0" encoding="utf-8"?>
<a:theme xmlns:a="http://schemas.openxmlformats.org/drawingml/2006/main" name="On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5DBE5CBC-55F2-AD4F-B539-124DD9043EF2}"/>
    </a:ext>
  </a:extLst>
</a:theme>
</file>

<file path=ppt/theme/theme6.xml><?xml version="1.0" encoding="utf-8"?>
<a:theme xmlns:a="http://schemas.openxmlformats.org/drawingml/2006/main" name="Two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86F08914-82DC-DD46-93BD-B7C40A26D7CE}"/>
    </a:ext>
  </a:extLst>
</a:theme>
</file>

<file path=ppt/theme/theme7.xml><?xml version="1.0" encoding="utf-8"?>
<a:theme xmlns:a="http://schemas.openxmlformats.org/drawingml/2006/main" name="Thre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DCCBCB01-45ED-1647-8D16-1DBCA6D3F72F}"/>
    </a:ext>
  </a:extLst>
</a:theme>
</file>

<file path=ppt/theme/theme8.xml><?xml version="1.0" encoding="utf-8"?>
<a:theme xmlns:a="http://schemas.openxmlformats.org/drawingml/2006/main" name="Citat rosa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E87D8354-E152-614C-AB20-F2B54AF24881}"/>
    </a:ext>
  </a:extLst>
</a:theme>
</file>

<file path=ppt/theme/theme9.xml><?xml version="1.0" encoding="utf-8"?>
<a:theme xmlns:a="http://schemas.openxmlformats.org/drawingml/2006/main" name="Citat grön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4996652F-CF5D-1942-A246-769C74A677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Front Page</Template>
  <TotalTime>2477</TotalTime>
  <Words>667</Words>
  <Application>Microsoft Office PowerPoint</Application>
  <PresentationFormat>Bildspel på skärmen (16:9)</PresentationFormat>
  <Paragraphs>248</Paragraphs>
  <Slides>43</Slides>
  <Notes>26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43</vt:i4>
      </vt:variant>
    </vt:vector>
  </HeadingPairs>
  <TitlesOfParts>
    <vt:vector size="62" baseType="lpstr">
      <vt:lpstr>Arial</vt:lpstr>
      <vt:lpstr>Calibri</vt:lpstr>
      <vt:lpstr>Century Gothic</vt:lpstr>
      <vt:lpstr>Front Page</vt:lpstr>
      <vt:lpstr>Funka_logo</vt:lpstr>
      <vt:lpstr>Small_asterix</vt:lpstr>
      <vt:lpstr>Nologo_only_fullscreenimages</vt:lpstr>
      <vt:lpstr>One Post It</vt:lpstr>
      <vt:lpstr>Two Post It</vt:lpstr>
      <vt:lpstr>Three Post It</vt:lpstr>
      <vt:lpstr>Citat rosa</vt:lpstr>
      <vt:lpstr>Citat grön</vt:lpstr>
      <vt:lpstr>Citat gul</vt:lpstr>
      <vt:lpstr>Citat blå</vt:lpstr>
      <vt:lpstr>Pratbubbla gul</vt:lpstr>
      <vt:lpstr>Pratbubbla blå</vt:lpstr>
      <vt:lpstr>Pratbubbla rosa</vt:lpstr>
      <vt:lpstr>Pratbubbla grön</vt:lpstr>
      <vt:lpstr>Last page</vt:lpstr>
      <vt:lpstr>We4Authors Workshop</vt:lpstr>
      <vt:lpstr>PowerPoint-presentation</vt:lpstr>
      <vt:lpstr>Agenda</vt:lpstr>
      <vt:lpstr>Funka </vt:lpstr>
      <vt:lpstr>80 million reasons for diversity</vt:lpstr>
      <vt:lpstr>PowerPoint-presentation</vt:lpstr>
      <vt:lpstr>Support the UNCRPD</vt:lpstr>
      <vt:lpstr>EU regulations</vt:lpstr>
      <vt:lpstr>What is the problem?</vt:lpstr>
      <vt:lpstr>Three parts</vt:lpstr>
      <vt:lpstr>We4Authors</vt:lpstr>
      <vt:lpstr>The main parts</vt:lpstr>
      <vt:lpstr>What are we looking for?</vt:lpstr>
      <vt:lpstr>Project results until now</vt:lpstr>
      <vt:lpstr>The most used authoring tools</vt:lpstr>
      <vt:lpstr>Manual selection of top 10</vt:lpstr>
      <vt:lpstr>Contact and collaboration</vt:lpstr>
      <vt:lpstr>Collaboration with tool providers</vt:lpstr>
      <vt:lpstr>Research questions</vt:lpstr>
      <vt:lpstr>A shared responsibility</vt:lpstr>
      <vt:lpstr>Summary of the results</vt:lpstr>
      <vt:lpstr>The way forward: end users</vt:lpstr>
      <vt:lpstr>The way forward: public sector</vt:lpstr>
      <vt:lpstr>The way forward: industry</vt:lpstr>
      <vt:lpstr>PowerPoint-presentation</vt:lpstr>
      <vt:lpstr>Time for lunch!</vt:lpstr>
      <vt:lpstr>PowerPoint-presentation</vt:lpstr>
      <vt:lpstr>Round table discussions</vt:lpstr>
      <vt:lpstr>First task: information</vt:lpstr>
      <vt:lpstr>Second task: discussions </vt:lpstr>
      <vt:lpstr>Coffee break (Fika!)</vt:lpstr>
      <vt:lpstr>PowerPoint-presentation</vt:lpstr>
      <vt:lpstr>Guidelines</vt:lpstr>
      <vt:lpstr>Guidelines - draft</vt:lpstr>
      <vt:lpstr>Preparations</vt:lpstr>
      <vt:lpstr>Requirements</vt:lpstr>
      <vt:lpstr>Testing</vt:lpstr>
      <vt:lpstr>Contract</vt:lpstr>
      <vt:lpstr>Development</vt:lpstr>
      <vt:lpstr>Maintenance</vt:lpstr>
      <vt:lpstr>PowerPoint-presentation</vt:lpstr>
      <vt:lpstr>Thank you!</vt:lpstr>
      <vt:lpstr>There is no such thing as an average user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lorem ipsum</dc:title>
  <dc:subject/>
  <dc:creator>Susanna Laurin</dc:creator>
  <cp:keywords/>
  <dc:description/>
  <cp:lastModifiedBy>Stefan Pelc</cp:lastModifiedBy>
  <cp:revision>143</cp:revision>
  <cp:lastPrinted>2014-03-01T05:59:56Z</cp:lastPrinted>
  <dcterms:created xsi:type="dcterms:W3CDTF">2018-09-20T07:38:08Z</dcterms:created>
  <dcterms:modified xsi:type="dcterms:W3CDTF">2019-10-22T06:33:29Z</dcterms:modified>
  <cp:category/>
</cp:coreProperties>
</file>