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5"/>
  </p:sldMasterIdLst>
  <p:notesMasterIdLst>
    <p:notesMasterId r:id="rId29"/>
  </p:notesMasterIdLst>
  <p:handoutMasterIdLst>
    <p:handoutMasterId r:id="rId30"/>
  </p:handoutMasterIdLst>
  <p:sldIdLst>
    <p:sldId id="305" r:id="rId6"/>
    <p:sldId id="299" r:id="rId7"/>
    <p:sldId id="322" r:id="rId8"/>
    <p:sldId id="301" r:id="rId9"/>
    <p:sldId id="321" r:id="rId10"/>
    <p:sldId id="323" r:id="rId11"/>
    <p:sldId id="303" r:id="rId12"/>
    <p:sldId id="304" r:id="rId13"/>
    <p:sldId id="324" r:id="rId14"/>
    <p:sldId id="328" r:id="rId15"/>
    <p:sldId id="330" r:id="rId16"/>
    <p:sldId id="311" r:id="rId17"/>
    <p:sldId id="313" r:id="rId18"/>
    <p:sldId id="333" r:id="rId19"/>
    <p:sldId id="335" r:id="rId20"/>
    <p:sldId id="316" r:id="rId21"/>
    <p:sldId id="332" r:id="rId22"/>
    <p:sldId id="326" r:id="rId23"/>
    <p:sldId id="315" r:id="rId24"/>
    <p:sldId id="327" r:id="rId25"/>
    <p:sldId id="319" r:id="rId26"/>
    <p:sldId id="318" r:id="rId27"/>
    <p:sldId id="329" r:id="rId28"/>
  </p:sldIdLst>
  <p:sldSz cx="12192000" cy="6858000"/>
  <p:notesSz cx="9144000" cy="6858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ina-Ramona MACELARU (CNECT)" initials="ARM" lastIdx="1" clrIdx="0"/>
  <p:cmAuthor id="1" name="STOCK Gudrun (CNECT)" initials="SG("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4EC"/>
    <a:srgbClr val="06107A"/>
    <a:srgbClr val="FFD624"/>
    <a:srgbClr val="0F5494"/>
    <a:srgbClr val="061070"/>
    <a:srgbClr val="3E31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638" autoAdjust="0"/>
    <p:restoredTop sz="59419" autoAdjust="0"/>
  </p:normalViewPr>
  <p:slideViewPr>
    <p:cSldViewPr snapToObjects="1">
      <p:cViewPr varScale="1">
        <p:scale>
          <a:sx n="65" d="100"/>
          <a:sy n="65" d="100"/>
        </p:scale>
        <p:origin x="1542" y="90"/>
      </p:cViewPr>
      <p:guideLst>
        <p:guide orient="horz" pos="2160"/>
        <p:guide pos="3840"/>
      </p:guideLst>
    </p:cSldViewPr>
  </p:slideViewPr>
  <p:outlineViewPr>
    <p:cViewPr>
      <p:scale>
        <a:sx n="33" d="100"/>
        <a:sy n="33" d="100"/>
      </p:scale>
      <p:origin x="0" y="-12492"/>
    </p:cViewPr>
  </p:outlineViewPr>
  <p:notesTextViewPr>
    <p:cViewPr>
      <p:scale>
        <a:sx n="100" d="100"/>
        <a:sy n="100" d="100"/>
      </p:scale>
      <p:origin x="0" y="-1968"/>
    </p:cViewPr>
  </p:notesTextViewPr>
  <p:sorterViewPr>
    <p:cViewPr>
      <p:scale>
        <a:sx n="66" d="100"/>
        <a:sy n="66" d="100"/>
      </p:scale>
      <p:origin x="0" y="0"/>
    </p:cViewPr>
  </p:sorterViewPr>
  <p:notesViewPr>
    <p:cSldViewPr snapToObjects="1">
      <p:cViewPr varScale="1">
        <p:scale>
          <a:sx n="75" d="100"/>
          <a:sy n="75" d="100"/>
        </p:scale>
        <p:origin x="-1548" y="-9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E6DE41-D0DB-4C48-8AAC-F4D6C4F4ED47}"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8A1706FF-D298-4C4A-8AA7-FFBEA986D0F9}">
      <dgm:prSet phldrT="[Text]"/>
      <dgm:spPr/>
      <dgm:t>
        <a:bodyPr/>
        <a:lstStyle/>
        <a:p>
          <a:r>
            <a:rPr lang="en-US" b="1" dirty="0" smtClean="0"/>
            <a:t>Perceivable</a:t>
          </a:r>
          <a:endParaRPr lang="en-US" b="1" dirty="0"/>
        </a:p>
      </dgm:t>
    </dgm:pt>
    <dgm:pt modelId="{73FE37E8-763A-48A9-A832-9C7F296CA4EE}" type="parTrans" cxnId="{41AE0792-7C15-4603-A622-AE86AC9A7B33}">
      <dgm:prSet/>
      <dgm:spPr/>
      <dgm:t>
        <a:bodyPr/>
        <a:lstStyle/>
        <a:p>
          <a:endParaRPr lang="en-US"/>
        </a:p>
      </dgm:t>
    </dgm:pt>
    <dgm:pt modelId="{5FF41114-7959-4A21-8048-1CD3F2AC173F}" type="sibTrans" cxnId="{41AE0792-7C15-4603-A622-AE86AC9A7B33}">
      <dgm:prSet/>
      <dgm:spPr/>
      <dgm:t>
        <a:bodyPr/>
        <a:lstStyle/>
        <a:p>
          <a:endParaRPr lang="en-US"/>
        </a:p>
      </dgm:t>
    </dgm:pt>
    <dgm:pt modelId="{460DDA55-05B1-4DFA-8CD2-2F08C878D738}">
      <dgm:prSet phldrT="[Text]"/>
      <dgm:spPr/>
      <dgm:t>
        <a:bodyPr/>
        <a:lstStyle/>
        <a:p>
          <a:r>
            <a:rPr lang="en-US" b="1" dirty="0" smtClean="0"/>
            <a:t>Operable</a:t>
          </a:r>
          <a:endParaRPr lang="en-US" b="1" dirty="0"/>
        </a:p>
      </dgm:t>
    </dgm:pt>
    <dgm:pt modelId="{32254362-B723-4BCB-925B-5050FB454581}" type="parTrans" cxnId="{53548543-349D-44E0-8CF5-6D38AFF5492A}">
      <dgm:prSet/>
      <dgm:spPr/>
      <dgm:t>
        <a:bodyPr/>
        <a:lstStyle/>
        <a:p>
          <a:endParaRPr lang="en-US"/>
        </a:p>
      </dgm:t>
    </dgm:pt>
    <dgm:pt modelId="{D9EF05D3-936E-4411-A2E3-E3F22CE4A81E}" type="sibTrans" cxnId="{53548543-349D-44E0-8CF5-6D38AFF5492A}">
      <dgm:prSet/>
      <dgm:spPr/>
      <dgm:t>
        <a:bodyPr/>
        <a:lstStyle/>
        <a:p>
          <a:endParaRPr lang="en-US"/>
        </a:p>
      </dgm:t>
    </dgm:pt>
    <dgm:pt modelId="{F7F15F50-549F-4AA6-B7AC-055104547013}">
      <dgm:prSet phldrT="[Text]"/>
      <dgm:spPr/>
      <dgm:t>
        <a:bodyPr/>
        <a:lstStyle/>
        <a:p>
          <a:r>
            <a:rPr lang="en-US" b="1" dirty="0" smtClean="0"/>
            <a:t>Robust</a:t>
          </a:r>
          <a:endParaRPr lang="en-US" b="1" dirty="0"/>
        </a:p>
      </dgm:t>
    </dgm:pt>
    <dgm:pt modelId="{9CBCC1A8-281B-400C-BCEC-0814B868ADFE}" type="parTrans" cxnId="{1D741D2A-3D05-4E65-AB7E-2E44A838A3BE}">
      <dgm:prSet/>
      <dgm:spPr/>
      <dgm:t>
        <a:bodyPr/>
        <a:lstStyle/>
        <a:p>
          <a:endParaRPr lang="en-US"/>
        </a:p>
      </dgm:t>
    </dgm:pt>
    <dgm:pt modelId="{F20D0EC3-3982-4D8C-A26A-3E50FAA4F36C}" type="sibTrans" cxnId="{1D741D2A-3D05-4E65-AB7E-2E44A838A3BE}">
      <dgm:prSet/>
      <dgm:spPr/>
      <dgm:t>
        <a:bodyPr/>
        <a:lstStyle/>
        <a:p>
          <a:endParaRPr lang="en-US"/>
        </a:p>
      </dgm:t>
    </dgm:pt>
    <dgm:pt modelId="{C9CC18FE-0AAA-4C0C-BA78-3631EA64043A}">
      <dgm:prSet phldrT="[Text]"/>
      <dgm:spPr/>
      <dgm:t>
        <a:bodyPr/>
        <a:lstStyle/>
        <a:p>
          <a:r>
            <a:rPr lang="en-US" b="1" dirty="0" smtClean="0"/>
            <a:t>Understandable</a:t>
          </a:r>
          <a:endParaRPr lang="en-US" b="1" dirty="0"/>
        </a:p>
      </dgm:t>
    </dgm:pt>
    <dgm:pt modelId="{6A8D0774-7C88-46A8-94C1-162231F37A7A}" type="parTrans" cxnId="{C9D092CE-C41A-4EAE-8D61-E7199B42A6CA}">
      <dgm:prSet/>
      <dgm:spPr/>
      <dgm:t>
        <a:bodyPr/>
        <a:lstStyle/>
        <a:p>
          <a:endParaRPr lang="en-US"/>
        </a:p>
      </dgm:t>
    </dgm:pt>
    <dgm:pt modelId="{7D94ED3F-02C6-4798-8DA5-16B0D581564D}" type="sibTrans" cxnId="{C9D092CE-C41A-4EAE-8D61-E7199B42A6CA}">
      <dgm:prSet/>
      <dgm:spPr/>
      <dgm:t>
        <a:bodyPr/>
        <a:lstStyle/>
        <a:p>
          <a:endParaRPr lang="en-US"/>
        </a:p>
      </dgm:t>
    </dgm:pt>
    <dgm:pt modelId="{6F22AC44-37CF-4A18-8BAA-D461C22F1E1A}" type="pres">
      <dgm:prSet presAssocID="{C4E6DE41-D0DB-4C48-8AAC-F4D6C4F4ED47}" presName="matrix" presStyleCnt="0">
        <dgm:presLayoutVars>
          <dgm:chMax val="1"/>
          <dgm:dir/>
          <dgm:resizeHandles val="exact"/>
        </dgm:presLayoutVars>
      </dgm:prSet>
      <dgm:spPr/>
      <dgm:t>
        <a:bodyPr/>
        <a:lstStyle/>
        <a:p>
          <a:endParaRPr lang="en-GB"/>
        </a:p>
      </dgm:t>
    </dgm:pt>
    <dgm:pt modelId="{661A1CE0-B0E1-4AAE-8B67-844A5B5C1C5C}" type="pres">
      <dgm:prSet presAssocID="{C4E6DE41-D0DB-4C48-8AAC-F4D6C4F4ED47}" presName="diamond" presStyleLbl="bgShp" presStyleIdx="0" presStyleCnt="1" custLinFactNeighborY="331"/>
      <dgm:spPr/>
      <dgm:extLst>
        <a:ext uri="{E40237B7-FDA0-4F09-8148-C483321AD2D9}">
          <dgm14:cNvPr xmlns:dgm14="http://schemas.microsoft.com/office/drawing/2010/diagram" id="0" name="" descr="The four principles of accessibility:&#10;Perceivable, Operable, Understandable and Robust."/>
        </a:ext>
      </dgm:extLst>
    </dgm:pt>
    <dgm:pt modelId="{E39B7E3C-EF47-4C59-9F61-67C15907F254}" type="pres">
      <dgm:prSet presAssocID="{C4E6DE41-D0DB-4C48-8AAC-F4D6C4F4ED47}" presName="quad1" presStyleLbl="node1" presStyleIdx="0" presStyleCnt="4">
        <dgm:presLayoutVars>
          <dgm:chMax val="0"/>
          <dgm:chPref val="0"/>
          <dgm:bulletEnabled val="1"/>
        </dgm:presLayoutVars>
      </dgm:prSet>
      <dgm:spPr/>
      <dgm:t>
        <a:bodyPr/>
        <a:lstStyle/>
        <a:p>
          <a:endParaRPr lang="en-GB"/>
        </a:p>
      </dgm:t>
    </dgm:pt>
    <dgm:pt modelId="{54D9A736-D4AE-4212-B2BC-A2D93DE7C9B8}" type="pres">
      <dgm:prSet presAssocID="{C4E6DE41-D0DB-4C48-8AAC-F4D6C4F4ED47}" presName="quad2" presStyleLbl="node1" presStyleIdx="1" presStyleCnt="4">
        <dgm:presLayoutVars>
          <dgm:chMax val="0"/>
          <dgm:chPref val="0"/>
          <dgm:bulletEnabled val="1"/>
        </dgm:presLayoutVars>
      </dgm:prSet>
      <dgm:spPr/>
      <dgm:t>
        <a:bodyPr/>
        <a:lstStyle/>
        <a:p>
          <a:endParaRPr lang="en-US"/>
        </a:p>
      </dgm:t>
    </dgm:pt>
    <dgm:pt modelId="{1FAE4204-2F4C-4569-B216-AD4F5CF79411}" type="pres">
      <dgm:prSet presAssocID="{C4E6DE41-D0DB-4C48-8AAC-F4D6C4F4ED47}" presName="quad3" presStyleLbl="node1" presStyleIdx="2" presStyleCnt="4">
        <dgm:presLayoutVars>
          <dgm:chMax val="0"/>
          <dgm:chPref val="0"/>
          <dgm:bulletEnabled val="1"/>
        </dgm:presLayoutVars>
      </dgm:prSet>
      <dgm:spPr/>
      <dgm:t>
        <a:bodyPr/>
        <a:lstStyle/>
        <a:p>
          <a:endParaRPr lang="en-US"/>
        </a:p>
      </dgm:t>
    </dgm:pt>
    <dgm:pt modelId="{73D14721-5DEB-4AEC-B524-3A7D26275BF5}" type="pres">
      <dgm:prSet presAssocID="{C4E6DE41-D0DB-4C48-8AAC-F4D6C4F4ED47}" presName="quad4" presStyleLbl="node1" presStyleIdx="3" presStyleCnt="4">
        <dgm:presLayoutVars>
          <dgm:chMax val="0"/>
          <dgm:chPref val="0"/>
          <dgm:bulletEnabled val="1"/>
        </dgm:presLayoutVars>
      </dgm:prSet>
      <dgm:spPr/>
      <dgm:t>
        <a:bodyPr/>
        <a:lstStyle/>
        <a:p>
          <a:endParaRPr lang="en-GB"/>
        </a:p>
      </dgm:t>
    </dgm:pt>
  </dgm:ptLst>
  <dgm:cxnLst>
    <dgm:cxn modelId="{53548543-349D-44E0-8CF5-6D38AFF5492A}" srcId="{C4E6DE41-D0DB-4C48-8AAC-F4D6C4F4ED47}" destId="{460DDA55-05B1-4DFA-8CD2-2F08C878D738}" srcOrd="1" destOrd="0" parTransId="{32254362-B723-4BCB-925B-5050FB454581}" sibTransId="{D9EF05D3-936E-4411-A2E3-E3F22CE4A81E}"/>
    <dgm:cxn modelId="{FDDB9E76-332B-4282-8757-FDDFAB83F13C}" type="presOf" srcId="{8A1706FF-D298-4C4A-8AA7-FFBEA986D0F9}" destId="{E39B7E3C-EF47-4C59-9F61-67C15907F254}" srcOrd="0" destOrd="0" presId="urn:microsoft.com/office/officeart/2005/8/layout/matrix3"/>
    <dgm:cxn modelId="{3267013C-A4BF-40DB-863A-6F4043BEEE15}" type="presOf" srcId="{F7F15F50-549F-4AA6-B7AC-055104547013}" destId="{73D14721-5DEB-4AEC-B524-3A7D26275BF5}" srcOrd="0" destOrd="0" presId="urn:microsoft.com/office/officeart/2005/8/layout/matrix3"/>
    <dgm:cxn modelId="{1D741D2A-3D05-4E65-AB7E-2E44A838A3BE}" srcId="{C4E6DE41-D0DB-4C48-8AAC-F4D6C4F4ED47}" destId="{F7F15F50-549F-4AA6-B7AC-055104547013}" srcOrd="3" destOrd="0" parTransId="{9CBCC1A8-281B-400C-BCEC-0814B868ADFE}" sibTransId="{F20D0EC3-3982-4D8C-A26A-3E50FAA4F36C}"/>
    <dgm:cxn modelId="{CBEE2DD0-B9D2-466F-B630-AFE7C892D267}" type="presOf" srcId="{460DDA55-05B1-4DFA-8CD2-2F08C878D738}" destId="{54D9A736-D4AE-4212-B2BC-A2D93DE7C9B8}" srcOrd="0" destOrd="0" presId="urn:microsoft.com/office/officeart/2005/8/layout/matrix3"/>
    <dgm:cxn modelId="{BB47EB57-04C8-4F88-8FA5-417796C967E7}" type="presOf" srcId="{C4E6DE41-D0DB-4C48-8AAC-F4D6C4F4ED47}" destId="{6F22AC44-37CF-4A18-8BAA-D461C22F1E1A}" srcOrd="0" destOrd="0" presId="urn:microsoft.com/office/officeart/2005/8/layout/matrix3"/>
    <dgm:cxn modelId="{41AE0792-7C15-4603-A622-AE86AC9A7B33}" srcId="{C4E6DE41-D0DB-4C48-8AAC-F4D6C4F4ED47}" destId="{8A1706FF-D298-4C4A-8AA7-FFBEA986D0F9}" srcOrd="0" destOrd="0" parTransId="{73FE37E8-763A-48A9-A832-9C7F296CA4EE}" sibTransId="{5FF41114-7959-4A21-8048-1CD3F2AC173F}"/>
    <dgm:cxn modelId="{4C35679D-CAD6-4D96-A0C4-D295AC5F54E5}" type="presOf" srcId="{C9CC18FE-0AAA-4C0C-BA78-3631EA64043A}" destId="{1FAE4204-2F4C-4569-B216-AD4F5CF79411}" srcOrd="0" destOrd="0" presId="urn:microsoft.com/office/officeart/2005/8/layout/matrix3"/>
    <dgm:cxn modelId="{C9D092CE-C41A-4EAE-8D61-E7199B42A6CA}" srcId="{C4E6DE41-D0DB-4C48-8AAC-F4D6C4F4ED47}" destId="{C9CC18FE-0AAA-4C0C-BA78-3631EA64043A}" srcOrd="2" destOrd="0" parTransId="{6A8D0774-7C88-46A8-94C1-162231F37A7A}" sibTransId="{7D94ED3F-02C6-4798-8DA5-16B0D581564D}"/>
    <dgm:cxn modelId="{FBDF323A-E928-442B-9273-2DF41ABCD946}" type="presParOf" srcId="{6F22AC44-37CF-4A18-8BAA-D461C22F1E1A}" destId="{661A1CE0-B0E1-4AAE-8B67-844A5B5C1C5C}" srcOrd="0" destOrd="0" presId="urn:microsoft.com/office/officeart/2005/8/layout/matrix3"/>
    <dgm:cxn modelId="{737097BC-2ED1-47B0-A611-9955ECC8CCE6}" type="presParOf" srcId="{6F22AC44-37CF-4A18-8BAA-D461C22F1E1A}" destId="{E39B7E3C-EF47-4C59-9F61-67C15907F254}" srcOrd="1" destOrd="0" presId="urn:microsoft.com/office/officeart/2005/8/layout/matrix3"/>
    <dgm:cxn modelId="{0D4FDA48-D32E-451D-B520-91A93453E6A5}" type="presParOf" srcId="{6F22AC44-37CF-4A18-8BAA-D461C22F1E1A}" destId="{54D9A736-D4AE-4212-B2BC-A2D93DE7C9B8}" srcOrd="2" destOrd="0" presId="urn:microsoft.com/office/officeart/2005/8/layout/matrix3"/>
    <dgm:cxn modelId="{49C95F85-EF4C-4A6F-975E-8B108873EF51}" type="presParOf" srcId="{6F22AC44-37CF-4A18-8BAA-D461C22F1E1A}" destId="{1FAE4204-2F4C-4569-B216-AD4F5CF79411}" srcOrd="3" destOrd="0" presId="urn:microsoft.com/office/officeart/2005/8/layout/matrix3"/>
    <dgm:cxn modelId="{8985487F-7322-4C51-BDF4-034ED3AC864E}" type="presParOf" srcId="{6F22AC44-37CF-4A18-8BAA-D461C22F1E1A}" destId="{73D14721-5DEB-4AEC-B524-3A7D26275BF5}"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BDE777-4284-4AED-A190-97CAB9865B87}" type="doc">
      <dgm:prSet loTypeId="urn:microsoft.com/office/officeart/2005/8/layout/cycle8" loCatId="cycle" qsTypeId="urn:microsoft.com/office/officeart/2005/8/quickstyle/simple1" qsCatId="simple" csTypeId="urn:microsoft.com/office/officeart/2005/8/colors/accent1_2" csCatId="accent1" phldr="1"/>
      <dgm:spPr/>
    </dgm:pt>
    <dgm:pt modelId="{AF9BA945-A2AF-4C36-A222-BC0DF89ACE08}">
      <dgm:prSet phldrT="[Text]"/>
      <dgm:spPr/>
      <dgm:t>
        <a:bodyPr/>
        <a:lstStyle/>
        <a:p>
          <a:r>
            <a:rPr lang="en-GB" b="1" noProof="0" smtClean="0"/>
            <a:t>Feedback</a:t>
          </a:r>
          <a:endParaRPr lang="en-GB" b="1" noProof="0"/>
        </a:p>
      </dgm:t>
    </dgm:pt>
    <dgm:pt modelId="{D4D740EB-F47A-48D0-964E-F1FF58F8D34A}" type="parTrans" cxnId="{A6EC643D-576C-49D4-84B0-6C30C6F428EB}">
      <dgm:prSet/>
      <dgm:spPr/>
      <dgm:t>
        <a:bodyPr/>
        <a:lstStyle/>
        <a:p>
          <a:endParaRPr lang="en-US"/>
        </a:p>
      </dgm:t>
    </dgm:pt>
    <dgm:pt modelId="{989E3A99-6ADC-4129-8C36-2AFADE1CDA78}" type="sibTrans" cxnId="{A6EC643D-576C-49D4-84B0-6C30C6F428EB}">
      <dgm:prSet/>
      <dgm:spPr/>
      <dgm:t>
        <a:bodyPr/>
        <a:lstStyle/>
        <a:p>
          <a:endParaRPr lang="en-US"/>
        </a:p>
      </dgm:t>
    </dgm:pt>
    <dgm:pt modelId="{3F623D2B-9F26-4ED4-81E1-7F801DBBC519}">
      <dgm:prSet phldrT="[Text]"/>
      <dgm:spPr/>
      <dgm:t>
        <a:bodyPr/>
        <a:lstStyle/>
        <a:p>
          <a:r>
            <a:rPr lang="en-GB" b="1" noProof="0" smtClean="0"/>
            <a:t>Reporting</a:t>
          </a:r>
          <a:endParaRPr lang="en-GB" b="1" noProof="0"/>
        </a:p>
      </dgm:t>
    </dgm:pt>
    <dgm:pt modelId="{C8E60473-86F7-4A86-ABF5-B46100EE7D6E}" type="parTrans" cxnId="{99CC19F2-9D45-400A-9FC1-147B442A001C}">
      <dgm:prSet/>
      <dgm:spPr/>
      <dgm:t>
        <a:bodyPr/>
        <a:lstStyle/>
        <a:p>
          <a:endParaRPr lang="en-US"/>
        </a:p>
      </dgm:t>
    </dgm:pt>
    <dgm:pt modelId="{91ACD11B-47D9-4A3B-AE31-2E9CDD31579B}" type="sibTrans" cxnId="{99CC19F2-9D45-400A-9FC1-147B442A001C}">
      <dgm:prSet/>
      <dgm:spPr/>
      <dgm:t>
        <a:bodyPr/>
        <a:lstStyle/>
        <a:p>
          <a:endParaRPr lang="en-US"/>
        </a:p>
      </dgm:t>
    </dgm:pt>
    <dgm:pt modelId="{45A412DB-DF18-453B-B958-D7E266658548}">
      <dgm:prSet phldrT="[Text]"/>
      <dgm:spPr/>
      <dgm:t>
        <a:bodyPr/>
        <a:lstStyle/>
        <a:p>
          <a:r>
            <a:rPr lang="en-US" b="1" dirty="0" smtClean="0"/>
            <a:t>Improved accessibility</a:t>
          </a:r>
          <a:endParaRPr lang="en-US" b="1" dirty="0"/>
        </a:p>
      </dgm:t>
    </dgm:pt>
    <dgm:pt modelId="{C73A2C09-93D3-4C30-9408-603FC15E703D}" type="sibTrans" cxnId="{2B8035B3-4F16-4049-9B86-08D679913CB5}">
      <dgm:prSet/>
      <dgm:spPr/>
      <dgm:t>
        <a:bodyPr/>
        <a:lstStyle/>
        <a:p>
          <a:endParaRPr lang="en-US"/>
        </a:p>
      </dgm:t>
    </dgm:pt>
    <dgm:pt modelId="{06DAD7F7-88F9-4BB4-81F3-D1BC4E12C160}" type="parTrans" cxnId="{2B8035B3-4F16-4049-9B86-08D679913CB5}">
      <dgm:prSet/>
      <dgm:spPr/>
      <dgm:t>
        <a:bodyPr/>
        <a:lstStyle/>
        <a:p>
          <a:endParaRPr lang="en-US"/>
        </a:p>
      </dgm:t>
    </dgm:pt>
    <dgm:pt modelId="{0C426173-B864-4AF4-BA00-B61D7D19BCD4}">
      <dgm:prSet phldrT="[Text]"/>
      <dgm:spPr/>
      <dgm:t>
        <a:bodyPr/>
        <a:lstStyle/>
        <a:p>
          <a:r>
            <a:rPr lang="en-US" b="1" dirty="0" smtClean="0"/>
            <a:t>Monitoring</a:t>
          </a:r>
          <a:endParaRPr lang="en-US" b="1" dirty="0"/>
        </a:p>
      </dgm:t>
    </dgm:pt>
    <dgm:pt modelId="{46B1DE9D-F8CF-4B70-8312-ADBEFA90DAE2}" type="parTrans" cxnId="{90721734-0221-48BB-B25A-83B118BB0AD6}">
      <dgm:prSet/>
      <dgm:spPr/>
      <dgm:t>
        <a:bodyPr/>
        <a:lstStyle/>
        <a:p>
          <a:endParaRPr lang="en-US"/>
        </a:p>
      </dgm:t>
    </dgm:pt>
    <dgm:pt modelId="{0F4A955C-CCFB-47F3-983A-F8D32590759C}" type="sibTrans" cxnId="{90721734-0221-48BB-B25A-83B118BB0AD6}">
      <dgm:prSet/>
      <dgm:spPr/>
      <dgm:t>
        <a:bodyPr/>
        <a:lstStyle/>
        <a:p>
          <a:endParaRPr lang="en-US"/>
        </a:p>
      </dgm:t>
    </dgm:pt>
    <dgm:pt modelId="{FCF3EFEA-283B-40F6-BFAE-8350809F2B83}" type="pres">
      <dgm:prSet presAssocID="{61BDE777-4284-4AED-A190-97CAB9865B87}" presName="compositeShape" presStyleCnt="0">
        <dgm:presLayoutVars>
          <dgm:chMax val="7"/>
          <dgm:dir/>
          <dgm:resizeHandles val="exact"/>
        </dgm:presLayoutVars>
      </dgm:prSet>
      <dgm:spPr/>
    </dgm:pt>
    <dgm:pt modelId="{C6497759-D24C-456B-9839-32BB9C273BE1}" type="pres">
      <dgm:prSet presAssocID="{61BDE777-4284-4AED-A190-97CAB9865B87}" presName="wedge1" presStyleLbl="node1" presStyleIdx="0" presStyleCnt="4"/>
      <dgm:spPr/>
      <dgm:t>
        <a:bodyPr/>
        <a:lstStyle/>
        <a:p>
          <a:endParaRPr lang="en-US"/>
        </a:p>
      </dgm:t>
    </dgm:pt>
    <dgm:pt modelId="{D072A588-3DDC-41E9-AA5A-30695D919ED8}" type="pres">
      <dgm:prSet presAssocID="{61BDE777-4284-4AED-A190-97CAB9865B87}" presName="dummy1a" presStyleCnt="0"/>
      <dgm:spPr/>
    </dgm:pt>
    <dgm:pt modelId="{943AD66F-6615-4294-B79B-E586712B2360}" type="pres">
      <dgm:prSet presAssocID="{61BDE777-4284-4AED-A190-97CAB9865B87}" presName="dummy1b" presStyleCnt="0"/>
      <dgm:spPr/>
    </dgm:pt>
    <dgm:pt modelId="{80898B3F-5230-457E-96B3-37D2E89A3995}" type="pres">
      <dgm:prSet presAssocID="{61BDE777-4284-4AED-A190-97CAB9865B87}" presName="wedge1Tx" presStyleLbl="node1" presStyleIdx="0" presStyleCnt="4">
        <dgm:presLayoutVars>
          <dgm:chMax val="0"/>
          <dgm:chPref val="0"/>
          <dgm:bulletEnabled val="1"/>
        </dgm:presLayoutVars>
      </dgm:prSet>
      <dgm:spPr/>
      <dgm:t>
        <a:bodyPr/>
        <a:lstStyle/>
        <a:p>
          <a:endParaRPr lang="en-US"/>
        </a:p>
      </dgm:t>
    </dgm:pt>
    <dgm:pt modelId="{0C9C6BE1-0394-484C-B05F-2557B243FE46}" type="pres">
      <dgm:prSet presAssocID="{61BDE777-4284-4AED-A190-97CAB9865B87}" presName="wedge2" presStyleLbl="node1" presStyleIdx="1" presStyleCnt="4"/>
      <dgm:spPr/>
      <dgm:t>
        <a:bodyPr/>
        <a:lstStyle/>
        <a:p>
          <a:endParaRPr lang="en-GB"/>
        </a:p>
      </dgm:t>
    </dgm:pt>
    <dgm:pt modelId="{DF3A17B8-143D-43A3-A219-C70140DA61EA}" type="pres">
      <dgm:prSet presAssocID="{61BDE777-4284-4AED-A190-97CAB9865B87}" presName="dummy2a" presStyleCnt="0"/>
      <dgm:spPr/>
    </dgm:pt>
    <dgm:pt modelId="{20148026-A5CE-417F-A77D-7EFF0B855A6E}" type="pres">
      <dgm:prSet presAssocID="{61BDE777-4284-4AED-A190-97CAB9865B87}" presName="dummy2b" presStyleCnt="0"/>
      <dgm:spPr/>
    </dgm:pt>
    <dgm:pt modelId="{75664C37-345C-4775-B335-A21F2E5FDEB1}" type="pres">
      <dgm:prSet presAssocID="{61BDE777-4284-4AED-A190-97CAB9865B87}" presName="wedge2Tx" presStyleLbl="node1" presStyleIdx="1" presStyleCnt="4">
        <dgm:presLayoutVars>
          <dgm:chMax val="0"/>
          <dgm:chPref val="0"/>
          <dgm:bulletEnabled val="1"/>
        </dgm:presLayoutVars>
      </dgm:prSet>
      <dgm:spPr/>
      <dgm:t>
        <a:bodyPr/>
        <a:lstStyle/>
        <a:p>
          <a:endParaRPr lang="en-GB"/>
        </a:p>
      </dgm:t>
    </dgm:pt>
    <dgm:pt modelId="{86655785-8D2D-4265-8050-222EF35F745A}" type="pres">
      <dgm:prSet presAssocID="{61BDE777-4284-4AED-A190-97CAB9865B87}" presName="wedge3" presStyleLbl="node1" presStyleIdx="2" presStyleCnt="4"/>
      <dgm:spPr/>
      <dgm:t>
        <a:bodyPr/>
        <a:lstStyle/>
        <a:p>
          <a:endParaRPr lang="en-GB"/>
        </a:p>
      </dgm:t>
    </dgm:pt>
    <dgm:pt modelId="{42F1C367-0FFF-4F70-8A94-5184CBCAE5F2}" type="pres">
      <dgm:prSet presAssocID="{61BDE777-4284-4AED-A190-97CAB9865B87}" presName="dummy3a" presStyleCnt="0"/>
      <dgm:spPr/>
    </dgm:pt>
    <dgm:pt modelId="{60C1A304-8585-441A-B385-E58F98FD4DD4}" type="pres">
      <dgm:prSet presAssocID="{61BDE777-4284-4AED-A190-97CAB9865B87}" presName="dummy3b" presStyleCnt="0"/>
      <dgm:spPr/>
    </dgm:pt>
    <dgm:pt modelId="{9058CA32-AA7B-462A-8B39-75CB8E45A3AC}" type="pres">
      <dgm:prSet presAssocID="{61BDE777-4284-4AED-A190-97CAB9865B87}" presName="wedge3Tx" presStyleLbl="node1" presStyleIdx="2" presStyleCnt="4">
        <dgm:presLayoutVars>
          <dgm:chMax val="0"/>
          <dgm:chPref val="0"/>
          <dgm:bulletEnabled val="1"/>
        </dgm:presLayoutVars>
      </dgm:prSet>
      <dgm:spPr/>
      <dgm:t>
        <a:bodyPr/>
        <a:lstStyle/>
        <a:p>
          <a:endParaRPr lang="en-GB"/>
        </a:p>
      </dgm:t>
    </dgm:pt>
    <dgm:pt modelId="{99A0C2A0-65CF-436F-983F-11C887738CB1}" type="pres">
      <dgm:prSet presAssocID="{61BDE777-4284-4AED-A190-97CAB9865B87}" presName="wedge4" presStyleLbl="node1" presStyleIdx="3" presStyleCnt="4"/>
      <dgm:spPr/>
      <dgm:t>
        <a:bodyPr/>
        <a:lstStyle/>
        <a:p>
          <a:endParaRPr lang="en-US"/>
        </a:p>
      </dgm:t>
    </dgm:pt>
    <dgm:pt modelId="{A80A8BAC-29C5-4EA7-93AC-04573E00981E}" type="pres">
      <dgm:prSet presAssocID="{61BDE777-4284-4AED-A190-97CAB9865B87}" presName="dummy4a" presStyleCnt="0"/>
      <dgm:spPr/>
    </dgm:pt>
    <dgm:pt modelId="{0F098DA8-D340-48F6-96E4-47637AEC6330}" type="pres">
      <dgm:prSet presAssocID="{61BDE777-4284-4AED-A190-97CAB9865B87}" presName="dummy4b" presStyleCnt="0"/>
      <dgm:spPr/>
    </dgm:pt>
    <dgm:pt modelId="{FF7B3D00-3193-442D-99CC-6AF4D85BC7BC}" type="pres">
      <dgm:prSet presAssocID="{61BDE777-4284-4AED-A190-97CAB9865B87}" presName="wedge4Tx" presStyleLbl="node1" presStyleIdx="3" presStyleCnt="4">
        <dgm:presLayoutVars>
          <dgm:chMax val="0"/>
          <dgm:chPref val="0"/>
          <dgm:bulletEnabled val="1"/>
        </dgm:presLayoutVars>
      </dgm:prSet>
      <dgm:spPr/>
      <dgm:t>
        <a:bodyPr/>
        <a:lstStyle/>
        <a:p>
          <a:endParaRPr lang="en-US"/>
        </a:p>
      </dgm:t>
    </dgm:pt>
    <dgm:pt modelId="{98773FA0-8490-4168-8EBA-E804AB01BB86}" type="pres">
      <dgm:prSet presAssocID="{989E3A99-6ADC-4129-8C36-2AFADE1CDA78}" presName="arrowWedge1" presStyleLbl="fgSibTrans2D1" presStyleIdx="0" presStyleCnt="4"/>
      <dgm:spPr/>
      <dgm:extLst>
        <a:ext uri="{E40237B7-FDA0-4F09-8148-C483321AD2D9}">
          <dgm14:cNvPr xmlns:dgm14="http://schemas.microsoft.com/office/drawing/2010/diagram" id="0" name="" descr="The cycle of a improving accessibility of websites and mobile apps of PSBs:&#10;Step 1: Monitoring&#10;Step 2: Feedback&#10;Step 3: Reporting&#10;Step 4: Improved accessibility"/>
        </a:ext>
      </dgm:extLst>
    </dgm:pt>
    <dgm:pt modelId="{8C9B0905-B860-4782-A2BB-74ADB771D84C}" type="pres">
      <dgm:prSet presAssocID="{91ACD11B-47D9-4A3B-AE31-2E9CDD31579B}" presName="arrowWedge2" presStyleLbl="fgSibTrans2D1" presStyleIdx="1" presStyleCnt="4"/>
      <dgm:spPr/>
    </dgm:pt>
    <dgm:pt modelId="{7101D103-1F14-417D-9B69-24BACD42874F}" type="pres">
      <dgm:prSet presAssocID="{C73A2C09-93D3-4C30-9408-603FC15E703D}" presName="arrowWedge3" presStyleLbl="fgSibTrans2D1" presStyleIdx="2" presStyleCnt="4"/>
      <dgm:spPr/>
    </dgm:pt>
    <dgm:pt modelId="{137EF47B-F93A-423D-B191-E39A885C0D34}" type="pres">
      <dgm:prSet presAssocID="{0F4A955C-CCFB-47F3-983A-F8D32590759C}" presName="arrowWedge4" presStyleLbl="fgSibTrans2D1" presStyleIdx="3" presStyleCnt="4"/>
      <dgm:spPr/>
    </dgm:pt>
  </dgm:ptLst>
  <dgm:cxnLst>
    <dgm:cxn modelId="{835F304C-3A85-4595-8E38-A238627E92AA}" type="presOf" srcId="{AF9BA945-A2AF-4C36-A222-BC0DF89ACE08}" destId="{C6497759-D24C-456B-9839-32BB9C273BE1}" srcOrd="0" destOrd="0" presId="urn:microsoft.com/office/officeart/2005/8/layout/cycle8"/>
    <dgm:cxn modelId="{1179C4B3-B020-4358-B767-E42A6F4B5BF5}" type="presOf" srcId="{45A412DB-DF18-453B-B958-D7E266658548}" destId="{9058CA32-AA7B-462A-8B39-75CB8E45A3AC}" srcOrd="1" destOrd="0" presId="urn:microsoft.com/office/officeart/2005/8/layout/cycle8"/>
    <dgm:cxn modelId="{3BBD5772-D386-4A95-B99D-1E98584E8DA6}" type="presOf" srcId="{45A412DB-DF18-453B-B958-D7E266658548}" destId="{86655785-8D2D-4265-8050-222EF35F745A}" srcOrd="0" destOrd="0" presId="urn:microsoft.com/office/officeart/2005/8/layout/cycle8"/>
    <dgm:cxn modelId="{4A1CE862-587D-4D44-9A63-C393F150B643}" type="presOf" srcId="{61BDE777-4284-4AED-A190-97CAB9865B87}" destId="{FCF3EFEA-283B-40F6-BFAE-8350809F2B83}" srcOrd="0" destOrd="0" presId="urn:microsoft.com/office/officeart/2005/8/layout/cycle8"/>
    <dgm:cxn modelId="{28455670-6F8D-4A70-87A9-43FFEECB43FC}" type="presOf" srcId="{3F623D2B-9F26-4ED4-81E1-7F801DBBC519}" destId="{0C9C6BE1-0394-484C-B05F-2557B243FE46}" srcOrd="0" destOrd="0" presId="urn:microsoft.com/office/officeart/2005/8/layout/cycle8"/>
    <dgm:cxn modelId="{6D30E27D-5193-4F6B-BE8F-861580CBC1FF}" type="presOf" srcId="{3F623D2B-9F26-4ED4-81E1-7F801DBBC519}" destId="{75664C37-345C-4775-B335-A21F2E5FDEB1}" srcOrd="1" destOrd="0" presId="urn:microsoft.com/office/officeart/2005/8/layout/cycle8"/>
    <dgm:cxn modelId="{FC8BF3FB-A34F-4A20-B4B9-EB47C7E4F1CB}" type="presOf" srcId="{AF9BA945-A2AF-4C36-A222-BC0DF89ACE08}" destId="{80898B3F-5230-457E-96B3-37D2E89A3995}" srcOrd="1" destOrd="0" presId="urn:microsoft.com/office/officeart/2005/8/layout/cycle8"/>
    <dgm:cxn modelId="{2B8035B3-4F16-4049-9B86-08D679913CB5}" srcId="{61BDE777-4284-4AED-A190-97CAB9865B87}" destId="{45A412DB-DF18-453B-B958-D7E266658548}" srcOrd="2" destOrd="0" parTransId="{06DAD7F7-88F9-4BB4-81F3-D1BC4E12C160}" sibTransId="{C73A2C09-93D3-4C30-9408-603FC15E703D}"/>
    <dgm:cxn modelId="{5450A440-30D9-4CE5-A057-5DD48EB07AD0}" type="presOf" srcId="{0C426173-B864-4AF4-BA00-B61D7D19BCD4}" destId="{FF7B3D00-3193-442D-99CC-6AF4D85BC7BC}" srcOrd="1" destOrd="0" presId="urn:microsoft.com/office/officeart/2005/8/layout/cycle8"/>
    <dgm:cxn modelId="{0CA61064-2B67-4BE9-8A5D-29284D5BE338}" type="presOf" srcId="{0C426173-B864-4AF4-BA00-B61D7D19BCD4}" destId="{99A0C2A0-65CF-436F-983F-11C887738CB1}" srcOrd="0" destOrd="0" presId="urn:microsoft.com/office/officeart/2005/8/layout/cycle8"/>
    <dgm:cxn modelId="{A6EC643D-576C-49D4-84B0-6C30C6F428EB}" srcId="{61BDE777-4284-4AED-A190-97CAB9865B87}" destId="{AF9BA945-A2AF-4C36-A222-BC0DF89ACE08}" srcOrd="0" destOrd="0" parTransId="{D4D740EB-F47A-48D0-964E-F1FF58F8D34A}" sibTransId="{989E3A99-6ADC-4129-8C36-2AFADE1CDA78}"/>
    <dgm:cxn modelId="{90721734-0221-48BB-B25A-83B118BB0AD6}" srcId="{61BDE777-4284-4AED-A190-97CAB9865B87}" destId="{0C426173-B864-4AF4-BA00-B61D7D19BCD4}" srcOrd="3" destOrd="0" parTransId="{46B1DE9D-F8CF-4B70-8312-ADBEFA90DAE2}" sibTransId="{0F4A955C-CCFB-47F3-983A-F8D32590759C}"/>
    <dgm:cxn modelId="{99CC19F2-9D45-400A-9FC1-147B442A001C}" srcId="{61BDE777-4284-4AED-A190-97CAB9865B87}" destId="{3F623D2B-9F26-4ED4-81E1-7F801DBBC519}" srcOrd="1" destOrd="0" parTransId="{C8E60473-86F7-4A86-ABF5-B46100EE7D6E}" sibTransId="{91ACD11B-47D9-4A3B-AE31-2E9CDD31579B}"/>
    <dgm:cxn modelId="{4EF7409E-E943-416A-990E-C00C51673F32}" type="presParOf" srcId="{FCF3EFEA-283B-40F6-BFAE-8350809F2B83}" destId="{C6497759-D24C-456B-9839-32BB9C273BE1}" srcOrd="0" destOrd="0" presId="urn:microsoft.com/office/officeart/2005/8/layout/cycle8"/>
    <dgm:cxn modelId="{1A5BB9A4-50C6-48CC-A5F9-9817870E13F5}" type="presParOf" srcId="{FCF3EFEA-283B-40F6-BFAE-8350809F2B83}" destId="{D072A588-3DDC-41E9-AA5A-30695D919ED8}" srcOrd="1" destOrd="0" presId="urn:microsoft.com/office/officeart/2005/8/layout/cycle8"/>
    <dgm:cxn modelId="{881788ED-A235-4D34-B2FD-911A364CB251}" type="presParOf" srcId="{FCF3EFEA-283B-40F6-BFAE-8350809F2B83}" destId="{943AD66F-6615-4294-B79B-E586712B2360}" srcOrd="2" destOrd="0" presId="urn:microsoft.com/office/officeart/2005/8/layout/cycle8"/>
    <dgm:cxn modelId="{BE823133-29AB-4C03-A86E-1EB390B64D2A}" type="presParOf" srcId="{FCF3EFEA-283B-40F6-BFAE-8350809F2B83}" destId="{80898B3F-5230-457E-96B3-37D2E89A3995}" srcOrd="3" destOrd="0" presId="urn:microsoft.com/office/officeart/2005/8/layout/cycle8"/>
    <dgm:cxn modelId="{90C494E0-7A0D-4A3C-89AF-72BE82C48661}" type="presParOf" srcId="{FCF3EFEA-283B-40F6-BFAE-8350809F2B83}" destId="{0C9C6BE1-0394-484C-B05F-2557B243FE46}" srcOrd="4" destOrd="0" presId="urn:microsoft.com/office/officeart/2005/8/layout/cycle8"/>
    <dgm:cxn modelId="{11DF9AF8-8632-4F26-B1F1-0AC779A23299}" type="presParOf" srcId="{FCF3EFEA-283B-40F6-BFAE-8350809F2B83}" destId="{DF3A17B8-143D-43A3-A219-C70140DA61EA}" srcOrd="5" destOrd="0" presId="urn:microsoft.com/office/officeart/2005/8/layout/cycle8"/>
    <dgm:cxn modelId="{0BEA8E98-9891-46DC-A2CB-F13E34421BAB}" type="presParOf" srcId="{FCF3EFEA-283B-40F6-BFAE-8350809F2B83}" destId="{20148026-A5CE-417F-A77D-7EFF0B855A6E}" srcOrd="6" destOrd="0" presId="urn:microsoft.com/office/officeart/2005/8/layout/cycle8"/>
    <dgm:cxn modelId="{EC860E1C-8BD6-41F9-86FA-6778B49CB1AF}" type="presParOf" srcId="{FCF3EFEA-283B-40F6-BFAE-8350809F2B83}" destId="{75664C37-345C-4775-B335-A21F2E5FDEB1}" srcOrd="7" destOrd="0" presId="urn:microsoft.com/office/officeart/2005/8/layout/cycle8"/>
    <dgm:cxn modelId="{F2954A40-26E9-4DB8-85A6-20954EDE48A8}" type="presParOf" srcId="{FCF3EFEA-283B-40F6-BFAE-8350809F2B83}" destId="{86655785-8D2D-4265-8050-222EF35F745A}" srcOrd="8" destOrd="0" presId="urn:microsoft.com/office/officeart/2005/8/layout/cycle8"/>
    <dgm:cxn modelId="{39B63A8A-20FE-4438-BA57-0B91C7697DAD}" type="presParOf" srcId="{FCF3EFEA-283B-40F6-BFAE-8350809F2B83}" destId="{42F1C367-0FFF-4F70-8A94-5184CBCAE5F2}" srcOrd="9" destOrd="0" presId="urn:microsoft.com/office/officeart/2005/8/layout/cycle8"/>
    <dgm:cxn modelId="{5F3DE881-5694-488A-ABF7-2588DF359A43}" type="presParOf" srcId="{FCF3EFEA-283B-40F6-BFAE-8350809F2B83}" destId="{60C1A304-8585-441A-B385-E58F98FD4DD4}" srcOrd="10" destOrd="0" presId="urn:microsoft.com/office/officeart/2005/8/layout/cycle8"/>
    <dgm:cxn modelId="{893AB5F2-915C-434A-B613-BC3D10FFF80D}" type="presParOf" srcId="{FCF3EFEA-283B-40F6-BFAE-8350809F2B83}" destId="{9058CA32-AA7B-462A-8B39-75CB8E45A3AC}" srcOrd="11" destOrd="0" presId="urn:microsoft.com/office/officeart/2005/8/layout/cycle8"/>
    <dgm:cxn modelId="{47772440-4A6E-494C-9D75-522EBBB47F33}" type="presParOf" srcId="{FCF3EFEA-283B-40F6-BFAE-8350809F2B83}" destId="{99A0C2A0-65CF-436F-983F-11C887738CB1}" srcOrd="12" destOrd="0" presId="urn:microsoft.com/office/officeart/2005/8/layout/cycle8"/>
    <dgm:cxn modelId="{78385FB3-380D-4463-8969-24A1575F780A}" type="presParOf" srcId="{FCF3EFEA-283B-40F6-BFAE-8350809F2B83}" destId="{A80A8BAC-29C5-4EA7-93AC-04573E00981E}" srcOrd="13" destOrd="0" presId="urn:microsoft.com/office/officeart/2005/8/layout/cycle8"/>
    <dgm:cxn modelId="{727BD032-EF9C-44CE-93FA-5403896CD2CC}" type="presParOf" srcId="{FCF3EFEA-283B-40F6-BFAE-8350809F2B83}" destId="{0F098DA8-D340-48F6-96E4-47637AEC6330}" srcOrd="14" destOrd="0" presId="urn:microsoft.com/office/officeart/2005/8/layout/cycle8"/>
    <dgm:cxn modelId="{DD853BD3-6F4B-4580-841E-3DA6CA22B865}" type="presParOf" srcId="{FCF3EFEA-283B-40F6-BFAE-8350809F2B83}" destId="{FF7B3D00-3193-442D-99CC-6AF4D85BC7BC}" srcOrd="15" destOrd="0" presId="urn:microsoft.com/office/officeart/2005/8/layout/cycle8"/>
    <dgm:cxn modelId="{C3A3434C-AF17-4843-BA3B-4AE3FE0EBADA}" type="presParOf" srcId="{FCF3EFEA-283B-40F6-BFAE-8350809F2B83}" destId="{98773FA0-8490-4168-8EBA-E804AB01BB86}" srcOrd="16" destOrd="0" presId="urn:microsoft.com/office/officeart/2005/8/layout/cycle8"/>
    <dgm:cxn modelId="{77E7284B-DCEE-4F88-8B55-F38F6EB6E74E}" type="presParOf" srcId="{FCF3EFEA-283B-40F6-BFAE-8350809F2B83}" destId="{8C9B0905-B860-4782-A2BB-74ADB771D84C}" srcOrd="17" destOrd="0" presId="urn:microsoft.com/office/officeart/2005/8/layout/cycle8"/>
    <dgm:cxn modelId="{7726D42A-64C1-4AF8-9ACA-766BFD8B36F1}" type="presParOf" srcId="{FCF3EFEA-283B-40F6-BFAE-8350809F2B83}" destId="{7101D103-1F14-417D-9B69-24BACD42874F}" srcOrd="18" destOrd="0" presId="urn:microsoft.com/office/officeart/2005/8/layout/cycle8"/>
    <dgm:cxn modelId="{BFA8F81A-ABBA-4829-B196-2FB02ACB7B12}" type="presParOf" srcId="{FCF3EFEA-283B-40F6-BFAE-8350809F2B83}" destId="{137EF47B-F93A-423D-B191-E39A885C0D34}"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A1CE0-B0E1-4AAE-8B67-844A5B5C1C5C}">
      <dsp:nvSpPr>
        <dsp:cNvPr id="0" name=""/>
        <dsp:cNvSpPr/>
      </dsp:nvSpPr>
      <dsp:spPr>
        <a:xfrm>
          <a:off x="142899" y="0"/>
          <a:ext cx="4226024" cy="4226024"/>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9B7E3C-EF47-4C59-9F61-67C15907F254}">
      <dsp:nvSpPr>
        <dsp:cNvPr id="0" name=""/>
        <dsp:cNvSpPr/>
      </dsp:nvSpPr>
      <dsp:spPr>
        <a:xfrm>
          <a:off x="544372" y="401472"/>
          <a:ext cx="1648149" cy="16481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Perceivable</a:t>
          </a:r>
          <a:endParaRPr lang="en-US" sz="1600" b="1" kern="1200" dirty="0"/>
        </a:p>
      </dsp:txBody>
      <dsp:txXfrm>
        <a:off x="624828" y="481928"/>
        <a:ext cx="1487237" cy="1487237"/>
      </dsp:txXfrm>
    </dsp:sp>
    <dsp:sp modelId="{54D9A736-D4AE-4212-B2BC-A2D93DE7C9B8}">
      <dsp:nvSpPr>
        <dsp:cNvPr id="0" name=""/>
        <dsp:cNvSpPr/>
      </dsp:nvSpPr>
      <dsp:spPr>
        <a:xfrm>
          <a:off x="2319302" y="401472"/>
          <a:ext cx="1648149" cy="16481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Operable</a:t>
          </a:r>
          <a:endParaRPr lang="en-US" sz="1600" b="1" kern="1200" dirty="0"/>
        </a:p>
      </dsp:txBody>
      <dsp:txXfrm>
        <a:off x="2399758" y="481928"/>
        <a:ext cx="1487237" cy="1487237"/>
      </dsp:txXfrm>
    </dsp:sp>
    <dsp:sp modelId="{1FAE4204-2F4C-4569-B216-AD4F5CF79411}">
      <dsp:nvSpPr>
        <dsp:cNvPr id="0" name=""/>
        <dsp:cNvSpPr/>
      </dsp:nvSpPr>
      <dsp:spPr>
        <a:xfrm>
          <a:off x="544372" y="2176402"/>
          <a:ext cx="1648149" cy="16481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Understandable</a:t>
          </a:r>
          <a:endParaRPr lang="en-US" sz="1600" b="1" kern="1200" dirty="0"/>
        </a:p>
      </dsp:txBody>
      <dsp:txXfrm>
        <a:off x="624828" y="2256858"/>
        <a:ext cx="1487237" cy="1487237"/>
      </dsp:txXfrm>
    </dsp:sp>
    <dsp:sp modelId="{73D14721-5DEB-4AEC-B524-3A7D26275BF5}">
      <dsp:nvSpPr>
        <dsp:cNvPr id="0" name=""/>
        <dsp:cNvSpPr/>
      </dsp:nvSpPr>
      <dsp:spPr>
        <a:xfrm>
          <a:off x="2319302" y="2176402"/>
          <a:ext cx="1648149" cy="16481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Robust</a:t>
          </a:r>
          <a:endParaRPr lang="en-US" sz="1600" b="1" kern="1200" dirty="0"/>
        </a:p>
      </dsp:txBody>
      <dsp:txXfrm>
        <a:off x="2399758" y="2256858"/>
        <a:ext cx="1487237" cy="14872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497759-D24C-456B-9839-32BB9C273BE1}">
      <dsp:nvSpPr>
        <dsp:cNvPr id="0" name=""/>
        <dsp:cNvSpPr/>
      </dsp:nvSpPr>
      <dsp:spPr>
        <a:xfrm>
          <a:off x="323766" y="392535"/>
          <a:ext cx="3050839" cy="3050839"/>
        </a:xfrm>
        <a:prstGeom prst="pie">
          <a:avLst>
            <a:gd name="adj1" fmla="val 162000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GB" sz="1700" b="1" kern="1200" noProof="0" smtClean="0"/>
            <a:t>Feedback</a:t>
          </a:r>
          <a:endParaRPr lang="en-GB" sz="1700" b="1" kern="1200" noProof="0"/>
        </a:p>
      </dsp:txBody>
      <dsp:txXfrm>
        <a:off x="1943254" y="1024857"/>
        <a:ext cx="1125905" cy="835348"/>
      </dsp:txXfrm>
    </dsp:sp>
    <dsp:sp modelId="{0C9C6BE1-0394-484C-B05F-2557B243FE46}">
      <dsp:nvSpPr>
        <dsp:cNvPr id="0" name=""/>
        <dsp:cNvSpPr/>
      </dsp:nvSpPr>
      <dsp:spPr>
        <a:xfrm>
          <a:off x="323766" y="494956"/>
          <a:ext cx="3050839" cy="3050839"/>
        </a:xfrm>
        <a:prstGeom prst="pie">
          <a:avLst>
            <a:gd name="adj1" fmla="val 0"/>
            <a:gd name="adj2" fmla="val 54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GB" sz="1700" b="1" kern="1200" noProof="0" smtClean="0"/>
            <a:t>Reporting</a:t>
          </a:r>
          <a:endParaRPr lang="en-GB" sz="1700" b="1" kern="1200" noProof="0"/>
        </a:p>
      </dsp:txBody>
      <dsp:txXfrm>
        <a:off x="1943254" y="2078124"/>
        <a:ext cx="1125905" cy="835348"/>
      </dsp:txXfrm>
    </dsp:sp>
    <dsp:sp modelId="{86655785-8D2D-4265-8050-222EF35F745A}">
      <dsp:nvSpPr>
        <dsp:cNvPr id="0" name=""/>
        <dsp:cNvSpPr/>
      </dsp:nvSpPr>
      <dsp:spPr>
        <a:xfrm>
          <a:off x="221345" y="494956"/>
          <a:ext cx="3050839" cy="3050839"/>
        </a:xfrm>
        <a:prstGeom prst="pie">
          <a:avLst>
            <a:gd name="adj1" fmla="val 5400000"/>
            <a:gd name="adj2" fmla="val 10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t>Improved accessibility</a:t>
          </a:r>
          <a:endParaRPr lang="en-US" sz="1700" b="1" kern="1200" dirty="0"/>
        </a:p>
      </dsp:txBody>
      <dsp:txXfrm>
        <a:off x="526792" y="2078124"/>
        <a:ext cx="1125905" cy="835348"/>
      </dsp:txXfrm>
    </dsp:sp>
    <dsp:sp modelId="{99A0C2A0-65CF-436F-983F-11C887738CB1}">
      <dsp:nvSpPr>
        <dsp:cNvPr id="0" name=""/>
        <dsp:cNvSpPr/>
      </dsp:nvSpPr>
      <dsp:spPr>
        <a:xfrm>
          <a:off x="221345" y="392535"/>
          <a:ext cx="3050839" cy="3050839"/>
        </a:xfrm>
        <a:prstGeom prst="pie">
          <a:avLst>
            <a:gd name="adj1" fmla="val 108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t>Monitoring</a:t>
          </a:r>
          <a:endParaRPr lang="en-US" sz="1700" b="1" kern="1200" dirty="0"/>
        </a:p>
      </dsp:txBody>
      <dsp:txXfrm>
        <a:off x="526792" y="1024857"/>
        <a:ext cx="1125905" cy="835348"/>
      </dsp:txXfrm>
    </dsp:sp>
    <dsp:sp modelId="{98773FA0-8490-4168-8EBA-E804AB01BB86}">
      <dsp:nvSpPr>
        <dsp:cNvPr id="0" name=""/>
        <dsp:cNvSpPr/>
      </dsp:nvSpPr>
      <dsp:spPr>
        <a:xfrm>
          <a:off x="134905" y="203673"/>
          <a:ext cx="3428562" cy="3428562"/>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C9B0905-B860-4782-A2BB-74ADB771D84C}">
      <dsp:nvSpPr>
        <dsp:cNvPr id="0" name=""/>
        <dsp:cNvSpPr/>
      </dsp:nvSpPr>
      <dsp:spPr>
        <a:xfrm>
          <a:off x="134905" y="306094"/>
          <a:ext cx="3428562" cy="3428562"/>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101D103-1F14-417D-9B69-24BACD42874F}">
      <dsp:nvSpPr>
        <dsp:cNvPr id="0" name=""/>
        <dsp:cNvSpPr/>
      </dsp:nvSpPr>
      <dsp:spPr>
        <a:xfrm>
          <a:off x="32484" y="306094"/>
          <a:ext cx="3428562" cy="3428562"/>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7EF47B-F93A-423D-B191-E39A885C0D34}">
      <dsp:nvSpPr>
        <dsp:cNvPr id="0" name=""/>
        <dsp:cNvSpPr/>
      </dsp:nvSpPr>
      <dsp:spPr>
        <a:xfrm>
          <a:off x="32484" y="203673"/>
          <a:ext cx="3428562" cy="3428562"/>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1"/>
            <a:ext cx="3962400" cy="344091"/>
          </a:xfrm>
          <a:prstGeom prst="rect">
            <a:avLst/>
          </a:prstGeom>
        </p:spPr>
        <p:txBody>
          <a:bodyPr vert="horz" lIns="91440" tIns="45720" rIns="91440" bIns="45720" rtlCol="0"/>
          <a:lstStyle>
            <a:lvl1pPr algn="r">
              <a:defRPr sz="1200"/>
            </a:lvl1pPr>
          </a:lstStyle>
          <a:p>
            <a:fld id="{A926D4F2-61A9-F54C-B6AC-5FE058808AB4}" type="datetimeFigureOut">
              <a:rPr lang="en-US" smtClean="0"/>
              <a:t>4/8/2019</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B0C4DA17-BEA2-4941-93C5-D3D0A3DDFD45}" type="slidenum">
              <a:rPr lang="en-US" smtClean="0"/>
              <a:t>‹#›</a:t>
            </a:fld>
            <a:endParaRPr lang="en-US"/>
          </a:p>
        </p:txBody>
      </p:sp>
    </p:spTree>
    <p:extLst>
      <p:ext uri="{BB962C8B-B14F-4D97-AF65-F5344CB8AC3E}">
        <p14:creationId xmlns:p14="http://schemas.microsoft.com/office/powerpoint/2010/main" val="971104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C633CB4F-971D-5E4D-9DDF-E6CC5939B3A9}" type="datetimeFigureOut">
              <a:rPr lang="en-US" smtClean="0"/>
              <a:t>4/8/2019</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B985593A-EBA0-9741-A40F-E58C35A8FC89}" type="slidenum">
              <a:rPr lang="en-US" smtClean="0"/>
              <a:t>‹#›</a:t>
            </a:fld>
            <a:endParaRPr lang="en-US"/>
          </a:p>
        </p:txBody>
      </p:sp>
    </p:spTree>
    <p:extLst>
      <p:ext uri="{BB962C8B-B14F-4D97-AF65-F5344CB8AC3E}">
        <p14:creationId xmlns:p14="http://schemas.microsoft.com/office/powerpoint/2010/main" val="1289969943"/>
      </p:ext>
    </p:extLst>
  </p:cSld>
  <p:clrMap bg1="lt1" tx1="dk1" bg2="lt2" tx2="dk2" accent1="accent1" accent2="accent2" accent3="accent3" accent4="accent4" accent5="accent5" accent6="accent6" hlink="hlink" folHlink="folHlink"/>
  <p:notesStyle>
    <a:lvl1pPr marL="0" algn="l" defTabSz="914363" rtl="0" eaLnBrk="1" latinLnBrk="0" hangingPunct="1">
      <a:defRPr sz="1200" kern="1200">
        <a:solidFill>
          <a:schemeClr val="tx1"/>
        </a:solidFill>
        <a:latin typeface="+mn-lt"/>
        <a:ea typeface="+mn-ea"/>
        <a:cs typeface="+mn-cs"/>
      </a:defRPr>
    </a:lvl1pPr>
    <a:lvl2pPr marL="457182" algn="l" defTabSz="914363" rtl="0" eaLnBrk="1" latinLnBrk="0" hangingPunct="1">
      <a:defRPr sz="1200" kern="1200">
        <a:solidFill>
          <a:schemeClr val="tx1"/>
        </a:solidFill>
        <a:latin typeface="+mn-lt"/>
        <a:ea typeface="+mn-ea"/>
        <a:cs typeface="+mn-cs"/>
      </a:defRPr>
    </a:lvl2pPr>
    <a:lvl3pPr marL="914363" algn="l" defTabSz="914363" rtl="0" eaLnBrk="1" latinLnBrk="0" hangingPunct="1">
      <a:defRPr sz="1200" kern="1200">
        <a:solidFill>
          <a:schemeClr val="tx1"/>
        </a:solidFill>
        <a:latin typeface="+mn-lt"/>
        <a:ea typeface="+mn-ea"/>
        <a:cs typeface="+mn-cs"/>
      </a:defRPr>
    </a:lvl3pPr>
    <a:lvl4pPr marL="1371545" algn="l" defTabSz="914363" rtl="0" eaLnBrk="1" latinLnBrk="0" hangingPunct="1">
      <a:defRPr sz="1200" kern="1200">
        <a:solidFill>
          <a:schemeClr val="tx1"/>
        </a:solidFill>
        <a:latin typeface="+mn-lt"/>
        <a:ea typeface="+mn-ea"/>
        <a:cs typeface="+mn-cs"/>
      </a:defRPr>
    </a:lvl4pPr>
    <a:lvl5pPr marL="1828727" algn="l" defTabSz="914363" rtl="0" eaLnBrk="1" latinLnBrk="0" hangingPunct="1">
      <a:defRPr sz="1200" kern="1200">
        <a:solidFill>
          <a:schemeClr val="tx1"/>
        </a:solidFill>
        <a:latin typeface="+mn-lt"/>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985593A-EBA0-9741-A40F-E58C35A8FC89}" type="slidenum">
              <a:rPr lang="en-US" smtClean="0"/>
              <a:t>1</a:t>
            </a:fld>
            <a:endParaRPr lang="en-US"/>
          </a:p>
        </p:txBody>
      </p:sp>
    </p:spTree>
    <p:extLst>
      <p:ext uri="{BB962C8B-B14F-4D97-AF65-F5344CB8AC3E}">
        <p14:creationId xmlns:p14="http://schemas.microsoft.com/office/powerpoint/2010/main" val="3889699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12788" lvl="1" indent="-257175">
              <a:spcBef>
                <a:spcPts val="1200"/>
              </a:spcBef>
              <a:buClr>
                <a:srgbClr val="0F5494"/>
              </a:buClr>
              <a:buFont typeface="Wingdings" panose="05000000000000000000" pitchFamily="2" charset="2"/>
              <a:buChar char="§"/>
            </a:pPr>
            <a:r>
              <a:rPr lang="en-US" sz="2400" dirty="0" smtClean="0"/>
              <a:t>Lead-in for websites:</a:t>
            </a:r>
          </a:p>
          <a:p>
            <a:pPr marL="1077913" lvl="2" indent="-355600">
              <a:spcBef>
                <a:spcPts val="0"/>
              </a:spcBef>
              <a:spcAft>
                <a:spcPts val="1000"/>
              </a:spcAft>
              <a:buClr>
                <a:srgbClr val="3E3153"/>
              </a:buClr>
              <a:buFont typeface="Symbol" panose="05050102010706020507" pitchFamily="18" charset="2"/>
              <a:buChar char=""/>
            </a:pPr>
            <a:r>
              <a:rPr lang="en-US" sz="1200" dirty="0" smtClean="0"/>
              <a:t>1</a:t>
            </a:r>
            <a:r>
              <a:rPr lang="en-US" sz="1200" baseline="30000" dirty="0" smtClean="0"/>
              <a:t>st</a:t>
            </a:r>
            <a:r>
              <a:rPr lang="en-US" sz="1200" dirty="0" smtClean="0"/>
              <a:t> period: 2 years (2020-2021)</a:t>
            </a:r>
          </a:p>
          <a:p>
            <a:pPr marL="1077913" lvl="2" indent="-355600">
              <a:spcBef>
                <a:spcPts val="0"/>
              </a:spcBef>
              <a:spcAft>
                <a:spcPts val="1000"/>
              </a:spcAft>
              <a:buClr>
                <a:srgbClr val="3E3153"/>
              </a:buClr>
              <a:buFont typeface="Symbol" panose="05050102010706020507" pitchFamily="18" charset="2"/>
              <a:buChar char=""/>
            </a:pPr>
            <a:r>
              <a:rPr lang="en-US" sz="1200" dirty="0" smtClean="0"/>
              <a:t>2</a:t>
            </a:r>
            <a:r>
              <a:rPr lang="en-US" sz="1200" baseline="30000" dirty="0" smtClean="0"/>
              <a:t>nd</a:t>
            </a:r>
            <a:r>
              <a:rPr lang="en-US" sz="1200" dirty="0" smtClean="0"/>
              <a:t> period: 1 year (2022)</a:t>
            </a:r>
          </a:p>
          <a:p>
            <a:pPr marL="1077913" lvl="2" indent="-355600">
              <a:spcBef>
                <a:spcPts val="0"/>
              </a:spcBef>
              <a:spcAft>
                <a:spcPts val="600"/>
              </a:spcAft>
              <a:buClr>
                <a:srgbClr val="3E3153"/>
              </a:buClr>
              <a:buFont typeface="Symbol" panose="05050102010706020507" pitchFamily="18" charset="2"/>
              <a:buChar char=""/>
            </a:pPr>
            <a:r>
              <a:rPr lang="en-US" sz="1200" dirty="0" smtClean="0"/>
              <a:t>Reduced sample size for simplified method (2 websites / 100,000 inhabitants + 75 websites)</a:t>
            </a:r>
          </a:p>
          <a:p>
            <a:pPr marL="1257300" lvl="2" indent="-355600">
              <a:spcBef>
                <a:spcPts val="600"/>
              </a:spcBef>
              <a:spcAft>
                <a:spcPts val="600"/>
              </a:spcAft>
              <a:buClr>
                <a:srgbClr val="3E3153"/>
              </a:buClr>
              <a:buFont typeface="Symbol" panose="05050102010706020507" pitchFamily="18" charset="2"/>
              <a:buChar char=""/>
            </a:pPr>
            <a:endParaRPr lang="en-US" dirty="0" smtClean="0"/>
          </a:p>
          <a:p>
            <a:pPr marL="712788" lvl="1" indent="-257175">
              <a:spcBef>
                <a:spcPts val="600"/>
              </a:spcBef>
              <a:buClr>
                <a:srgbClr val="0F5494"/>
              </a:buClr>
              <a:buFont typeface="Wingdings" panose="05000000000000000000" pitchFamily="2" charset="2"/>
              <a:buChar char="§"/>
            </a:pPr>
            <a:r>
              <a:rPr lang="en-GB" sz="2400" dirty="0" smtClean="0"/>
              <a:t>Lead-in for mobile apps:</a:t>
            </a:r>
          </a:p>
          <a:p>
            <a:pPr marL="1077913" lvl="2" indent="-355600">
              <a:spcBef>
                <a:spcPts val="600"/>
              </a:spcBef>
              <a:spcAft>
                <a:spcPts val="600"/>
              </a:spcAft>
              <a:buClr>
                <a:srgbClr val="3E3153"/>
              </a:buClr>
              <a:buFont typeface="Symbol" panose="05050102010706020507" pitchFamily="18" charset="2"/>
              <a:buChar char=""/>
              <a:tabLst>
                <a:tab pos="1077913" algn="l"/>
              </a:tabLst>
            </a:pPr>
            <a:r>
              <a:rPr lang="en-US" sz="1200" dirty="0" smtClean="0"/>
              <a:t>1</a:t>
            </a:r>
            <a:r>
              <a:rPr lang="en-US" sz="1200" baseline="30000" dirty="0" smtClean="0"/>
              <a:t>st</a:t>
            </a:r>
            <a:r>
              <a:rPr lang="en-US" sz="1200" dirty="0" smtClean="0"/>
              <a:t> period: June-December 2021</a:t>
            </a:r>
          </a:p>
          <a:p>
            <a:pPr marL="1077913" lvl="2" indent="-355600">
              <a:spcBef>
                <a:spcPts val="600"/>
              </a:spcBef>
              <a:spcAft>
                <a:spcPts val="600"/>
              </a:spcAft>
              <a:buClr>
                <a:srgbClr val="3E3153"/>
              </a:buClr>
              <a:buFont typeface="Symbol" panose="05050102010706020507" pitchFamily="18" charset="2"/>
              <a:buChar char=""/>
              <a:tabLst>
                <a:tab pos="1077913" algn="l"/>
              </a:tabLst>
            </a:pPr>
            <a:r>
              <a:rPr lang="en-US" sz="1200" dirty="0" smtClean="0"/>
              <a:t>Recommended sample size : 1/3 of the normal sample size</a:t>
            </a:r>
            <a:endParaRPr lang="fr-BE" sz="1200" dirty="0" smtClean="0"/>
          </a:p>
          <a:p>
            <a:pPr marL="1257300" lvl="2" indent="-355600">
              <a:spcBef>
                <a:spcPts val="600"/>
              </a:spcBef>
              <a:buClr>
                <a:srgbClr val="3E3153"/>
              </a:buClr>
              <a:buFont typeface="Symbol" panose="05050102010706020507" pitchFamily="18" charset="2"/>
              <a:buChar char=""/>
            </a:pPr>
            <a:endParaRPr lang="en-US" dirty="0" smtClean="0"/>
          </a:p>
          <a:p>
            <a:endParaRPr lang="en-GB" sz="1200" noProof="0" dirty="0"/>
          </a:p>
        </p:txBody>
      </p:sp>
      <p:sp>
        <p:nvSpPr>
          <p:cNvPr id="4" name="Slide Number Placeholder 3"/>
          <p:cNvSpPr>
            <a:spLocks noGrp="1"/>
          </p:cNvSpPr>
          <p:nvPr>
            <p:ph type="sldNum" sz="quarter" idx="10"/>
          </p:nvPr>
        </p:nvSpPr>
        <p:spPr/>
        <p:txBody>
          <a:bodyPr/>
          <a:lstStyle/>
          <a:p>
            <a:fld id="{B985593A-EBA0-9741-A40F-E58C35A8FC89}" type="slidenum">
              <a:rPr lang="en-US" smtClean="0"/>
              <a:t>10</a:t>
            </a:fld>
            <a:endParaRPr lang="en-US"/>
          </a:p>
        </p:txBody>
      </p:sp>
    </p:spTree>
    <p:extLst>
      <p:ext uri="{BB962C8B-B14F-4D97-AF65-F5344CB8AC3E}">
        <p14:creationId xmlns:p14="http://schemas.microsoft.com/office/powerpoint/2010/main" val="3932971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spcAft>
                <a:spcPts val="0"/>
              </a:spcAft>
              <a:buFont typeface="Symbol" panose="05050102010706020507" pitchFamily="18" charset="2"/>
              <a:buChar char=""/>
            </a:pPr>
            <a:r>
              <a:rPr lang="en-GB" sz="1200" dirty="0" smtClean="0">
                <a:solidFill>
                  <a:srgbClr val="00B050"/>
                </a:solidFill>
                <a:effectLst/>
                <a:latin typeface="Calibri" panose="020F0502020204030204" pitchFamily="34" charset="0"/>
                <a:ea typeface="Calibri" panose="020F0502020204030204" pitchFamily="34" charset="0"/>
              </a:rPr>
              <a:t>We can remove any info you find unnecessary / too much.</a:t>
            </a:r>
            <a:endParaRPr lang="en-GB" sz="1200" dirty="0" smtClean="0">
              <a:effectLst/>
              <a:latin typeface="Calibri" panose="020F0502020204030204" pitchFamily="34" charset="0"/>
              <a:ea typeface="Calibri" panose="020F0502020204030204" pitchFamily="34" charset="0"/>
            </a:endParaRPr>
          </a:p>
          <a:p>
            <a:pPr marL="342900" lvl="0" indent="-342900">
              <a:spcAft>
                <a:spcPts val="0"/>
              </a:spcAft>
              <a:buFont typeface="Symbol" panose="05050102010706020507" pitchFamily="18" charset="2"/>
              <a:buChar char=""/>
            </a:pPr>
            <a:r>
              <a:rPr lang="en-GB" sz="1200" dirty="0" smtClean="0">
                <a:solidFill>
                  <a:srgbClr val="00B050"/>
                </a:solidFill>
                <a:effectLst/>
                <a:latin typeface="Calibri" panose="020F0502020204030204" pitchFamily="34" charset="0"/>
                <a:ea typeface="Calibri" panose="020F0502020204030204" pitchFamily="34" charset="0"/>
              </a:rPr>
              <a:t>The monitoring period is usually one year, lasting from 1 January to 22 December. It does not last until the end of the year, because the reporting deadline is 23 December every 3 years. MS have to report on the monitoring periods between two reporting deadlines (normally it means 3 monitoring periods). If the 3</a:t>
            </a:r>
            <a:r>
              <a:rPr lang="en-GB" sz="1200" baseline="30000" dirty="0" smtClean="0">
                <a:solidFill>
                  <a:srgbClr val="00B050"/>
                </a:solidFill>
                <a:effectLst/>
                <a:latin typeface="Calibri" panose="020F0502020204030204" pitchFamily="34" charset="0"/>
                <a:ea typeface="Calibri" panose="020F0502020204030204" pitchFamily="34" charset="0"/>
              </a:rPr>
              <a:t>rd</a:t>
            </a:r>
            <a:r>
              <a:rPr lang="en-GB" sz="1200" dirty="0" smtClean="0">
                <a:solidFill>
                  <a:srgbClr val="00B050"/>
                </a:solidFill>
                <a:effectLst/>
                <a:latin typeface="Calibri" panose="020F0502020204030204" pitchFamily="34" charset="0"/>
                <a:ea typeface="Calibri" panose="020F0502020204030204" pitchFamily="34" charset="0"/>
              </a:rPr>
              <a:t> monitoring period would not end before the reporting deadline, MS would be tempted to report on that only 3 years later.</a:t>
            </a:r>
            <a:endParaRPr lang="en-GB" sz="1200" dirty="0" smtClean="0">
              <a:effectLst/>
              <a:latin typeface="Calibri" panose="020F0502020204030204" pitchFamily="34" charset="0"/>
              <a:ea typeface="Calibri" panose="020F0502020204030204" pitchFamily="34" charset="0"/>
            </a:endParaRPr>
          </a:p>
          <a:p>
            <a:pPr marL="342900" lvl="0" indent="-342900">
              <a:spcAft>
                <a:spcPts val="0"/>
              </a:spcAft>
              <a:buFont typeface="Symbol" panose="05050102010706020507" pitchFamily="18" charset="2"/>
              <a:buChar char=""/>
            </a:pPr>
            <a:r>
              <a:rPr lang="en-GB" sz="1200" dirty="0" smtClean="0">
                <a:solidFill>
                  <a:srgbClr val="00B050"/>
                </a:solidFill>
                <a:effectLst/>
                <a:latin typeface="Calibri" panose="020F0502020204030204" pitchFamily="34" charset="0"/>
                <a:ea typeface="Calibri" panose="020F0502020204030204" pitchFamily="34" charset="0"/>
              </a:rPr>
              <a:t>There is a lead-in period both from the point of view of the length of the monitoring period and the sample to be monitored.</a:t>
            </a:r>
            <a:endParaRPr lang="en-GB" sz="1200" dirty="0" smtClean="0">
              <a:effectLst/>
              <a:latin typeface="Calibri" panose="020F0502020204030204" pitchFamily="34" charset="0"/>
              <a:ea typeface="Calibri" panose="020F0502020204030204" pitchFamily="34" charset="0"/>
            </a:endParaRPr>
          </a:p>
          <a:p>
            <a:pPr marL="742950" lvl="1" indent="-285750">
              <a:spcAft>
                <a:spcPts val="0"/>
              </a:spcAft>
              <a:buFont typeface="Courier New" panose="02070309020205020404" pitchFamily="49" charset="0"/>
              <a:buChar char="o"/>
            </a:pPr>
            <a:r>
              <a:rPr lang="en-GB" sz="1200" dirty="0" smtClean="0">
                <a:solidFill>
                  <a:srgbClr val="00B050"/>
                </a:solidFill>
                <a:effectLst/>
                <a:latin typeface="Calibri" panose="020F0502020204030204" pitchFamily="34" charset="0"/>
                <a:ea typeface="Calibri" panose="020F0502020204030204" pitchFamily="34" charset="0"/>
              </a:rPr>
              <a:t>For </a:t>
            </a:r>
            <a:r>
              <a:rPr lang="en-GB" sz="1200" b="1" dirty="0" smtClean="0">
                <a:solidFill>
                  <a:srgbClr val="00B050"/>
                </a:solidFill>
                <a:effectLst/>
                <a:latin typeface="Calibri" panose="020F0502020204030204" pitchFamily="34" charset="0"/>
                <a:ea typeface="Calibri" panose="020F0502020204030204" pitchFamily="34" charset="0"/>
              </a:rPr>
              <a:t>websites</a:t>
            </a:r>
            <a:r>
              <a:rPr lang="en-GB" sz="1200" dirty="0" smtClean="0">
                <a:solidFill>
                  <a:srgbClr val="00B050"/>
                </a:solidFill>
                <a:effectLst/>
                <a:latin typeface="Calibri" panose="020F0502020204030204" pitchFamily="34" charset="0"/>
                <a:ea typeface="Calibri" panose="020F0502020204030204" pitchFamily="34" charset="0"/>
              </a:rPr>
              <a:t>, the 1</a:t>
            </a:r>
            <a:r>
              <a:rPr lang="en-GB" sz="1200" baseline="30000" dirty="0" smtClean="0">
                <a:solidFill>
                  <a:srgbClr val="00B050"/>
                </a:solidFill>
                <a:effectLst/>
                <a:latin typeface="Calibri" panose="020F0502020204030204" pitchFamily="34" charset="0"/>
                <a:ea typeface="Calibri" panose="020F0502020204030204" pitchFamily="34" charset="0"/>
              </a:rPr>
              <a:t>st</a:t>
            </a:r>
            <a:r>
              <a:rPr lang="en-GB" sz="1200" dirty="0" smtClean="0">
                <a:solidFill>
                  <a:srgbClr val="00B050"/>
                </a:solidFill>
                <a:effectLst/>
                <a:latin typeface="Calibri" panose="020F0502020204030204" pitchFamily="34" charset="0"/>
                <a:ea typeface="Calibri" panose="020F0502020204030204" pitchFamily="34" charset="0"/>
              </a:rPr>
              <a:t> monitoring </a:t>
            </a:r>
            <a:r>
              <a:rPr lang="en-GB" sz="1200" b="1" dirty="0" smtClean="0">
                <a:solidFill>
                  <a:srgbClr val="00B050"/>
                </a:solidFill>
                <a:effectLst/>
                <a:latin typeface="Calibri" panose="020F0502020204030204" pitchFamily="34" charset="0"/>
                <a:ea typeface="Calibri" panose="020F0502020204030204" pitchFamily="34" charset="0"/>
              </a:rPr>
              <a:t>period</a:t>
            </a:r>
            <a:r>
              <a:rPr lang="en-GB" sz="1200" dirty="0" smtClean="0">
                <a:solidFill>
                  <a:srgbClr val="00B050"/>
                </a:solidFill>
                <a:effectLst/>
                <a:latin typeface="Calibri" panose="020F0502020204030204" pitchFamily="34" charset="0"/>
                <a:ea typeface="Calibri" panose="020F0502020204030204" pitchFamily="34" charset="0"/>
              </a:rPr>
              <a:t> is 2 years (2020-2021). Although new websites should be accessible starting 09/2019, it could be difficult to identify what the new websites are, therefore we merged the first to year into one monitoring period. It also gives more time to MS to better deploy monitoring .</a:t>
            </a:r>
            <a:endParaRPr lang="en-GB" sz="1200" dirty="0" smtClean="0">
              <a:effectLst/>
              <a:latin typeface="Calibri" panose="020F0502020204030204" pitchFamily="34" charset="0"/>
              <a:ea typeface="Calibri" panose="020F0502020204030204" pitchFamily="34" charset="0"/>
            </a:endParaRPr>
          </a:p>
          <a:p>
            <a:pPr marL="742950" lvl="1" indent="-285750">
              <a:spcAft>
                <a:spcPts val="0"/>
              </a:spcAft>
              <a:buFont typeface="Courier New" panose="02070309020205020404" pitchFamily="49" charset="0"/>
              <a:buChar char="o"/>
            </a:pPr>
            <a:r>
              <a:rPr lang="en-GB" sz="1200" dirty="0" smtClean="0">
                <a:solidFill>
                  <a:srgbClr val="00B050"/>
                </a:solidFill>
                <a:effectLst/>
                <a:latin typeface="Calibri" panose="020F0502020204030204" pitchFamily="34" charset="0"/>
                <a:ea typeface="Calibri" panose="020F0502020204030204" pitchFamily="34" charset="0"/>
              </a:rPr>
              <a:t>For the 1</a:t>
            </a:r>
            <a:r>
              <a:rPr lang="en-GB" sz="1200" baseline="30000" dirty="0" smtClean="0">
                <a:solidFill>
                  <a:srgbClr val="00B050"/>
                </a:solidFill>
                <a:effectLst/>
                <a:latin typeface="Calibri" panose="020F0502020204030204" pitchFamily="34" charset="0"/>
                <a:ea typeface="Calibri" panose="020F0502020204030204" pitchFamily="34" charset="0"/>
              </a:rPr>
              <a:t>st</a:t>
            </a:r>
            <a:r>
              <a:rPr lang="en-GB" sz="1200" dirty="0" smtClean="0">
                <a:solidFill>
                  <a:srgbClr val="00B050"/>
                </a:solidFill>
                <a:effectLst/>
                <a:latin typeface="Calibri" panose="020F0502020204030204" pitchFamily="34" charset="0"/>
                <a:ea typeface="Calibri" panose="020F0502020204030204" pitchFamily="34" charset="0"/>
              </a:rPr>
              <a:t> and 2</a:t>
            </a:r>
            <a:r>
              <a:rPr lang="en-GB" sz="1200" baseline="30000" dirty="0" smtClean="0">
                <a:solidFill>
                  <a:srgbClr val="00B050"/>
                </a:solidFill>
                <a:effectLst/>
                <a:latin typeface="Calibri" panose="020F0502020204030204" pitchFamily="34" charset="0"/>
                <a:ea typeface="Calibri" panose="020F0502020204030204" pitchFamily="34" charset="0"/>
              </a:rPr>
              <a:t>nd</a:t>
            </a:r>
            <a:r>
              <a:rPr lang="en-GB" sz="1200" dirty="0" smtClean="0">
                <a:solidFill>
                  <a:srgbClr val="00B050"/>
                </a:solidFill>
                <a:effectLst/>
                <a:latin typeface="Calibri" panose="020F0502020204030204" pitchFamily="34" charset="0"/>
                <a:ea typeface="Calibri" panose="020F0502020204030204" pitchFamily="34" charset="0"/>
              </a:rPr>
              <a:t> monitoring periods of </a:t>
            </a:r>
            <a:r>
              <a:rPr lang="en-GB" sz="1200" b="1" dirty="0" smtClean="0">
                <a:solidFill>
                  <a:srgbClr val="00B050"/>
                </a:solidFill>
                <a:effectLst/>
                <a:latin typeface="Calibri" panose="020F0502020204030204" pitchFamily="34" charset="0"/>
                <a:ea typeface="Calibri" panose="020F0502020204030204" pitchFamily="34" charset="0"/>
              </a:rPr>
              <a:t>websites</a:t>
            </a:r>
            <a:r>
              <a:rPr lang="en-GB" sz="1200" dirty="0" smtClean="0">
                <a:solidFill>
                  <a:srgbClr val="00B050"/>
                </a:solidFill>
                <a:effectLst/>
                <a:latin typeface="Calibri" panose="020F0502020204030204" pitchFamily="34" charset="0"/>
                <a:ea typeface="Calibri" panose="020F0502020204030204" pitchFamily="34" charset="0"/>
              </a:rPr>
              <a:t> (2020-2021 and 2022, respectively) a reduced </a:t>
            </a:r>
            <a:r>
              <a:rPr lang="en-GB" sz="1200" b="1" dirty="0" smtClean="0">
                <a:solidFill>
                  <a:srgbClr val="00B050"/>
                </a:solidFill>
                <a:effectLst/>
                <a:latin typeface="Calibri" panose="020F0502020204030204" pitchFamily="34" charset="0"/>
                <a:ea typeface="Calibri" panose="020F0502020204030204" pitchFamily="34" charset="0"/>
              </a:rPr>
              <a:t>sample</a:t>
            </a:r>
            <a:r>
              <a:rPr lang="en-GB" sz="1200" dirty="0" smtClean="0">
                <a:solidFill>
                  <a:srgbClr val="00B050"/>
                </a:solidFill>
                <a:effectLst/>
                <a:latin typeface="Calibri" panose="020F0502020204030204" pitchFamily="34" charset="0"/>
                <a:ea typeface="Calibri" panose="020F0502020204030204" pitchFamily="34" charset="0"/>
              </a:rPr>
              <a:t> is to be monitored with the simplified method. It is also part of the "lead-in". The reduced sample is ~2/3 of the full sample. (Reduced: </a:t>
            </a:r>
            <a:r>
              <a:rPr lang="hu-HU" sz="1200" dirty="0" smtClean="0">
                <a:solidFill>
                  <a:srgbClr val="00B050"/>
                </a:solidFill>
                <a:effectLst/>
                <a:latin typeface="Calibri" panose="020F0502020204030204" pitchFamily="34" charset="0"/>
                <a:ea typeface="Calibri" panose="020F0502020204030204" pitchFamily="34" charset="0"/>
              </a:rPr>
              <a:t>2 </a:t>
            </a:r>
            <a:r>
              <a:rPr lang="hu-HU" sz="1200" dirty="0" err="1" smtClean="0">
                <a:solidFill>
                  <a:srgbClr val="00B050"/>
                </a:solidFill>
                <a:effectLst/>
                <a:latin typeface="Calibri" panose="020F0502020204030204" pitchFamily="34" charset="0"/>
                <a:ea typeface="Calibri" panose="020F0502020204030204" pitchFamily="34" charset="0"/>
              </a:rPr>
              <a:t>websites</a:t>
            </a:r>
            <a:r>
              <a:rPr lang="hu-HU" sz="1200" dirty="0" smtClean="0">
                <a:solidFill>
                  <a:srgbClr val="00B050"/>
                </a:solidFill>
                <a:effectLst/>
                <a:latin typeface="Calibri" panose="020F0502020204030204" pitchFamily="34" charset="0"/>
                <a:ea typeface="Calibri" panose="020F0502020204030204" pitchFamily="34" charset="0"/>
              </a:rPr>
              <a:t> / 100,000 </a:t>
            </a:r>
            <a:r>
              <a:rPr lang="hu-HU" sz="1200" dirty="0" err="1" smtClean="0">
                <a:solidFill>
                  <a:srgbClr val="00B050"/>
                </a:solidFill>
                <a:effectLst/>
                <a:latin typeface="Calibri" panose="020F0502020204030204" pitchFamily="34" charset="0"/>
                <a:ea typeface="Calibri" panose="020F0502020204030204" pitchFamily="34" charset="0"/>
              </a:rPr>
              <a:t>inhabitants</a:t>
            </a:r>
            <a:r>
              <a:rPr lang="hu-HU" sz="1200" dirty="0" smtClean="0">
                <a:solidFill>
                  <a:srgbClr val="00B050"/>
                </a:solidFill>
                <a:effectLst/>
                <a:latin typeface="Calibri" panose="020F0502020204030204" pitchFamily="34" charset="0"/>
                <a:ea typeface="Calibri" panose="020F0502020204030204" pitchFamily="34" charset="0"/>
              </a:rPr>
              <a:t> + 75 </a:t>
            </a:r>
            <a:r>
              <a:rPr lang="hu-HU" sz="1200" dirty="0" err="1" smtClean="0">
                <a:solidFill>
                  <a:srgbClr val="00B050"/>
                </a:solidFill>
                <a:effectLst/>
                <a:latin typeface="Calibri" panose="020F0502020204030204" pitchFamily="34" charset="0"/>
                <a:ea typeface="Calibri" panose="020F0502020204030204" pitchFamily="34" charset="0"/>
              </a:rPr>
              <a:t>websites</a:t>
            </a:r>
            <a:r>
              <a:rPr lang="hu-HU" sz="1200" dirty="0" smtClean="0">
                <a:solidFill>
                  <a:srgbClr val="00B050"/>
                </a:solidFill>
                <a:effectLst/>
                <a:latin typeface="Calibri" panose="020F0502020204030204" pitchFamily="34" charset="0"/>
                <a:ea typeface="Calibri" panose="020F0502020204030204" pitchFamily="34" charset="0"/>
              </a:rPr>
              <a:t>; </a:t>
            </a:r>
            <a:r>
              <a:rPr lang="hu-HU" sz="1200" dirty="0" err="1" smtClean="0">
                <a:solidFill>
                  <a:srgbClr val="00B050"/>
                </a:solidFill>
                <a:effectLst/>
                <a:latin typeface="Calibri" panose="020F0502020204030204" pitchFamily="34" charset="0"/>
                <a:ea typeface="Calibri" panose="020F0502020204030204" pitchFamily="34" charset="0"/>
              </a:rPr>
              <a:t>full</a:t>
            </a:r>
            <a:r>
              <a:rPr lang="hu-HU" sz="1200" dirty="0" smtClean="0">
                <a:solidFill>
                  <a:srgbClr val="00B050"/>
                </a:solidFill>
                <a:effectLst/>
                <a:latin typeface="Calibri" panose="020F0502020204030204" pitchFamily="34" charset="0"/>
                <a:ea typeface="Calibri" panose="020F0502020204030204" pitchFamily="34" charset="0"/>
              </a:rPr>
              <a:t> </a:t>
            </a:r>
            <a:r>
              <a:rPr lang="hu-HU" sz="1200" dirty="0" err="1" smtClean="0">
                <a:solidFill>
                  <a:srgbClr val="00B050"/>
                </a:solidFill>
                <a:effectLst/>
                <a:latin typeface="Calibri" panose="020F0502020204030204" pitchFamily="34" charset="0"/>
                <a:ea typeface="Calibri" panose="020F0502020204030204" pitchFamily="34" charset="0"/>
              </a:rPr>
              <a:t>sample</a:t>
            </a:r>
            <a:r>
              <a:rPr lang="hu-HU" sz="1200" dirty="0" smtClean="0">
                <a:solidFill>
                  <a:srgbClr val="00B050"/>
                </a:solidFill>
                <a:effectLst/>
                <a:latin typeface="Calibri" panose="020F0502020204030204" pitchFamily="34" charset="0"/>
                <a:ea typeface="Calibri" panose="020F0502020204030204" pitchFamily="34" charset="0"/>
              </a:rPr>
              <a:t>: 3 </a:t>
            </a:r>
            <a:r>
              <a:rPr lang="hu-HU" sz="1200" dirty="0" err="1" smtClean="0">
                <a:solidFill>
                  <a:srgbClr val="00B050"/>
                </a:solidFill>
                <a:effectLst/>
                <a:latin typeface="Calibri" panose="020F0502020204030204" pitchFamily="34" charset="0"/>
                <a:ea typeface="Calibri" panose="020F0502020204030204" pitchFamily="34" charset="0"/>
              </a:rPr>
              <a:t>websites</a:t>
            </a:r>
            <a:r>
              <a:rPr lang="hu-HU" sz="1200" dirty="0" smtClean="0">
                <a:solidFill>
                  <a:srgbClr val="00B050"/>
                </a:solidFill>
                <a:effectLst/>
                <a:latin typeface="Calibri" panose="020F0502020204030204" pitchFamily="34" charset="0"/>
                <a:ea typeface="Calibri" panose="020F0502020204030204" pitchFamily="34" charset="0"/>
              </a:rPr>
              <a:t> / 100,000 </a:t>
            </a:r>
            <a:r>
              <a:rPr lang="hu-HU" sz="1200" dirty="0" err="1" smtClean="0">
                <a:solidFill>
                  <a:srgbClr val="00B050"/>
                </a:solidFill>
                <a:effectLst/>
                <a:latin typeface="Calibri" panose="020F0502020204030204" pitchFamily="34" charset="0"/>
                <a:ea typeface="Calibri" panose="020F0502020204030204" pitchFamily="34" charset="0"/>
              </a:rPr>
              <a:t>inhabitants</a:t>
            </a:r>
            <a:r>
              <a:rPr lang="hu-HU" sz="1200" dirty="0" smtClean="0">
                <a:solidFill>
                  <a:srgbClr val="00B050"/>
                </a:solidFill>
                <a:effectLst/>
                <a:latin typeface="Calibri" panose="020F0502020204030204" pitchFamily="34" charset="0"/>
                <a:ea typeface="Calibri" panose="020F0502020204030204" pitchFamily="34" charset="0"/>
              </a:rPr>
              <a:t> + 75 websites.) </a:t>
            </a:r>
            <a:r>
              <a:rPr lang="en-GB" sz="1200" dirty="0" smtClean="0">
                <a:solidFill>
                  <a:srgbClr val="00B050"/>
                </a:solidFill>
                <a:effectLst/>
                <a:latin typeface="Calibri" panose="020F0502020204030204" pitchFamily="34" charset="0"/>
                <a:ea typeface="Calibri" panose="020F0502020204030204" pitchFamily="34" charset="0"/>
              </a:rPr>
              <a:t>The in-depth monitoring sample is 5% of the simplified sample + 10 websites.</a:t>
            </a:r>
            <a:endParaRPr lang="en-GB" sz="1200" dirty="0" smtClean="0">
              <a:effectLst/>
              <a:latin typeface="Calibri" panose="020F0502020204030204" pitchFamily="34" charset="0"/>
              <a:ea typeface="Calibri" panose="020F0502020204030204" pitchFamily="34" charset="0"/>
            </a:endParaRPr>
          </a:p>
          <a:p>
            <a:pPr marL="742950" lvl="1" indent="-285750">
              <a:spcAft>
                <a:spcPts val="0"/>
              </a:spcAft>
              <a:buFont typeface="Courier New" panose="02070309020205020404" pitchFamily="49" charset="0"/>
              <a:buChar char="o"/>
            </a:pPr>
            <a:r>
              <a:rPr lang="en-GB" sz="1200" dirty="0" smtClean="0">
                <a:solidFill>
                  <a:srgbClr val="00B050"/>
                </a:solidFill>
                <a:effectLst/>
                <a:latin typeface="Calibri" panose="020F0502020204030204" pitchFamily="34" charset="0"/>
                <a:ea typeface="Calibri" panose="020F0502020204030204" pitchFamily="34" charset="0"/>
              </a:rPr>
              <a:t>For </a:t>
            </a:r>
            <a:r>
              <a:rPr lang="en-GB" sz="1200" b="1" dirty="0" smtClean="0">
                <a:solidFill>
                  <a:srgbClr val="00B050"/>
                </a:solidFill>
                <a:effectLst/>
                <a:latin typeface="Calibri" panose="020F0502020204030204" pitchFamily="34" charset="0"/>
                <a:ea typeface="Calibri" panose="020F0502020204030204" pitchFamily="34" charset="0"/>
              </a:rPr>
              <a:t>mobile apps</a:t>
            </a:r>
            <a:r>
              <a:rPr lang="en-GB" sz="1200" dirty="0" smtClean="0">
                <a:solidFill>
                  <a:srgbClr val="00B050"/>
                </a:solidFill>
                <a:effectLst/>
                <a:latin typeface="Calibri" panose="020F0502020204030204" pitchFamily="34" charset="0"/>
                <a:ea typeface="Calibri" panose="020F0502020204030204" pitchFamily="34" charset="0"/>
              </a:rPr>
              <a:t>, the first monitoring </a:t>
            </a:r>
            <a:r>
              <a:rPr lang="en-GB" sz="1200" b="1" dirty="0" smtClean="0">
                <a:solidFill>
                  <a:srgbClr val="00B050"/>
                </a:solidFill>
                <a:effectLst/>
                <a:latin typeface="Calibri" panose="020F0502020204030204" pitchFamily="34" charset="0"/>
                <a:ea typeface="Calibri" panose="020F0502020204030204" pitchFamily="34" charset="0"/>
              </a:rPr>
              <a:t>period</a:t>
            </a:r>
            <a:r>
              <a:rPr lang="en-GB" sz="1200" dirty="0" smtClean="0">
                <a:solidFill>
                  <a:srgbClr val="00B050"/>
                </a:solidFill>
                <a:effectLst/>
                <a:latin typeface="Calibri" panose="020F0502020204030204" pitchFamily="34" charset="0"/>
                <a:ea typeface="Calibri" panose="020F0502020204030204" pitchFamily="34" charset="0"/>
              </a:rPr>
              <a:t> is partial, only around half year (06-12/2022), the WAD is applicable to apps only starting 06/2022. Afterwards the monitoring period is the normal one year period (see above).</a:t>
            </a:r>
            <a:endParaRPr lang="en-GB" sz="1200" dirty="0" smtClean="0">
              <a:effectLst/>
              <a:latin typeface="Calibri" panose="020F0502020204030204" pitchFamily="34" charset="0"/>
              <a:ea typeface="Calibri" panose="020F0502020204030204" pitchFamily="34" charset="0"/>
            </a:endParaRPr>
          </a:p>
          <a:p>
            <a:pPr marL="742950" lvl="1" indent="-285750">
              <a:spcAft>
                <a:spcPts val="0"/>
              </a:spcAft>
              <a:buFont typeface="Courier New" panose="02070309020205020404" pitchFamily="49" charset="0"/>
              <a:buChar char="o"/>
            </a:pPr>
            <a:r>
              <a:rPr lang="en-GB" sz="1200" dirty="0" smtClean="0">
                <a:solidFill>
                  <a:srgbClr val="00B050"/>
                </a:solidFill>
                <a:effectLst/>
                <a:latin typeface="Calibri" panose="020F0502020204030204" pitchFamily="34" charset="0"/>
                <a:ea typeface="Calibri" panose="020F0502020204030204" pitchFamily="34" charset="0"/>
              </a:rPr>
              <a:t>Because of that, MS should aim ("use their reasonable efforts") to monitor at least 1/3 of the full mobile in-depth sample. In the years after, in-depth monitoring should be done on the full sample (</a:t>
            </a:r>
            <a:r>
              <a:rPr lang="hu-HU" sz="1200" dirty="0" smtClean="0">
                <a:solidFill>
                  <a:srgbClr val="00B050"/>
                </a:solidFill>
                <a:effectLst/>
                <a:latin typeface="Calibri" panose="020F0502020204030204" pitchFamily="34" charset="0"/>
                <a:ea typeface="Calibri" panose="020F0502020204030204" pitchFamily="34" charset="0"/>
              </a:rPr>
              <a:t>1 </a:t>
            </a:r>
            <a:r>
              <a:rPr lang="hu-HU" sz="1200" dirty="0" err="1" smtClean="0">
                <a:solidFill>
                  <a:srgbClr val="00B050"/>
                </a:solidFill>
                <a:effectLst/>
                <a:latin typeface="Calibri" panose="020F0502020204030204" pitchFamily="34" charset="0"/>
                <a:ea typeface="Calibri" panose="020F0502020204030204" pitchFamily="34" charset="0"/>
              </a:rPr>
              <a:t>app</a:t>
            </a:r>
            <a:r>
              <a:rPr lang="hu-HU" sz="1200" dirty="0" smtClean="0">
                <a:solidFill>
                  <a:srgbClr val="00B050"/>
                </a:solidFill>
                <a:effectLst/>
                <a:latin typeface="Calibri" panose="020F0502020204030204" pitchFamily="34" charset="0"/>
                <a:ea typeface="Calibri" panose="020F0502020204030204" pitchFamily="34" charset="0"/>
              </a:rPr>
              <a:t> / 100,000 </a:t>
            </a:r>
            <a:r>
              <a:rPr lang="hu-HU" sz="1200" dirty="0" err="1" smtClean="0">
                <a:solidFill>
                  <a:srgbClr val="00B050"/>
                </a:solidFill>
                <a:effectLst/>
                <a:latin typeface="Calibri" panose="020F0502020204030204" pitchFamily="34" charset="0"/>
                <a:ea typeface="Calibri" panose="020F0502020204030204" pitchFamily="34" charset="0"/>
              </a:rPr>
              <a:t>inhabitants</a:t>
            </a:r>
            <a:r>
              <a:rPr lang="hu-HU" sz="1200" dirty="0" smtClean="0">
                <a:solidFill>
                  <a:srgbClr val="00B050"/>
                </a:solidFill>
                <a:effectLst/>
                <a:latin typeface="Calibri" panose="020F0502020204030204" pitchFamily="34" charset="0"/>
                <a:ea typeface="Calibri" panose="020F0502020204030204" pitchFamily="34" charset="0"/>
              </a:rPr>
              <a:t> + 6 </a:t>
            </a:r>
            <a:r>
              <a:rPr lang="hu-HU" sz="1200" dirty="0" err="1" smtClean="0">
                <a:solidFill>
                  <a:srgbClr val="00B050"/>
                </a:solidFill>
                <a:effectLst/>
                <a:latin typeface="Calibri" panose="020F0502020204030204" pitchFamily="34" charset="0"/>
                <a:ea typeface="Calibri" panose="020F0502020204030204" pitchFamily="34" charset="0"/>
              </a:rPr>
              <a:t>apps</a:t>
            </a:r>
            <a:r>
              <a:rPr lang="hu-HU" sz="1200" dirty="0" smtClean="0">
                <a:solidFill>
                  <a:srgbClr val="00B050"/>
                </a:solidFill>
                <a:effectLst/>
                <a:latin typeface="Calibri" panose="020F0502020204030204" pitchFamily="34" charset="0"/>
                <a:ea typeface="Calibri" panose="020F0502020204030204" pitchFamily="34" charset="0"/>
              </a:rPr>
              <a:t>).</a:t>
            </a:r>
            <a:endParaRPr lang="en-GB" sz="1200" dirty="0" smtClean="0">
              <a:effectLst/>
              <a:latin typeface="Calibri" panose="020F0502020204030204" pitchFamily="34" charset="0"/>
              <a:ea typeface="Calibri" panose="020F0502020204030204" pitchFamily="34" charset="0"/>
            </a:endParaRPr>
          </a:p>
          <a:p>
            <a:pPr marL="742950" lvl="1" indent="-285750">
              <a:spcAft>
                <a:spcPts val="0"/>
              </a:spcAft>
              <a:buFont typeface="Courier New" panose="02070309020205020404" pitchFamily="49" charset="0"/>
              <a:buChar char="o"/>
            </a:pPr>
            <a:r>
              <a:rPr lang="en-GB" sz="1200" dirty="0" smtClean="0">
                <a:solidFill>
                  <a:srgbClr val="00B050"/>
                </a:solidFill>
                <a:effectLst/>
                <a:latin typeface="Calibri" panose="020F0502020204030204" pitchFamily="34" charset="0"/>
                <a:ea typeface="Calibri" panose="020F0502020204030204" pitchFamily="34" charset="0"/>
              </a:rPr>
              <a:t>There is no obligation to do simplified monitoring of apps, but Recital 6 of the Implementing Decision foresees the possibility of applying the simplified monitoring method for apps, if the effectiveness and affordability of available tools allows.</a:t>
            </a:r>
            <a:endParaRPr lang="en-GB" sz="1200" dirty="0" smtClean="0">
              <a:effectLst/>
              <a:latin typeface="Calibri" panose="020F0502020204030204" pitchFamily="34" charset="0"/>
              <a:ea typeface="Calibri" panose="020F0502020204030204" pitchFamily="34" charset="0"/>
            </a:endParaRPr>
          </a:p>
          <a:p>
            <a:pPr marL="457200">
              <a:spcAft>
                <a:spcPts val="0"/>
              </a:spcAft>
            </a:pPr>
            <a:r>
              <a:rPr lang="en-GB" sz="1200" dirty="0" smtClean="0">
                <a:solidFill>
                  <a:srgbClr val="1F497D"/>
                </a:solidFill>
                <a:effectLst/>
                <a:latin typeface="Calibri" panose="020F0502020204030204" pitchFamily="34" charset="0"/>
                <a:ea typeface="Calibri" panose="020F0502020204030204" pitchFamily="34" charset="0"/>
              </a:rPr>
              <a:t> </a:t>
            </a:r>
            <a:endParaRPr lang="en-GB" sz="1200" dirty="0" smtClean="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B985593A-EBA0-9741-A40F-E58C35A8FC89}" type="slidenum">
              <a:rPr lang="en-US" smtClean="0"/>
              <a:t>11</a:t>
            </a:fld>
            <a:endParaRPr lang="en-US"/>
          </a:p>
        </p:txBody>
      </p:sp>
    </p:spTree>
    <p:extLst>
      <p:ext uri="{BB962C8B-B14F-4D97-AF65-F5344CB8AC3E}">
        <p14:creationId xmlns:p14="http://schemas.microsoft.com/office/powerpoint/2010/main" val="4063536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spcAft>
                <a:spcPts val="0"/>
              </a:spcAft>
              <a:buFont typeface="Arial" panose="020B0604020202020204" pitchFamily="34" charset="0"/>
              <a:buChar char="•"/>
            </a:pPr>
            <a:r>
              <a:rPr lang="en-GB" sz="1200" dirty="0" smtClean="0">
                <a:solidFill>
                  <a:srgbClr val="00B050"/>
                </a:solidFill>
                <a:effectLst/>
                <a:latin typeface="Calibri" panose="020F0502020204030204" pitchFamily="34" charset="0"/>
                <a:ea typeface="Calibri" panose="020F0502020204030204" pitchFamily="34" charset="0"/>
              </a:rPr>
              <a:t>Recital 5 of the Implementing Decision allows the sampling to be influenced by the so called "risk based approach", in order to enhance the social impact of monitoring. MS can consider, among others, the influence of specific websites and mobile applications, the notifications received in the feedback mechanism, previous monitoring results, input from the enforcement body, contribution from national stakeholders. Consultation with national stakeholders in regard to some elements of the sample is established in the Implementing Act (Annex I 2.2.3 and 2.3.5).</a:t>
            </a:r>
            <a:endParaRPr lang="en-GB" sz="1200" dirty="0" smtClean="0">
              <a:effectLst/>
              <a:latin typeface="Calibri" panose="020F0502020204030204" pitchFamily="34" charset="0"/>
              <a:ea typeface="Calibri" panose="020F0502020204030204" pitchFamily="34" charset="0"/>
            </a:endParaRPr>
          </a:p>
          <a:p>
            <a:pPr marL="0" marR="0" lvl="0" indent="-1569" algn="l" defTabSz="914363" rtl="0" eaLnBrk="1" fontAlgn="auto" latinLnBrk="0" hangingPunct="1">
              <a:lnSpc>
                <a:spcPct val="100000"/>
              </a:lnSpc>
              <a:spcBef>
                <a:spcPts val="600"/>
              </a:spcBef>
              <a:spcAft>
                <a:spcPts val="1200"/>
              </a:spcAft>
              <a:buClr>
                <a:srgbClr val="3E3153"/>
              </a:buClr>
              <a:buSzTx/>
              <a:buFont typeface="Wingdings" panose="05000000000000000000" pitchFamily="2" charset="2"/>
              <a:buNone/>
              <a:tabLst/>
              <a:defRPr/>
            </a:pPr>
            <a:endParaRPr lang="en-GB" sz="1200" kern="1200" noProof="0" dirty="0" smtClean="0">
              <a:solidFill>
                <a:srgbClr val="00B050"/>
              </a:solidFill>
              <a:effectLst/>
              <a:latin typeface="Calibri" panose="020F0502020204030204" pitchFamily="34" charset="0"/>
              <a:ea typeface="Calibri" panose="020F0502020204030204" pitchFamily="34" charset="0"/>
              <a:cs typeface="+mn-cs"/>
            </a:endParaRPr>
          </a:p>
          <a:p>
            <a:pPr marL="169881" marR="0" lvl="0" indent="-171450" algn="l" defTabSz="914363" rtl="0" eaLnBrk="1" fontAlgn="auto" latinLnBrk="0" hangingPunct="1">
              <a:lnSpc>
                <a:spcPct val="100000"/>
              </a:lnSpc>
              <a:spcBef>
                <a:spcPts val="600"/>
              </a:spcBef>
              <a:spcAft>
                <a:spcPts val="1200"/>
              </a:spcAft>
              <a:buClr>
                <a:srgbClr val="3E3153"/>
              </a:buClr>
              <a:buSzTx/>
              <a:buFont typeface="Arial" panose="020B0604020202020204" pitchFamily="34" charset="0"/>
              <a:buChar char="•"/>
              <a:tabLst/>
              <a:defRPr/>
            </a:pPr>
            <a:r>
              <a:rPr lang="en-GB" sz="1200" kern="1200" noProof="0" dirty="0" smtClean="0">
                <a:solidFill>
                  <a:srgbClr val="00B050"/>
                </a:solidFill>
                <a:effectLst/>
                <a:latin typeface="Calibri" panose="020F0502020204030204" pitchFamily="34" charset="0"/>
                <a:ea typeface="Calibri" panose="020F0502020204030204" pitchFamily="34" charset="0"/>
                <a:cs typeface="+mn-cs"/>
              </a:rPr>
              <a:t>As from second monitoring period &amp; number of websites and mobile apps permitting, sample to cover websites and mobile apps that have been monitored before as well as new ones (recurring sample).</a:t>
            </a:r>
          </a:p>
          <a:p>
            <a:endParaRPr lang="en-GB" sz="1200" noProof="0" dirty="0"/>
          </a:p>
        </p:txBody>
      </p:sp>
      <p:sp>
        <p:nvSpPr>
          <p:cNvPr id="4" name="Slide Number Placeholder 3"/>
          <p:cNvSpPr>
            <a:spLocks noGrp="1"/>
          </p:cNvSpPr>
          <p:nvPr>
            <p:ph type="sldNum" sz="quarter" idx="10"/>
          </p:nvPr>
        </p:nvSpPr>
        <p:spPr/>
        <p:txBody>
          <a:bodyPr/>
          <a:lstStyle/>
          <a:p>
            <a:fld id="{B985593A-EBA0-9741-A40F-E58C35A8FC89}" type="slidenum">
              <a:rPr lang="en-US" smtClean="0"/>
              <a:t>12</a:t>
            </a:fld>
            <a:endParaRPr lang="en-US"/>
          </a:p>
        </p:txBody>
      </p:sp>
    </p:spTree>
    <p:extLst>
      <p:ext uri="{BB962C8B-B14F-4D97-AF65-F5344CB8AC3E}">
        <p14:creationId xmlns:p14="http://schemas.microsoft.com/office/powerpoint/2010/main" val="2290282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985593A-EBA0-9741-A40F-E58C35A8FC89}" type="slidenum">
              <a:rPr lang="en-US" smtClean="0"/>
              <a:t>13</a:t>
            </a:fld>
            <a:endParaRPr lang="en-US"/>
          </a:p>
        </p:txBody>
      </p:sp>
    </p:spTree>
    <p:extLst>
      <p:ext uri="{BB962C8B-B14F-4D97-AF65-F5344CB8AC3E}">
        <p14:creationId xmlns:p14="http://schemas.microsoft.com/office/powerpoint/2010/main" val="2888057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04629" rtl="0" eaLnBrk="1" fontAlgn="auto" latinLnBrk="0" hangingPunct="1">
              <a:lnSpc>
                <a:spcPct val="100000"/>
              </a:lnSpc>
              <a:spcBef>
                <a:spcPts val="0"/>
              </a:spcBef>
              <a:spcAft>
                <a:spcPts val="600"/>
              </a:spcAft>
              <a:buClrTx/>
              <a:buSzTx/>
              <a:buFontTx/>
              <a:buNone/>
              <a:tabLst/>
              <a:defRPr/>
            </a:pPr>
            <a:r>
              <a:rPr lang="en-GB" sz="1200" b="1" noProof="0" dirty="0" smtClean="0"/>
              <a:t>WAI-tools</a:t>
            </a:r>
            <a:r>
              <a:rPr lang="en-GB" sz="1200" b="1" baseline="0" noProof="0" dirty="0" smtClean="0"/>
              <a:t> </a:t>
            </a:r>
            <a:r>
              <a:rPr lang="en-GB" sz="1200" b="0" baseline="0" noProof="0" dirty="0" smtClean="0"/>
              <a:t>(</a:t>
            </a:r>
            <a:r>
              <a:rPr lang="en-GB" sz="1200" noProof="0" dirty="0" smtClean="0"/>
              <a:t>Advanced Decision Support Tools for Scalable Web Accessibility Assessments)</a:t>
            </a:r>
            <a:endParaRPr lang="en-GB" sz="1200" b="1" noProof="0" dirty="0" smtClean="0"/>
          </a:p>
          <a:p>
            <a:pPr marL="0" lvl="1" defTabSz="904629">
              <a:spcBef>
                <a:spcPts val="0"/>
              </a:spcBef>
              <a:spcAft>
                <a:spcPts val="600"/>
              </a:spcAft>
              <a:defRPr/>
            </a:pPr>
            <a:r>
              <a:rPr lang="en-GB" sz="1200" b="0" noProof="0" dirty="0" smtClean="0"/>
              <a:t>IA, H2020 ICT-2017-1</a:t>
            </a:r>
          </a:p>
          <a:p>
            <a:pPr marL="0" lvl="1" defTabSz="904629">
              <a:spcBef>
                <a:spcPts val="0"/>
              </a:spcBef>
              <a:spcAft>
                <a:spcPts val="600"/>
              </a:spcAft>
              <a:defRPr/>
            </a:pPr>
            <a:r>
              <a:rPr lang="en-GB" sz="1200" b="0" noProof="0" dirty="0" smtClean="0"/>
              <a:t>11/2017 - 10/2020</a:t>
            </a:r>
          </a:p>
          <a:p>
            <a:pPr marL="0" lvl="1" defTabSz="904629">
              <a:spcBef>
                <a:spcPts val="0"/>
              </a:spcBef>
              <a:spcAft>
                <a:spcPts val="600"/>
              </a:spcAft>
              <a:defRPr/>
            </a:pPr>
            <a:r>
              <a:rPr lang="en-GB" sz="1200" b="0" baseline="0" noProof="0" dirty="0" smtClean="0"/>
              <a:t>Total: 2.4M</a:t>
            </a:r>
            <a:r>
              <a:rPr lang="en-GB" sz="1200" b="0" noProof="0" dirty="0" smtClean="0"/>
              <a:t>€ (EU</a:t>
            </a:r>
            <a:r>
              <a:rPr lang="en-GB" sz="1200" b="0" baseline="0" noProof="0" dirty="0" smtClean="0"/>
              <a:t> financing: </a:t>
            </a:r>
            <a:r>
              <a:rPr lang="en-GB" sz="1200" b="0" noProof="0" dirty="0" smtClean="0"/>
              <a:t>2M€)</a:t>
            </a:r>
          </a:p>
          <a:p>
            <a:pPr marL="0" lvl="1" defTabSz="904629">
              <a:spcBef>
                <a:spcPts val="0"/>
              </a:spcBef>
              <a:spcAft>
                <a:spcPts val="600"/>
              </a:spcAft>
              <a:defRPr/>
            </a:pPr>
            <a:r>
              <a:rPr lang="en-GB" sz="1200" b="0" noProof="0" dirty="0" smtClean="0"/>
              <a:t>https://www.w3.org/WAI/about/projects/wai-tools/</a:t>
            </a:r>
          </a:p>
          <a:p>
            <a:pPr marL="0" lvl="1" defTabSz="904629">
              <a:spcBef>
                <a:spcPts val="0"/>
              </a:spcBef>
              <a:spcAft>
                <a:spcPts val="600"/>
              </a:spcAft>
              <a:defRPr/>
            </a:pPr>
            <a:endParaRPr lang="en-GB" sz="1200" noProof="0" dirty="0" smtClean="0"/>
          </a:p>
          <a:p>
            <a:pPr marL="0" marR="0" lvl="1" indent="0" algn="l" defTabSz="904629" rtl="0" eaLnBrk="1" fontAlgn="auto" latinLnBrk="0" hangingPunct="1">
              <a:lnSpc>
                <a:spcPct val="100000"/>
              </a:lnSpc>
              <a:spcBef>
                <a:spcPts val="0"/>
              </a:spcBef>
              <a:spcAft>
                <a:spcPts val="600"/>
              </a:spcAft>
              <a:buClrTx/>
              <a:buSzTx/>
              <a:buFontTx/>
              <a:buNone/>
              <a:tabLst/>
              <a:defRPr/>
            </a:pPr>
            <a:r>
              <a:rPr lang="en-GB" sz="1200" b="1" noProof="0" dirty="0" smtClean="0"/>
              <a:t>WAI-Guide</a:t>
            </a:r>
            <a:r>
              <a:rPr lang="en-GB" sz="1200" b="0" noProof="0" dirty="0" smtClean="0"/>
              <a:t> (</a:t>
            </a:r>
            <a:r>
              <a:rPr lang="en-GB" sz="1200" noProof="0" dirty="0" smtClean="0"/>
              <a:t>Authoritative Implementation Guidance and International Cooperation to Support Training, Awareness Raising, and Capacity Building</a:t>
            </a:r>
            <a:r>
              <a:rPr lang="en-GB" sz="1200" b="0" noProof="0" dirty="0" smtClean="0"/>
              <a:t>)</a:t>
            </a:r>
          </a:p>
          <a:p>
            <a:pPr marL="0" lvl="1" defTabSz="904629">
              <a:spcBef>
                <a:spcPts val="0"/>
              </a:spcBef>
              <a:spcAft>
                <a:spcPts val="600"/>
              </a:spcAft>
              <a:defRPr/>
            </a:pPr>
            <a:r>
              <a:rPr lang="en-GB" sz="1200" b="0" noProof="0" dirty="0" smtClean="0"/>
              <a:t>CSA, H2020 SC6-GOVERNANCE-2018</a:t>
            </a:r>
          </a:p>
          <a:p>
            <a:pPr marL="0" lvl="1" defTabSz="904629">
              <a:spcBef>
                <a:spcPts val="0"/>
              </a:spcBef>
              <a:spcAft>
                <a:spcPts val="600"/>
              </a:spcAft>
              <a:defRPr/>
            </a:pPr>
            <a:r>
              <a:rPr lang="en-GB" sz="1200" b="0" noProof="0" dirty="0" smtClean="0"/>
              <a:t>01/2019 -</a:t>
            </a:r>
            <a:r>
              <a:rPr lang="en-GB" sz="1200" b="0" baseline="0" noProof="0" dirty="0" smtClean="0"/>
              <a:t> </a:t>
            </a:r>
            <a:r>
              <a:rPr lang="en-GB" sz="1200" b="0" noProof="0" dirty="0" smtClean="0"/>
              <a:t>12/2021</a:t>
            </a:r>
          </a:p>
          <a:p>
            <a:pPr marL="0" lvl="1" defTabSz="904629">
              <a:spcBef>
                <a:spcPts val="0"/>
              </a:spcBef>
              <a:spcAft>
                <a:spcPts val="600"/>
              </a:spcAft>
              <a:defRPr/>
            </a:pPr>
            <a:r>
              <a:rPr lang="en-GB" sz="1200" b="0" baseline="0" dirty="0" smtClean="0"/>
              <a:t>Total: 1.5M</a:t>
            </a:r>
            <a:r>
              <a:rPr lang="en-GB" sz="1200" b="0" dirty="0" smtClean="0"/>
              <a:t>€ (EU</a:t>
            </a:r>
            <a:r>
              <a:rPr lang="en-GB" sz="1200" b="0" baseline="0" dirty="0" smtClean="0"/>
              <a:t> financing: </a:t>
            </a:r>
            <a:r>
              <a:rPr lang="en-GB" sz="1200" b="0" noProof="0" dirty="0" smtClean="0"/>
              <a:t>1.5M€)</a:t>
            </a:r>
          </a:p>
          <a:p>
            <a:pPr marL="0" lvl="1" defTabSz="904629">
              <a:spcBef>
                <a:spcPts val="0"/>
              </a:spcBef>
              <a:spcAft>
                <a:spcPts val="600"/>
              </a:spcAft>
              <a:defRPr/>
            </a:pPr>
            <a:r>
              <a:rPr lang="en-GB" sz="1200" b="0" noProof="0" dirty="0" smtClean="0"/>
              <a:t>https://www.w3.org/WAI/about/projects/wai-guide/</a:t>
            </a:r>
          </a:p>
          <a:p>
            <a:pPr marL="0" lvl="1" defTabSz="904629">
              <a:spcBef>
                <a:spcPts val="0"/>
              </a:spcBef>
              <a:spcAft>
                <a:spcPts val="600"/>
              </a:spcAft>
              <a:defRPr/>
            </a:pPr>
            <a:endParaRPr lang="en-GB" sz="1200" noProof="0" dirty="0" smtClean="0"/>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1" noProof="0" dirty="0" smtClean="0"/>
              <a:t>WADcher </a:t>
            </a:r>
            <a:r>
              <a:rPr lang="en-GB" sz="1200" b="0" noProof="0" dirty="0" smtClean="0"/>
              <a:t>(</a:t>
            </a:r>
            <a:r>
              <a:rPr lang="en-GB" sz="1200" noProof="0" dirty="0" smtClean="0"/>
              <a:t>Web Accessibility Directive Decision Support Environment)</a:t>
            </a:r>
            <a:endParaRPr lang="en-GB" sz="1200" b="1" noProof="0" dirty="0" smtClean="0"/>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0" noProof="0" dirty="0" smtClean="0"/>
              <a:t>IA, H2020 ICT-2017-1</a:t>
            </a:r>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0" noProof="0" dirty="0" smtClean="0"/>
              <a:t>01/2018 - 12/2020</a:t>
            </a:r>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0" baseline="0" noProof="0" dirty="0" smtClean="0"/>
              <a:t>Total: 2.1M</a:t>
            </a:r>
            <a:r>
              <a:rPr lang="en-GB" sz="1200" b="0" noProof="0" dirty="0" smtClean="0"/>
              <a:t>€ (EU</a:t>
            </a:r>
            <a:r>
              <a:rPr lang="en-GB" sz="1200" b="0" baseline="0" noProof="0" dirty="0" smtClean="0"/>
              <a:t> financing: </a:t>
            </a:r>
            <a:r>
              <a:rPr lang="en-GB" sz="1200" b="0" noProof="0" dirty="0" smtClean="0"/>
              <a:t>2M€)</a:t>
            </a:r>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0" baseline="0" noProof="0" dirty="0" smtClean="0"/>
              <a:t>https://wadcher.eu/</a:t>
            </a:r>
          </a:p>
          <a:p>
            <a:pPr marL="0" marR="0" lvl="1" indent="0" algn="l" defTabSz="904629" rtl="0" eaLnBrk="1" fontAlgn="base" latinLnBrk="0" hangingPunct="1">
              <a:lnSpc>
                <a:spcPct val="100000"/>
              </a:lnSpc>
              <a:spcBef>
                <a:spcPts val="0"/>
              </a:spcBef>
              <a:spcAft>
                <a:spcPts val="600"/>
              </a:spcAft>
              <a:buClrTx/>
              <a:buSzTx/>
              <a:buFontTx/>
              <a:buNone/>
              <a:tabLst/>
              <a:defRPr/>
            </a:pPr>
            <a:endParaRPr lang="en-GB" sz="1200" b="0" baseline="0" noProof="0" dirty="0" smtClean="0"/>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1" noProof="0" dirty="0" smtClean="0"/>
              <a:t>WE4Authors </a:t>
            </a:r>
            <a:r>
              <a:rPr lang="en-GB" sz="1200" b="0" noProof="0" dirty="0" smtClean="0"/>
              <a:t>(</a:t>
            </a:r>
            <a:r>
              <a:rPr lang="en-US" sz="1200" noProof="0" dirty="0" smtClean="0"/>
              <a:t>Web Accessibility for Web Authoring Tools Producers and</a:t>
            </a:r>
            <a:r>
              <a:rPr lang="en-US" sz="1200" baseline="0" noProof="0" dirty="0" smtClean="0"/>
              <a:t> </a:t>
            </a:r>
            <a:r>
              <a:rPr lang="en-US" sz="1200" noProof="0" dirty="0" smtClean="0"/>
              <a:t>Communities</a:t>
            </a:r>
            <a:r>
              <a:rPr lang="en-GB" sz="1200" noProof="0" dirty="0" smtClean="0"/>
              <a:t>)</a:t>
            </a:r>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0" noProof="0" dirty="0" smtClean="0"/>
              <a:t>EP</a:t>
            </a:r>
            <a:r>
              <a:rPr lang="en-GB" sz="1200" b="0" baseline="0" noProof="0" dirty="0" smtClean="0"/>
              <a:t> Pilot Project, PPWA-2017-AG </a:t>
            </a:r>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0" noProof="0" dirty="0" smtClean="0"/>
              <a:t>01/05/2018 - 31/10/2019</a:t>
            </a:r>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0" noProof="0" dirty="0" smtClean="0"/>
              <a:t>Total</a:t>
            </a:r>
            <a:r>
              <a:rPr lang="en-GB" sz="1200" b="0" baseline="0" noProof="0" dirty="0" smtClean="0"/>
              <a:t>: 300K€ (EU financing: 150K€)</a:t>
            </a:r>
            <a:endParaRPr lang="en-GB" sz="1200" b="0" noProof="0" dirty="0" smtClean="0"/>
          </a:p>
          <a:p>
            <a:r>
              <a:rPr lang="en-GB" sz="1200" b="0" kern="1200" dirty="0" smtClean="0">
                <a:solidFill>
                  <a:schemeClr val="tx1"/>
                </a:solidFill>
                <a:effectLst/>
                <a:latin typeface="+mn-lt"/>
                <a:ea typeface="+mn-ea"/>
                <a:cs typeface="+mn-cs"/>
              </a:rPr>
              <a:t>https://www.funka.com/en/our-assignments/research-and-innovation/archive---research-projects/content-management-systems-that-generate-accessibility/</a:t>
            </a:r>
          </a:p>
          <a:p>
            <a:endParaRPr lang="en-GB" sz="1200" b="1" kern="1200" dirty="0" smtClean="0">
              <a:solidFill>
                <a:schemeClr val="tx1"/>
              </a:solidFill>
              <a:effectLst/>
              <a:latin typeface="+mn-lt"/>
              <a:ea typeface="+mn-ea"/>
              <a:cs typeface="+mn-cs"/>
            </a:endParaRPr>
          </a:p>
          <a:p>
            <a:r>
              <a:rPr lang="en-GB" sz="1200" b="1" kern="1200" baseline="0" dirty="0" smtClean="0">
                <a:solidFill>
                  <a:schemeClr val="tx1"/>
                </a:solidFill>
                <a:effectLst/>
                <a:latin typeface="+mn-lt"/>
                <a:ea typeface="+mn-ea"/>
                <a:cs typeface="+mn-cs"/>
              </a:rPr>
              <a:t>Digital Accessibility Observatory</a:t>
            </a:r>
          </a:p>
          <a:p>
            <a:r>
              <a:rPr lang="en-GB" sz="1200" b="0" kern="1200" dirty="0" smtClean="0">
                <a:solidFill>
                  <a:schemeClr val="tx1"/>
                </a:solidFill>
                <a:effectLst/>
                <a:latin typeface="+mn-lt"/>
                <a:ea typeface="+mn-ea"/>
                <a:cs typeface="+mn-cs"/>
              </a:rPr>
              <a:t>CSA, DT-TRANSFORMATIONS-23-2020</a:t>
            </a:r>
            <a:r>
              <a:rPr lang="en-GB" sz="1200" b="0" kern="1200" baseline="0" dirty="0" smtClean="0">
                <a:solidFill>
                  <a:schemeClr val="tx1"/>
                </a:solidFill>
                <a:effectLst/>
                <a:latin typeface="+mn-lt"/>
                <a:ea typeface="+mn-ea"/>
                <a:cs typeface="+mn-cs"/>
              </a:rPr>
              <a:t> </a:t>
            </a:r>
            <a:endParaRPr lang="en-GB" sz="1200" b="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Forum to take stock of market and technological developments, monitor progress in digital accessibility and provide opportunities for exchange of best practices</a:t>
            </a:r>
          </a:p>
          <a:p>
            <a:r>
              <a:rPr lang="en-GB" sz="1200" kern="1200" dirty="0" smtClean="0">
                <a:solidFill>
                  <a:schemeClr val="tx1"/>
                </a:solidFill>
                <a:effectLst/>
                <a:latin typeface="+mn-lt"/>
                <a:ea typeface="+mn-ea"/>
                <a:cs typeface="+mn-cs"/>
              </a:rPr>
              <a:t>Budget 1.5M€</a:t>
            </a:r>
          </a:p>
          <a:p>
            <a:r>
              <a:rPr lang="en-GB" sz="1200" kern="1200" dirty="0" smtClean="0">
                <a:solidFill>
                  <a:schemeClr val="tx1"/>
                </a:solidFill>
                <a:effectLst/>
                <a:latin typeface="+mn-lt"/>
                <a:ea typeface="+mn-ea"/>
                <a:cs typeface="+mn-cs"/>
              </a:rPr>
              <a:t>Call opening: 5 November 2019. Call closing:  12 March 2020.</a:t>
            </a:r>
          </a:p>
          <a:p>
            <a:r>
              <a:rPr lang="en-GB" sz="1200" kern="1200" dirty="0" smtClean="0">
                <a:solidFill>
                  <a:schemeClr val="tx1"/>
                </a:solidFill>
                <a:effectLst/>
                <a:latin typeface="+mn-lt"/>
                <a:ea typeface="+mn-ea"/>
                <a:cs typeface="+mn-cs"/>
              </a:rPr>
              <a:t>SC6 WP expected to be adopted by 24 June 2019</a:t>
            </a:r>
            <a:endParaRPr lang="fr-BE" dirty="0" smtClean="0"/>
          </a:p>
          <a:p>
            <a:endParaRPr lang="en-GB" dirty="0" smtClean="0"/>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1" noProof="0" dirty="0" smtClean="0"/>
              <a:t>Web Access by Default</a:t>
            </a:r>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0" noProof="0" dirty="0" smtClean="0"/>
              <a:t>EP</a:t>
            </a:r>
            <a:r>
              <a:rPr lang="en-GB" sz="1200" b="0" baseline="0" noProof="0" dirty="0" smtClean="0"/>
              <a:t> Preparatory Action</a:t>
            </a:r>
          </a:p>
          <a:p>
            <a:r>
              <a:rPr lang="en-GB" sz="1050" kern="1200" smtClean="0">
                <a:solidFill>
                  <a:schemeClr val="tx1"/>
                </a:solidFill>
                <a:effectLst/>
                <a:latin typeface="+mn-lt"/>
                <a:ea typeface="+mn-ea"/>
                <a:cs typeface="+mn-cs"/>
              </a:rPr>
              <a:t>D</a:t>
            </a:r>
            <a:r>
              <a:rPr lang="en-GB" sz="1800" kern="1200" smtClean="0">
                <a:solidFill>
                  <a:schemeClr val="tx1"/>
                </a:solidFill>
                <a:effectLst/>
                <a:latin typeface="+mn-lt"/>
                <a:ea typeface="+mn-ea"/>
                <a:cs typeface="+mn-cs"/>
              </a:rPr>
              <a:t>evelopment of </a:t>
            </a:r>
            <a:r>
              <a:rPr lang="en-GB" sz="1800" kern="1200" dirty="0" smtClean="0">
                <a:solidFill>
                  <a:schemeClr val="tx1"/>
                </a:solidFill>
                <a:effectLst/>
                <a:latin typeface="+mn-lt"/>
                <a:ea typeface="+mn-ea"/>
                <a:cs typeface="+mn-cs"/>
              </a:rPr>
              <a:t>authoring tools or platforms that help authors comply with the requirements of the HEN </a:t>
            </a:r>
            <a:r>
              <a:rPr lang="en-GB" sz="1800" kern="1200" smtClean="0">
                <a:solidFill>
                  <a:schemeClr val="tx1"/>
                </a:solidFill>
                <a:effectLst/>
                <a:latin typeface="+mn-lt"/>
                <a:ea typeface="+mn-ea"/>
                <a:cs typeface="+mn-cs"/>
              </a:rPr>
              <a:t>by default</a:t>
            </a:r>
            <a:endParaRPr lang="en-GB" sz="1200" b="0" baseline="0" noProof="0" dirty="0" smtClean="0"/>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0" baseline="0" noProof="0" dirty="0" smtClean="0"/>
              <a:t>Call opening: Beginning May 2019. Call closing: End June 2019.</a:t>
            </a:r>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b="0" noProof="0" dirty="0" smtClean="0"/>
              <a:t>Budget</a:t>
            </a:r>
            <a:r>
              <a:rPr lang="en-GB" sz="1200" b="0" baseline="0" noProof="0" dirty="0" smtClean="0"/>
              <a:t>: 600K€</a:t>
            </a:r>
          </a:p>
          <a:p>
            <a:pPr marL="0" marR="0" lvl="1" indent="0" algn="l" defTabSz="904629" rtl="0" eaLnBrk="1" fontAlgn="base" latinLnBrk="0" hangingPunct="1">
              <a:lnSpc>
                <a:spcPct val="100000"/>
              </a:lnSpc>
              <a:spcBef>
                <a:spcPts val="0"/>
              </a:spcBef>
              <a:spcAft>
                <a:spcPts val="600"/>
              </a:spcAft>
              <a:buClrTx/>
              <a:buSzTx/>
              <a:buFontTx/>
              <a:buNone/>
              <a:tabLst/>
              <a:defRPr/>
            </a:pPr>
            <a:r>
              <a:rPr lang="en-GB" sz="1200" kern="1200" dirty="0" smtClean="0">
                <a:solidFill>
                  <a:schemeClr val="tx1"/>
                </a:solidFill>
                <a:effectLst/>
                <a:latin typeface="+mn-lt"/>
                <a:ea typeface="+mn-ea"/>
                <a:cs typeface="+mn-cs"/>
              </a:rPr>
              <a:t>2019 WP for financing Pilot Projects and Preparatory Actions in the field of "Communications Networks, Content and Technology adopted 01/04/2019</a:t>
            </a:r>
            <a:endParaRPr lang="en-GB" sz="1200" b="0" noProof="0" dirty="0" smtClean="0"/>
          </a:p>
          <a:p>
            <a:endParaRPr lang="fr-BE" dirty="0"/>
          </a:p>
        </p:txBody>
      </p:sp>
      <p:sp>
        <p:nvSpPr>
          <p:cNvPr id="4" name="Slide Number Placeholder 3"/>
          <p:cNvSpPr>
            <a:spLocks noGrp="1"/>
          </p:cNvSpPr>
          <p:nvPr>
            <p:ph type="sldNum" sz="quarter" idx="10"/>
          </p:nvPr>
        </p:nvSpPr>
        <p:spPr/>
        <p:txBody>
          <a:bodyPr/>
          <a:lstStyle/>
          <a:p>
            <a:fld id="{B985593A-EBA0-9741-A40F-E58C35A8FC89}" type="slidenum">
              <a:rPr lang="en-US" smtClean="0"/>
              <a:t>15</a:t>
            </a:fld>
            <a:endParaRPr lang="en-US"/>
          </a:p>
        </p:txBody>
      </p:sp>
    </p:spTree>
    <p:extLst>
      <p:ext uri="{BB962C8B-B14F-4D97-AF65-F5344CB8AC3E}">
        <p14:creationId xmlns:p14="http://schemas.microsoft.com/office/powerpoint/2010/main" val="3395454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lang="en-GB" dirty="0" smtClean="0"/>
              <a:t>The idea was to show how monitoring (mainly the feedback after the monitoring), reporting and the creation of the accessibility statement helps PSBs to learn. As the subgroup wrote "Making the website and app owners responsible for evaluation of the accessibility of their content is important since it requires them to understand the topic and, if combined with a learning element, simultaneously supports them to improve accessibility.“</a:t>
            </a:r>
          </a:p>
          <a:p>
            <a:endParaRPr lang="en-GB" dirty="0"/>
          </a:p>
        </p:txBody>
      </p:sp>
      <p:sp>
        <p:nvSpPr>
          <p:cNvPr id="4" name="Slide Number Placeholder 3"/>
          <p:cNvSpPr>
            <a:spLocks noGrp="1"/>
          </p:cNvSpPr>
          <p:nvPr>
            <p:ph type="sldNum" sz="quarter" idx="10"/>
          </p:nvPr>
        </p:nvSpPr>
        <p:spPr/>
        <p:txBody>
          <a:bodyPr/>
          <a:lstStyle/>
          <a:p>
            <a:fld id="{B985593A-EBA0-9741-A40F-E58C35A8FC89}" type="slidenum">
              <a:rPr lang="en-US" smtClean="0"/>
              <a:t>18</a:t>
            </a:fld>
            <a:endParaRPr lang="en-US"/>
          </a:p>
        </p:txBody>
      </p:sp>
    </p:spTree>
    <p:extLst>
      <p:ext uri="{BB962C8B-B14F-4D97-AF65-F5344CB8AC3E}">
        <p14:creationId xmlns:p14="http://schemas.microsoft.com/office/powerpoint/2010/main" val="513552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(HEN: Implementing</a:t>
            </a:r>
            <a:r>
              <a:rPr lang="en-GB" sz="1200" kern="1200" baseline="0" dirty="0" smtClean="0">
                <a:solidFill>
                  <a:schemeClr val="tx1"/>
                </a:solidFill>
                <a:effectLst/>
                <a:latin typeface="+mn-lt"/>
                <a:ea typeface="+mn-ea"/>
                <a:cs typeface="+mn-cs"/>
              </a:rPr>
              <a:t> Decision No. 2018/2048 - </a:t>
            </a:r>
            <a:r>
              <a:rPr lang="en-GB" sz="1200" kern="1200" dirty="0" smtClean="0">
                <a:solidFill>
                  <a:schemeClr val="tx1"/>
                </a:solidFill>
                <a:effectLst/>
                <a:latin typeface="+mn-lt"/>
                <a:ea typeface="+mn-ea"/>
                <a:cs typeface="+mn-cs"/>
              </a:rPr>
              <a:t>OJ L 327, 21.12.2018,</a:t>
            </a:r>
            <a:r>
              <a:rPr lang="en-GB" sz="1200" kern="1200" baseline="0" dirty="0" smtClean="0">
                <a:solidFill>
                  <a:schemeClr val="tx1"/>
                </a:solidFill>
                <a:effectLst/>
                <a:latin typeface="+mn-lt"/>
                <a:ea typeface="+mn-ea"/>
                <a:cs typeface="+mn-cs"/>
              </a:rPr>
              <a:t> p. 84)</a:t>
            </a: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985593A-EBA0-9741-A40F-E58C35A8FC89}" type="slidenum">
              <a:rPr lang="en-US" smtClean="0"/>
              <a:t>19</a:t>
            </a:fld>
            <a:endParaRPr lang="en-US"/>
          </a:p>
        </p:txBody>
      </p:sp>
    </p:spTree>
    <p:extLst>
      <p:ext uri="{BB962C8B-B14F-4D97-AF65-F5344CB8AC3E}">
        <p14:creationId xmlns:p14="http://schemas.microsoft.com/office/powerpoint/2010/main" val="2283656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fr-BE" sz="1200" b="1" i="0" u="none" strike="noStrike" kern="1200" cap="none" spc="0" normalizeH="0" baseline="0" noProof="0" dirty="0" smtClean="0">
                <a:ln>
                  <a:noFill/>
                </a:ln>
                <a:solidFill>
                  <a:prstClr val="black"/>
                </a:solidFill>
                <a:effectLst/>
                <a:uLnTx/>
                <a:uFillTx/>
                <a:latin typeface="+mn-lt"/>
                <a:ea typeface="+mn-ea"/>
                <a:cs typeface="+mn-cs"/>
              </a:rPr>
              <a:t>KEEP IN RESERVE IN CASE OF QUESTIONS!</a:t>
            </a: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Article 5 - Disproportionate burden</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2. In order to assess the extent to which compliance with the accessibility requirements set out in Article 4 imposes a disproportionate burden, Member States shall ensure that the public sector body concerned takes account of relevant circumstances, including the following: </a:t>
            </a:r>
          </a:p>
          <a:p>
            <a:pPr marL="228600" marR="0" lvl="0" indent="-228600" algn="l" defTabSz="914363" rtl="0" eaLnBrk="1" fontAlgn="auto" latinLnBrk="0" hangingPunct="1">
              <a:lnSpc>
                <a:spcPct val="100000"/>
              </a:lnSpc>
              <a:spcBef>
                <a:spcPts val="0"/>
              </a:spcBef>
              <a:spcAft>
                <a:spcPts val="0"/>
              </a:spcAft>
              <a:buClrTx/>
              <a:buSzTx/>
              <a:buFontTx/>
              <a:buAutoNum type="alphaLcParenBoth"/>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size, </a:t>
            </a:r>
            <a:br>
              <a:rPr kumimoji="0" lang="en-GB" sz="1200" b="0" i="0" u="none" strike="noStrike" kern="1200" cap="none" spc="0" normalizeH="0" baseline="0" noProof="0" dirty="0" smtClean="0">
                <a:ln>
                  <a:noFill/>
                </a:ln>
                <a:solidFill>
                  <a:prstClr val="black"/>
                </a:solidFill>
                <a:effectLst/>
                <a:uLnTx/>
                <a:uFillTx/>
                <a:latin typeface="+mn-lt"/>
                <a:ea typeface="+mn-ea"/>
                <a:cs typeface="+mn-cs"/>
              </a:rPr>
            </a:br>
            <a:r>
              <a:rPr kumimoji="0" lang="en-GB" sz="1200" b="0" i="0" u="none" strike="noStrike" kern="1200" cap="none" spc="0" normalizeH="0" baseline="0" noProof="0" dirty="0" smtClean="0">
                <a:ln>
                  <a:noFill/>
                </a:ln>
                <a:solidFill>
                  <a:prstClr val="black"/>
                </a:solidFill>
                <a:effectLst/>
                <a:uLnTx/>
                <a:uFillTx/>
                <a:latin typeface="+mn-lt"/>
                <a:ea typeface="+mn-ea"/>
                <a:cs typeface="+mn-cs"/>
              </a:rPr>
              <a:t>resources and </a:t>
            </a:r>
            <a:br>
              <a:rPr kumimoji="0" lang="en-GB" sz="1200" b="0" i="0" u="none" strike="noStrike" kern="1200" cap="none" spc="0" normalizeH="0" baseline="0" noProof="0" dirty="0" smtClean="0">
                <a:ln>
                  <a:noFill/>
                </a:ln>
                <a:solidFill>
                  <a:prstClr val="black"/>
                </a:solidFill>
                <a:effectLst/>
                <a:uLnTx/>
                <a:uFillTx/>
                <a:latin typeface="+mn-lt"/>
                <a:ea typeface="+mn-ea"/>
                <a:cs typeface="+mn-cs"/>
              </a:rPr>
            </a:br>
            <a:r>
              <a:rPr kumimoji="0" lang="en-GB" sz="1200" b="0" i="0" u="none" strike="noStrike" kern="1200" cap="none" spc="0" normalizeH="0" baseline="0" noProof="0" dirty="0" smtClean="0">
                <a:ln>
                  <a:noFill/>
                </a:ln>
                <a:solidFill>
                  <a:prstClr val="black"/>
                </a:solidFill>
                <a:effectLst/>
                <a:uLnTx/>
                <a:uFillTx/>
                <a:latin typeface="+mn-lt"/>
                <a:ea typeface="+mn-ea"/>
                <a:cs typeface="+mn-cs"/>
              </a:rPr>
              <a:t>nature of the public sector body concerned; and </a:t>
            </a:r>
          </a:p>
          <a:p>
            <a:pPr marL="228600" marR="0" lvl="0" indent="-228600" algn="l" defTabSz="914363" rtl="0" eaLnBrk="1" fontAlgn="auto" latinLnBrk="0" hangingPunct="1">
              <a:lnSpc>
                <a:spcPct val="100000"/>
              </a:lnSpc>
              <a:spcBef>
                <a:spcPts val="0"/>
              </a:spcBef>
              <a:spcAft>
                <a:spcPts val="0"/>
              </a:spcAft>
              <a:buClrTx/>
              <a:buSzTx/>
              <a:buFontTx/>
              <a:buAutoNum type="alphaLcParenBoth"/>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estimated costs and benefits for the public sector body concerned </a:t>
            </a:r>
            <a:br>
              <a:rPr kumimoji="0" lang="en-GB" sz="1200" b="0" i="0" u="none" strike="noStrike" kern="1200" cap="none" spc="0" normalizeH="0" baseline="0" noProof="0" dirty="0" smtClean="0">
                <a:ln>
                  <a:noFill/>
                </a:ln>
                <a:solidFill>
                  <a:prstClr val="black"/>
                </a:solidFill>
                <a:effectLst/>
                <a:uLnTx/>
                <a:uFillTx/>
                <a:latin typeface="+mn-lt"/>
                <a:ea typeface="+mn-ea"/>
                <a:cs typeface="+mn-cs"/>
              </a:rPr>
            </a:b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relation to the estimated benefits for persons with disabilities, </a:t>
            </a:r>
            <a:br>
              <a:rPr kumimoji="0" lang="en-GB" sz="1200" b="0" i="0" u="none" strike="noStrike" kern="1200" cap="none" spc="0" normalizeH="0" baseline="0" noProof="0" dirty="0" smtClean="0">
                <a:ln>
                  <a:noFill/>
                </a:ln>
                <a:solidFill>
                  <a:prstClr val="black"/>
                </a:solidFill>
                <a:effectLst/>
                <a:uLnTx/>
                <a:uFillTx/>
                <a:latin typeface="+mn-lt"/>
                <a:ea typeface="+mn-ea"/>
                <a:cs typeface="+mn-cs"/>
              </a:rPr>
            </a:br>
            <a:r>
              <a:rPr kumimoji="0" lang="en-GB" sz="1200" b="0" i="0" u="none" strike="noStrike" kern="1200" cap="none" spc="0" normalizeH="0" baseline="0" noProof="0" dirty="0" smtClean="0">
                <a:ln>
                  <a:noFill/>
                </a:ln>
                <a:solidFill>
                  <a:prstClr val="black"/>
                </a:solidFill>
                <a:effectLst/>
                <a:uLnTx/>
                <a:uFillTx/>
                <a:latin typeface="+mn-lt"/>
                <a:ea typeface="+mn-ea"/>
                <a:cs typeface="+mn-cs"/>
              </a:rPr>
              <a:t>taking into account the frequency and duration of use of the specific website or mobile application. </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985593A-EBA0-9741-A40F-E58C35A8FC89}" type="slidenum">
              <a:rPr lang="en-US" smtClean="0"/>
              <a:t>22</a:t>
            </a:fld>
            <a:endParaRPr lang="en-US"/>
          </a:p>
        </p:txBody>
      </p:sp>
    </p:spTree>
    <p:extLst>
      <p:ext uri="{BB962C8B-B14F-4D97-AF65-F5344CB8AC3E}">
        <p14:creationId xmlns:p14="http://schemas.microsoft.com/office/powerpoint/2010/main" val="14058683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fld id="{B985593A-EBA0-9741-A40F-E58C35A8FC89}" type="slidenum">
              <a:rPr lang="en-US" smtClean="0"/>
              <a:t>23</a:t>
            </a:fld>
            <a:endParaRPr lang="en-US"/>
          </a:p>
        </p:txBody>
      </p:sp>
    </p:spTree>
    <p:extLst>
      <p:ext uri="{BB962C8B-B14F-4D97-AF65-F5344CB8AC3E}">
        <p14:creationId xmlns:p14="http://schemas.microsoft.com/office/powerpoint/2010/main" val="2988401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Both dimensions are important:</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1" i="0" u="sng"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smtClean="0">
                <a:ln>
                  <a:noFill/>
                </a:ln>
                <a:solidFill>
                  <a:prstClr val="black"/>
                </a:solidFill>
                <a:effectLst/>
                <a:uLnTx/>
                <a:uFillTx/>
                <a:latin typeface="+mn-lt"/>
                <a:ea typeface="+mn-ea"/>
                <a:cs typeface="+mn-cs"/>
              </a:rPr>
              <a:t>Digital inclusion dimension</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the context of the digital transformation of public administration, more and more public sector bodies throughout the EU at all levels of government offer their services online.</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Web accessibility of public sector websites and mobile applications is of great importance</a:t>
            </a:r>
          </a:p>
          <a:p>
            <a:pPr marL="228600" marR="0" lvl="0" indent="-228600" algn="l" defTabSz="914363" rtl="0" eaLnBrk="1" fontAlgn="auto"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to give persons with disabilities equal opportunities to make use of such services</a:t>
            </a:r>
          </a:p>
          <a:p>
            <a:pPr marL="228600" marR="0" lvl="0" indent="-228600" algn="l" defTabSz="914363" rtl="0" eaLnBrk="1" fontAlgn="auto"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to allow public sector bodies to live up to their core function, which is to be at everybody’s service</a:t>
            </a:r>
            <a:endParaRPr kumimoji="0" lang="en-GB" alt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altLang="en-US" sz="1200" b="0" i="0" u="sng"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altLang="en-US" sz="1200" b="1" i="0" u="sng" strike="noStrike" kern="1200" cap="none" spc="0" normalizeH="0" baseline="0" noProof="0" dirty="0" smtClean="0">
                <a:ln>
                  <a:noFill/>
                </a:ln>
                <a:solidFill>
                  <a:prstClr val="black"/>
                </a:solidFill>
                <a:effectLst/>
                <a:uLnTx/>
                <a:uFillTx/>
                <a:latin typeface="+mn-lt"/>
                <a:ea typeface="+mn-ea"/>
                <a:cs typeface="+mn-cs"/>
              </a:rPr>
              <a:t>Internal market dimension</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altLang="en-US" sz="1200" b="0" i="0" u="none" strike="noStrike" kern="1200" cap="none" spc="0" normalizeH="0" baseline="0" noProof="0" dirty="0" smtClean="0">
                <a:ln>
                  <a:noFill/>
                </a:ln>
                <a:solidFill>
                  <a:prstClr val="black"/>
                </a:solidFill>
                <a:effectLst/>
                <a:uLnTx/>
                <a:uFillTx/>
                <a:latin typeface="+mn-lt"/>
                <a:ea typeface="+mn-ea"/>
                <a:cs typeface="+mn-cs"/>
              </a:rPr>
              <a:t>The WAD is an internal market Directive.</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altLang="en-US" sz="1200" b="0" i="0" u="none" strike="noStrike" kern="1200" cap="none" spc="0" normalizeH="0" baseline="0" noProof="0" dirty="0" smtClean="0">
                <a:ln>
                  <a:noFill/>
                </a:ln>
                <a:solidFill>
                  <a:prstClr val="black"/>
                </a:solidFill>
                <a:effectLst/>
                <a:uLnTx/>
                <a:uFillTx/>
                <a:latin typeface="+mn-lt"/>
                <a:ea typeface="+mn-ea"/>
                <a:cs typeface="+mn-cs"/>
              </a:rPr>
              <a:t>Based on Article 114 paragraph (1) of the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Treaty on the Functioning of the EU it aims to (approximate provisions laid down by Member States' regulation with the aim of establishing or ensuring the functioning of the internal market) improve the functioning of the internal market by establishing common accessibility requirements.</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 far less than 10% of websites in Europe are accessible. So there is significant growth potential in the European market for products and services related to web accessibility.</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Fragmented/national approaches to web accessibility would create barriers in the Internal Market. Suppliers wishing to operate cross border face additional costs, enterprises, SMEs in particular, may lack the capacity and the knowledge to cope with different specifications and procedures.</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alt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altLang="en-US" sz="1200" b="1" i="0" u="sng" strike="noStrike" kern="1200" cap="none" spc="0" normalizeH="0" baseline="0" noProof="0" dirty="0" smtClean="0">
                <a:ln>
                  <a:noFill/>
                </a:ln>
                <a:solidFill>
                  <a:prstClr val="black"/>
                </a:solidFill>
                <a:effectLst/>
                <a:uLnTx/>
                <a:uFillTx/>
                <a:latin typeface="+mn-lt"/>
                <a:ea typeface="+mn-ea"/>
                <a:cs typeface="+mn-cs"/>
              </a:rPr>
              <a:t>A </a:t>
            </a:r>
            <a:r>
              <a:rPr kumimoji="0" lang="en-GB" sz="1200" b="1" i="0" u="sng" strike="noStrike" kern="1200" cap="none" spc="0" normalizeH="0" baseline="0" noProof="0" dirty="0" smtClean="0">
                <a:ln>
                  <a:noFill/>
                </a:ln>
                <a:solidFill>
                  <a:prstClr val="black"/>
                </a:solidFill>
                <a:effectLst/>
                <a:uLnTx/>
                <a:uFillTx/>
                <a:latin typeface="+mn-lt"/>
                <a:ea typeface="+mn-ea"/>
                <a:cs typeface="+mn-cs"/>
              </a:rPr>
              <a:t>triple win</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Harmonisation through the common accessibility requirements will</a:t>
            </a:r>
          </a:p>
          <a:p>
            <a:pPr marL="171450" marR="0" lvl="0" indent="-171450" algn="l" defTabSz="91436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bring down market barriers and costs for web accessibility solutions,</a:t>
            </a:r>
          </a:p>
          <a:p>
            <a:pPr marL="171450" marR="0" lvl="0" indent="-171450" algn="l" defTabSz="91436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create jobs and growth in the web accessibility market and</a:t>
            </a:r>
          </a:p>
          <a:p>
            <a:pPr marL="171450" marR="0" lvl="0" indent="-171450" algn="l" defTabSz="91436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ultimately lead to more accessible – public and private – websites and mobile applications,</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hence a triple win for governments, businesses, and citizens, in particular citizens with disabilities.</a:t>
            </a:r>
          </a:p>
        </p:txBody>
      </p:sp>
      <p:sp>
        <p:nvSpPr>
          <p:cNvPr id="4" name="Slide Number Placeholder 3"/>
          <p:cNvSpPr>
            <a:spLocks noGrp="1"/>
          </p:cNvSpPr>
          <p:nvPr>
            <p:ph type="sldNum" sz="quarter" idx="10"/>
          </p:nvPr>
        </p:nvSpPr>
        <p:spPr/>
        <p:txBody>
          <a:bodyPr/>
          <a:lstStyle/>
          <a:p>
            <a:fld id="{B985593A-EBA0-9741-A40F-E58C35A8FC89}" type="slidenum">
              <a:rPr lang="en-US" smtClean="0"/>
              <a:t>2</a:t>
            </a:fld>
            <a:endParaRPr lang="en-US"/>
          </a:p>
        </p:txBody>
      </p:sp>
    </p:spTree>
    <p:extLst>
      <p:ext uri="{BB962C8B-B14F-4D97-AF65-F5344CB8AC3E}">
        <p14:creationId xmlns:p14="http://schemas.microsoft.com/office/powerpoint/2010/main" val="2661793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sng" strike="noStrike" kern="1200" cap="none" spc="0" normalizeH="0" baseline="0" noProof="0" dirty="0" smtClean="0">
                <a:ln>
                  <a:noFill/>
                </a:ln>
                <a:solidFill>
                  <a:prstClr val="black"/>
                </a:solidFill>
                <a:effectLst/>
                <a:uLnTx/>
                <a:uFillTx/>
                <a:latin typeface="+mn-lt"/>
                <a:ea typeface="+mn-ea"/>
                <a:cs typeface="+mn-cs"/>
              </a:rPr>
              <a:t>The common AR are:</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1" i="0" u="sng"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Perceivable: </a:t>
            </a:r>
            <a:r>
              <a:rPr kumimoji="0" lang="en-GB" sz="1200" b="0" i="0" u="none" strike="noStrike" kern="1200" cap="none" spc="0" normalizeH="0" baseline="0" noProof="0" dirty="0" smtClean="0">
                <a:ln>
                  <a:noFill/>
                </a:ln>
                <a:solidFill>
                  <a:prstClr val="black"/>
                </a:solidFill>
                <a:effectLst/>
                <a:uLnTx/>
                <a:uFillTx/>
                <a:latin typeface="Arial" charset="0"/>
                <a:ea typeface="+mn-ea"/>
                <a:cs typeface="+mn-cs"/>
              </a:rPr>
              <a:t>information and user interface components </a:t>
            </a:r>
            <a:r>
              <a:rPr kumimoji="0" lang="en-GB" sz="1200" b="0" i="0" u="sng" strike="noStrike" kern="1200" cap="none" spc="0" normalizeH="0" baseline="0" noProof="0" dirty="0" smtClean="0">
                <a:ln>
                  <a:noFill/>
                </a:ln>
                <a:solidFill>
                  <a:prstClr val="black"/>
                </a:solidFill>
                <a:effectLst/>
                <a:uLnTx/>
                <a:uFillTx/>
                <a:latin typeface="Arial" charset="0"/>
                <a:ea typeface="+mn-ea"/>
                <a:cs typeface="+mn-cs"/>
              </a:rPr>
              <a:t>can't be invisible to all the senses</a:t>
            </a:r>
            <a:r>
              <a:rPr kumimoji="0" lang="en-GB" sz="1200" b="0" i="0" u="none" strike="noStrike" kern="1200" cap="none" spc="0" normalizeH="0" baseline="0" noProof="0" dirty="0" smtClean="0">
                <a:ln>
                  <a:noFill/>
                </a:ln>
                <a:solidFill>
                  <a:prstClr val="black"/>
                </a:solidFill>
                <a:effectLst/>
                <a:uLnTx/>
                <a:uFillTx/>
                <a:latin typeface="Arial" charset="0"/>
                <a:ea typeface="+mn-ea"/>
                <a:cs typeface="+mn-cs"/>
              </a:rPr>
              <a:t> of the user [e.g. provide text alternative to non-text content; contrast ratio]</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Operable: </a:t>
            </a:r>
            <a:r>
              <a:rPr kumimoji="0" lang="en-GB" sz="1200" b="0" i="0" u="none" strike="noStrike" kern="1200" cap="none" spc="0" normalizeH="0" baseline="0" noProof="0" dirty="0" smtClean="0">
                <a:ln>
                  <a:noFill/>
                </a:ln>
                <a:solidFill>
                  <a:prstClr val="black"/>
                </a:solidFill>
                <a:effectLst/>
                <a:uLnTx/>
                <a:uFillTx/>
                <a:latin typeface="Arial" charset="0"/>
                <a:ea typeface="+mn-ea"/>
                <a:cs typeface="+mn-cs"/>
              </a:rPr>
              <a:t>user interface components and navigation must be operable, they </a:t>
            </a:r>
            <a:r>
              <a:rPr kumimoji="0" lang="en-GB" sz="1200" b="0" i="0" u="sng" strike="noStrike" kern="1200" cap="none" spc="0" normalizeH="0" baseline="0" noProof="0" dirty="0" smtClean="0">
                <a:ln>
                  <a:noFill/>
                </a:ln>
                <a:solidFill>
                  <a:prstClr val="black"/>
                </a:solidFill>
                <a:effectLst/>
                <a:uLnTx/>
                <a:uFillTx/>
                <a:latin typeface="Arial" charset="0"/>
                <a:ea typeface="+mn-ea"/>
                <a:cs typeface="+mn-cs"/>
              </a:rPr>
              <a:t>cannot require interaction the user cannot perform</a:t>
            </a:r>
            <a:r>
              <a:rPr kumimoji="0" lang="en-GB" sz="1200" b="0" i="0" u="none" strike="noStrike" kern="1200" cap="none" spc="0" normalizeH="0" baseline="0" noProof="0" dirty="0" smtClean="0">
                <a:ln>
                  <a:noFill/>
                </a:ln>
                <a:solidFill>
                  <a:prstClr val="black"/>
                </a:solidFill>
                <a:effectLst/>
                <a:uLnTx/>
                <a:uFillTx/>
                <a:latin typeface="Arial" charset="0"/>
                <a:ea typeface="+mn-ea"/>
                <a:cs typeface="+mn-cs"/>
              </a:rPr>
              <a:t> [e.g. make all functionality available from a keyboard]</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Understandable: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both </a:t>
            </a:r>
            <a:r>
              <a:rPr kumimoji="0" lang="en-GB" sz="1200" b="0" i="0" u="none" strike="noStrike" kern="1200" cap="none" spc="0" normalizeH="0" baseline="0" noProof="0" dirty="0" smtClean="0">
                <a:ln>
                  <a:noFill/>
                </a:ln>
                <a:solidFill>
                  <a:prstClr val="black"/>
                </a:solidFill>
                <a:effectLst/>
                <a:uLnTx/>
                <a:uFillTx/>
                <a:latin typeface="Arial" charset="0"/>
                <a:ea typeface="+mn-ea"/>
                <a:cs typeface="+mn-cs"/>
              </a:rPr>
              <a:t>information and the operation of the user interface [e.g. help users avoid and correct mistakes]</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Robust: </a:t>
            </a:r>
            <a:r>
              <a:rPr kumimoji="0" lang="en-GB" sz="1200" b="0" i="0" u="none" strike="noStrike" kern="1200" cap="none" spc="0" normalizeH="0" baseline="0" noProof="0" dirty="0" smtClean="0">
                <a:ln>
                  <a:noFill/>
                </a:ln>
                <a:solidFill>
                  <a:prstClr val="black"/>
                </a:solidFill>
                <a:effectLst/>
                <a:uLnTx/>
                <a:uFillTx/>
                <a:latin typeface="Arial" charset="0"/>
                <a:ea typeface="+mn-ea"/>
                <a:cs typeface="+mn-cs"/>
              </a:rPr>
              <a:t>content can be interpreted reliably by a wide variety of user agents, including assistive technologies [i.e. code in a way that maximizes compatibility]</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Harmonised European Standard for the WAD</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r>
              <a:rPr kumimoji="0" lang="en-GB" sz="1200" b="0" i="0" u="none" strike="noStrike" kern="1200" cap="none" spc="0" normalizeH="0" baseline="0" noProof="0" dirty="0" smtClean="0">
                <a:ln>
                  <a:noFill/>
                </a:ln>
                <a:solidFill>
                  <a:srgbClr val="A5A5A5"/>
                </a:solidFill>
                <a:effectLst/>
                <a:uLnTx/>
                <a:uFillTx/>
                <a:latin typeface="+mn-lt"/>
                <a:ea typeface="+mn-ea"/>
                <a:cs typeface="+mn-cs"/>
              </a:rPr>
              <a:t>is more complete for mobile apps. It was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published in the OJEU on the 21st of December 2018 (Implementing Decision No. 2018/2048 - OJ L 327, 21.12.2018, p. 84).</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sng" strike="noStrike" kern="1200" cap="none" spc="0" normalizeH="0" baseline="0" noProof="0" dirty="0" smtClean="0">
                <a:ln>
                  <a:noFill/>
                </a:ln>
                <a:solidFill>
                  <a:prstClr val="black"/>
                </a:solidFill>
                <a:effectLst/>
                <a:uLnTx/>
                <a:uFillTx/>
                <a:latin typeface="+mn-lt"/>
                <a:ea typeface="+mn-ea"/>
                <a:cs typeface="+mn-cs"/>
              </a:rPr>
              <a:t>BACKGROUND</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Recital 2:</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accessibility should be understood as principles and techniques to be observed when designing / constructing / maintaining / updating websites and mobile applications … more accessible to users, in particular to persons with disabilities</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Our HEN 301549 version 2.1.2 is aligned with WCAG 2.1 = latest version of internationally recognised standard adopted by WC3 in June.</a:t>
            </a:r>
          </a:p>
          <a:p>
            <a:pPr marL="0" marR="0" lvl="0" indent="0" algn="l" defTabSz="91436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srgbClr val="A5A5A5"/>
                </a:solidFill>
                <a:effectLst/>
                <a:uLnTx/>
                <a:uFillTx/>
                <a:latin typeface="+mn-lt"/>
                <a:ea typeface="+mn-ea"/>
                <a:cs typeface="+mn-cs"/>
              </a:rPr>
              <a:t>Harmonised standard means that a standard is linked to a harmonisation legislation, such as the WAD.</a:t>
            </a:r>
          </a:p>
          <a:p>
            <a:pPr marL="0" marR="0" lvl="0" indent="0" algn="l" defTabSz="91436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srgbClr val="A5A5A5"/>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srgbClr val="A5A5A5"/>
                </a:solidFill>
                <a:effectLst/>
                <a:uLnTx/>
                <a:uFillTx/>
                <a:latin typeface="+mn-lt"/>
                <a:ea typeface="+mn-ea"/>
                <a:cs typeface="+mn-cs"/>
              </a:rPr>
              <a:t>As opposed to the previous standard (EN 301549 version 1.1.2. aligned with WCAG 2.0), the current HEN.  (Many </a:t>
            </a:r>
            <a:r>
              <a:rPr kumimoji="0" lang="en-GB" sz="1200" b="0" i="0" u="none" strike="noStrike" kern="1200" cap="none" spc="0" normalizeH="0" baseline="0" noProof="0" dirty="0" err="1" smtClean="0">
                <a:ln>
                  <a:noFill/>
                </a:ln>
                <a:solidFill>
                  <a:srgbClr val="A5A5A5"/>
                </a:solidFill>
                <a:effectLst/>
                <a:uLnTx/>
                <a:uFillTx/>
                <a:latin typeface="+mn-lt"/>
                <a:ea typeface="+mn-ea"/>
                <a:cs typeface="+mn-cs"/>
              </a:rPr>
              <a:t>PwD</a:t>
            </a:r>
            <a:r>
              <a:rPr kumimoji="0" lang="en-GB" sz="1200" b="0" i="0" u="none" strike="noStrike" kern="1200" cap="none" spc="0" normalizeH="0" baseline="0" noProof="0" dirty="0" smtClean="0">
                <a:ln>
                  <a:noFill/>
                </a:ln>
                <a:solidFill>
                  <a:srgbClr val="A5A5A5"/>
                </a:solidFill>
                <a:effectLst/>
                <a:uLnTx/>
                <a:uFillTx/>
                <a:latin typeface="+mn-lt"/>
                <a:ea typeface="+mn-ea"/>
                <a:cs typeface="+mn-cs"/>
              </a:rPr>
              <a:t> prefer to use mobile apps as they focus on most frequently used features – railroad website vs train APP)</a:t>
            </a:r>
          </a:p>
        </p:txBody>
      </p:sp>
      <p:sp>
        <p:nvSpPr>
          <p:cNvPr id="4" name="Slide Number Placeholder 3"/>
          <p:cNvSpPr>
            <a:spLocks noGrp="1"/>
          </p:cNvSpPr>
          <p:nvPr>
            <p:ph type="sldNum" sz="quarter" idx="10"/>
          </p:nvPr>
        </p:nvSpPr>
        <p:spPr/>
        <p:txBody>
          <a:bodyPr/>
          <a:lstStyle/>
          <a:p>
            <a:fld id="{B985593A-EBA0-9741-A40F-E58C35A8FC89}" type="slidenum">
              <a:rPr lang="en-US" smtClean="0"/>
              <a:t>3</a:t>
            </a:fld>
            <a:endParaRPr lang="en-US"/>
          </a:p>
        </p:txBody>
      </p:sp>
    </p:spTree>
    <p:extLst>
      <p:ext uri="{BB962C8B-B14F-4D97-AF65-F5344CB8AC3E}">
        <p14:creationId xmlns:p14="http://schemas.microsoft.com/office/powerpoint/2010/main" val="373845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Proposal of 2012: </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12 types of public sector bodies' websites, e.g. websites (only!) related to income taxes</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Both Parliament and the Council proposed to extend it</a:t>
            </a:r>
          </a:p>
        </p:txBody>
      </p:sp>
      <p:sp>
        <p:nvSpPr>
          <p:cNvPr id="4" name="Slide Number Placeholder 3"/>
          <p:cNvSpPr>
            <a:spLocks noGrp="1"/>
          </p:cNvSpPr>
          <p:nvPr>
            <p:ph type="sldNum" sz="quarter" idx="10"/>
          </p:nvPr>
        </p:nvSpPr>
        <p:spPr/>
        <p:txBody>
          <a:bodyPr/>
          <a:lstStyle/>
          <a:p>
            <a:fld id="{B985593A-EBA0-9741-A40F-E58C35A8FC89}" type="slidenum">
              <a:rPr lang="en-US" smtClean="0"/>
              <a:t>4</a:t>
            </a:fld>
            <a:endParaRPr lang="en-US"/>
          </a:p>
        </p:txBody>
      </p:sp>
    </p:spTree>
    <p:extLst>
      <p:ext uri="{BB962C8B-B14F-4D97-AF65-F5344CB8AC3E}">
        <p14:creationId xmlns:p14="http://schemas.microsoft.com/office/powerpoint/2010/main" val="2643391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985593A-EBA0-9741-A40F-E58C35A8FC89}" type="slidenum">
              <a:rPr lang="en-US" smtClean="0"/>
              <a:t>5</a:t>
            </a:fld>
            <a:endParaRPr lang="en-US"/>
          </a:p>
        </p:txBody>
      </p:sp>
    </p:spTree>
    <p:extLst>
      <p:ext uri="{BB962C8B-B14F-4D97-AF65-F5344CB8AC3E}">
        <p14:creationId xmlns:p14="http://schemas.microsoft.com/office/powerpoint/2010/main" val="1402854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Article 7 WAD</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1" i="0" u="sng"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smtClean="0">
                <a:ln>
                  <a:noFill/>
                </a:ln>
                <a:solidFill>
                  <a:prstClr val="black"/>
                </a:solidFill>
                <a:effectLst/>
                <a:uLnTx/>
                <a:uFillTx/>
                <a:latin typeface="+mn-lt"/>
                <a:ea typeface="+mn-ea"/>
                <a:cs typeface="+mn-cs"/>
              </a:rPr>
              <a:t>Monitoring &amp; Reporting Methodology set forth in</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Commission Implementing Decision (EU) 2018/1524 of 11 October 2018 establishing a monitoring methodology and the arrangements for reporting by Member States in accordance with the WAD</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smtClean="0">
                <a:ln>
                  <a:noFill/>
                </a:ln>
                <a:solidFill>
                  <a:prstClr val="black"/>
                </a:solidFill>
                <a:effectLst/>
                <a:uLnTx/>
                <a:uFillTx/>
                <a:latin typeface="+mn-lt"/>
                <a:ea typeface="+mn-ea"/>
                <a:cs typeface="+mn-cs"/>
              </a:rPr>
              <a:t>Accessibility Statement set forth in</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Commission Implementing Decision (EU) 2018/1523 of 11 October 2018 establishing a model accessibility statement in accordance with the WAD</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smtClean="0">
                <a:ln>
                  <a:noFill/>
                </a:ln>
                <a:solidFill>
                  <a:prstClr val="black"/>
                </a:solidFill>
                <a:effectLst/>
                <a:uLnTx/>
                <a:uFillTx/>
                <a:latin typeface="+mn-lt"/>
                <a:ea typeface="+mn-ea"/>
                <a:cs typeface="+mn-cs"/>
              </a:rPr>
              <a:t>MS shall</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3. Member States shall take </a:t>
            </a:r>
            <a:r>
              <a:rPr kumimoji="0" lang="en-GB" sz="12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measures to facilitate the application of the accessibility requirements </a:t>
            </a: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set out in Article 4 to other types of websites or mobile applications apart from those referred to in Article 1(2) and, in particular, to websites or mobile applications covered by existing national laws on accessibility. </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4. Member States shall </a:t>
            </a:r>
            <a:r>
              <a:rPr kumimoji="0" lang="en-GB" sz="12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promote and facilitate training programmes, relating to the accessibility of websites and mobile applications for relevant stakeholders and staff of public sector bodies, </a:t>
            </a: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designed to train them how to create, manage and update the accessible content of websites and mobile applications. </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5. Member States shall take the necessary measures to </a:t>
            </a:r>
            <a:r>
              <a:rPr kumimoji="0" lang="en-GB" sz="12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raise awareness of the accessibility requirements</a:t>
            </a: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 set out in Article 4, of their benefits </a:t>
            </a:r>
            <a:r>
              <a:rPr kumimoji="0" lang="en-GB" sz="12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to users and to owners of websites and mobile applications, </a:t>
            </a: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and of the possibility of giving feedback in the case of any failure to comply with the requirements of this Directive, as set out in this Article.</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The Commission shall</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6. For the purposes of the monitoring and reporting referred to in Article 8, </a:t>
            </a:r>
            <a:r>
              <a:rPr kumimoji="0" lang="en-GB" sz="12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the Commission shall facilitate cooperation at Union level between Member States, and between Member States and relevant stakeholders, with a view to the exchange of best practices between them </a:t>
            </a: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and to reviewing the monitoring methodology referred to in Article 8(2), market and technological developments and progress in accessibility for websites </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and mobile applications. </a:t>
            </a:r>
          </a:p>
          <a:p>
            <a:endParaRPr lang="fr-BE" dirty="0"/>
          </a:p>
        </p:txBody>
      </p:sp>
      <p:sp>
        <p:nvSpPr>
          <p:cNvPr id="4" name="Slide Number Placeholder 3"/>
          <p:cNvSpPr>
            <a:spLocks noGrp="1"/>
          </p:cNvSpPr>
          <p:nvPr>
            <p:ph type="sldNum" sz="quarter" idx="10"/>
          </p:nvPr>
        </p:nvSpPr>
        <p:spPr/>
        <p:txBody>
          <a:bodyPr/>
          <a:lstStyle/>
          <a:p>
            <a:fld id="{B985593A-EBA0-9741-A40F-E58C35A8FC89}" type="slidenum">
              <a:rPr lang="en-US" smtClean="0"/>
              <a:t>6</a:t>
            </a:fld>
            <a:endParaRPr lang="en-US"/>
          </a:p>
        </p:txBody>
      </p:sp>
    </p:spTree>
    <p:extLst>
      <p:ext uri="{BB962C8B-B14F-4D97-AF65-F5344CB8AC3E}">
        <p14:creationId xmlns:p14="http://schemas.microsoft.com/office/powerpoint/2010/main" val="846426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Raise awareness and encourage learning – recital 2 of the IA</a:t>
            </a:r>
          </a:p>
          <a:p>
            <a:endParaRPr lang="en-GB" dirty="0" smtClean="0"/>
          </a:p>
          <a:p>
            <a:r>
              <a:rPr lang="en-GB" dirty="0" smtClean="0"/>
              <a:t>Scope - Methodology does not monitor the quality of the accessibility statement or answers given under the feedback mechanism (apart from the results) or justification for undue burden.</a:t>
            </a:r>
            <a:endParaRPr lang="en-GB" dirty="0"/>
          </a:p>
        </p:txBody>
      </p:sp>
      <p:sp>
        <p:nvSpPr>
          <p:cNvPr id="4" name="Slide Number Placeholder 3"/>
          <p:cNvSpPr>
            <a:spLocks noGrp="1"/>
          </p:cNvSpPr>
          <p:nvPr>
            <p:ph type="sldNum" sz="quarter" idx="10"/>
          </p:nvPr>
        </p:nvSpPr>
        <p:spPr/>
        <p:txBody>
          <a:bodyPr/>
          <a:lstStyle/>
          <a:p>
            <a:fld id="{B985593A-EBA0-9741-A40F-E58C35A8FC89}" type="slidenum">
              <a:rPr lang="en-US" smtClean="0"/>
              <a:t>7</a:t>
            </a:fld>
            <a:endParaRPr lang="en-US"/>
          </a:p>
        </p:txBody>
      </p:sp>
    </p:spTree>
    <p:extLst>
      <p:ext uri="{BB962C8B-B14F-4D97-AF65-F5344CB8AC3E}">
        <p14:creationId xmlns:p14="http://schemas.microsoft.com/office/powerpoint/2010/main" val="247796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63" rtl="0" eaLnBrk="1" fontAlgn="auto" latinLnBrk="0" hangingPunct="1">
              <a:lnSpc>
                <a:spcPct val="100000"/>
              </a:lnSpc>
              <a:spcBef>
                <a:spcPts val="600"/>
              </a:spcBef>
              <a:spcAft>
                <a:spcPts val="60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Simplified</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(detect non-conformance)</a:t>
            </a:r>
          </a:p>
          <a:p>
            <a:pPr marL="457181" marR="0" lvl="2" indent="-192069" algn="l" defTabSz="914363" rtl="0" eaLnBrk="1" fontAlgn="auto" latinLnBrk="0" hangingPunct="1">
              <a:lnSpc>
                <a:spcPct val="100000"/>
              </a:lnSpc>
              <a:spcBef>
                <a:spcPts val="0"/>
              </a:spcBef>
              <a:spcAft>
                <a:spcPts val="12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Covering the 4 principles and 9 user accessibility needs</a:t>
            </a:r>
          </a:p>
          <a:p>
            <a:pPr marL="457181" marR="0" lvl="2" indent="-192069" algn="l" defTabSz="914363" rtl="0" eaLnBrk="1" fontAlgn="auto" latinLnBrk="0" hangingPunct="1">
              <a:lnSpc>
                <a:spcPct val="100000"/>
              </a:lnSpc>
              <a:spcBef>
                <a:spcPts val="0"/>
              </a:spcBef>
              <a:spcAft>
                <a:spcPts val="12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Alternating tests</a:t>
            </a:r>
          </a:p>
          <a:p>
            <a:pPr marL="457181" marR="0" lvl="2" indent="-192069" algn="l" defTabSz="914363" rtl="0" eaLnBrk="1" fontAlgn="auto" latinLnBrk="0" hangingPunct="1">
              <a:lnSpc>
                <a:spcPct val="100000"/>
              </a:lnSpc>
              <a:spcBef>
                <a:spcPts val="0"/>
              </a:spcBef>
              <a:spcAft>
                <a:spcPts val="12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May be carried out automatically, semi-automatically or manually</a:t>
            </a:r>
          </a:p>
          <a:p>
            <a:pPr marL="457181" marR="0" lvl="2" indent="-192069" algn="l" defTabSz="914363" rtl="0" eaLnBrk="1" fontAlgn="auto" latinLnBrk="0" hangingPunct="1">
              <a:lnSpc>
                <a:spcPct val="100000"/>
              </a:lnSpc>
              <a:spcBef>
                <a:spcPts val="0"/>
              </a:spcBef>
              <a:spcAft>
                <a:spcPts val="120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1200"/>
              </a:spcBef>
              <a:spcAft>
                <a:spcPts val="60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In-depth</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(verify conformance)</a:t>
            </a:r>
          </a:p>
          <a:p>
            <a:pPr marL="457182" marR="0" lvl="1" indent="0" algn="l" defTabSz="914363" rtl="0" eaLnBrk="1" fontAlgn="auto" latinLnBrk="0" hangingPunct="1">
              <a:lnSpc>
                <a:spcPct val="100000"/>
              </a:lnSpc>
              <a:spcBef>
                <a:spcPts val="1200"/>
              </a:spcBef>
              <a:spcAft>
                <a:spcPts val="6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Includes usability tests</a:t>
            </a:r>
          </a:p>
          <a:p>
            <a:pPr marL="457182" marR="0" lvl="1"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Possible to make use of PSB’s evaluation data</a:t>
            </a:r>
          </a:p>
          <a:p>
            <a:pPr marL="457182" marR="0" lvl="1"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Optional: registry of websites and mobile applications</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hu-HU"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Allows flexibility at monitoring body and PSB level (existing methods can be used if aligned with the requirements)</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Simplified monitoring provides overview of common accessibility problems or sectors having most troubles</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Altering tests for simplified monitoring over time guarantees that different criteria are addressed</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In-depth monitoring is the thorough way to verify conformance with all EN 301549 success criteria</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In-depth monitoring is necessary to generate reliable and comparable data</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In-depth monitoring prevents PSBs from focusing only on criteria checked with simplified monitoring</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Fosters technological innovation</a:t>
            </a:r>
          </a:p>
          <a:p>
            <a:pPr marL="0" marR="0" lvl="0" indent="0" algn="l" defTabSz="914363" rtl="0" eaLnBrk="1" fontAlgn="auto" latinLnBrk="0" hangingPunct="1">
              <a:lnSpc>
                <a:spcPct val="100000"/>
              </a:lnSpc>
              <a:spcBef>
                <a:spcPts val="5400"/>
              </a:spcBef>
              <a:spcAft>
                <a:spcPts val="100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registry can help the monitoring activities and defining the sample</a:t>
            </a:r>
          </a:p>
        </p:txBody>
      </p:sp>
      <p:sp>
        <p:nvSpPr>
          <p:cNvPr id="4" name="Slide Number Placeholder 3"/>
          <p:cNvSpPr>
            <a:spLocks noGrp="1"/>
          </p:cNvSpPr>
          <p:nvPr>
            <p:ph type="sldNum" sz="quarter" idx="10"/>
          </p:nvPr>
        </p:nvSpPr>
        <p:spPr/>
        <p:txBody>
          <a:bodyPr/>
          <a:lstStyle/>
          <a:p>
            <a:fld id="{B985593A-EBA0-9741-A40F-E58C35A8FC89}" type="slidenum">
              <a:rPr lang="en-US" smtClean="0"/>
              <a:t>8</a:t>
            </a:fld>
            <a:endParaRPr lang="en-US"/>
          </a:p>
        </p:txBody>
      </p:sp>
    </p:spTree>
    <p:extLst>
      <p:ext uri="{BB962C8B-B14F-4D97-AF65-F5344CB8AC3E}">
        <p14:creationId xmlns:p14="http://schemas.microsoft.com/office/powerpoint/2010/main" val="3909573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63" rtl="0" eaLnBrk="1" fontAlgn="auto" latinLnBrk="0" hangingPunct="1">
              <a:lnSpc>
                <a:spcPct val="100000"/>
              </a:lnSpc>
              <a:spcBef>
                <a:spcPts val="600"/>
              </a:spcBef>
              <a:spcAft>
                <a:spcPts val="60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Simplified</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(detect non-conformance)</a:t>
            </a:r>
          </a:p>
          <a:p>
            <a:pPr marL="457181" marR="0" lvl="2" indent="-192069" algn="l" defTabSz="914363" rtl="0" eaLnBrk="1" fontAlgn="auto" latinLnBrk="0" hangingPunct="1">
              <a:lnSpc>
                <a:spcPct val="100000"/>
              </a:lnSpc>
              <a:spcBef>
                <a:spcPts val="0"/>
              </a:spcBef>
              <a:spcAft>
                <a:spcPts val="12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Covering the 4 principles and 9 user accessibility needs</a:t>
            </a:r>
          </a:p>
          <a:p>
            <a:pPr marL="457181" marR="0" lvl="2" indent="-192069" algn="l" defTabSz="914363" rtl="0" eaLnBrk="1" fontAlgn="auto" latinLnBrk="0" hangingPunct="1">
              <a:lnSpc>
                <a:spcPct val="100000"/>
              </a:lnSpc>
              <a:spcBef>
                <a:spcPts val="0"/>
              </a:spcBef>
              <a:spcAft>
                <a:spcPts val="12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Alternating tests</a:t>
            </a:r>
          </a:p>
          <a:p>
            <a:pPr marL="457181" marR="0" lvl="2" indent="-192069" algn="l" defTabSz="914363" rtl="0" eaLnBrk="1" fontAlgn="auto" latinLnBrk="0" hangingPunct="1">
              <a:lnSpc>
                <a:spcPct val="100000"/>
              </a:lnSpc>
              <a:spcBef>
                <a:spcPts val="0"/>
              </a:spcBef>
              <a:spcAft>
                <a:spcPts val="12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May be carried out automatically, semi-automatically or manually</a:t>
            </a:r>
          </a:p>
          <a:p>
            <a:pPr marL="457181" marR="0" lvl="2" indent="-192069" algn="l" defTabSz="914363" rtl="0" eaLnBrk="1" fontAlgn="auto" latinLnBrk="0" hangingPunct="1">
              <a:lnSpc>
                <a:spcPct val="100000"/>
              </a:lnSpc>
              <a:spcBef>
                <a:spcPts val="0"/>
              </a:spcBef>
              <a:spcAft>
                <a:spcPts val="120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1200"/>
              </a:spcBef>
              <a:spcAft>
                <a:spcPts val="60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In-depth</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(verify conformance)</a:t>
            </a:r>
          </a:p>
          <a:p>
            <a:pPr marL="457182" marR="0" lvl="1" indent="0" algn="l" defTabSz="914363" rtl="0" eaLnBrk="1" fontAlgn="auto" latinLnBrk="0" hangingPunct="1">
              <a:lnSpc>
                <a:spcPct val="100000"/>
              </a:lnSpc>
              <a:spcBef>
                <a:spcPts val="1200"/>
              </a:spcBef>
              <a:spcAft>
                <a:spcPts val="6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Includes usability tests</a:t>
            </a:r>
          </a:p>
          <a:p>
            <a:pPr marL="457182" marR="0" lvl="1"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Possible to make use of PSB’s evaluation data</a:t>
            </a:r>
          </a:p>
          <a:p>
            <a:pPr marL="457182" marR="0" lvl="1"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Optional: registry of websites and mobile applications</a:t>
            </a:r>
          </a:p>
          <a:p>
            <a:pPr marL="0" marR="0" lvl="0" indent="0" algn="l" defTabSz="914363"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Allows flexibility at monitoring body and PSB level (existing methods can be used if aligned with the requirements)</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Simplified monitoring provides overview of common accessibility problems or sectors having most troubles</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Altering tests for simplified monitoring over time guarantees that different criteria are addressed</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In-depth monitoring is the thorough way to verify conformance with all EN 301549 success criteria</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In-depth monitoring is necessary to generate reliable and comparable data</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In-depth monitoring prevents PSBs from focusing only on criteria checked with simplified monitoring</a:t>
            </a:r>
          </a:p>
          <a:p>
            <a:pPr marL="0" marR="0" lvl="0" indent="0" algn="l" defTabSz="914363" rtl="0" eaLnBrk="1" fontAlgn="auto" latinLnBrk="0" hangingPunct="1">
              <a:lnSpc>
                <a:spcPct val="100000"/>
              </a:lnSpc>
              <a:spcBef>
                <a:spcPts val="0"/>
              </a:spcBef>
              <a:spcAft>
                <a:spcPts val="10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Fosters technological innovation</a:t>
            </a:r>
          </a:p>
          <a:p>
            <a:pPr marL="0" marR="0" lvl="0" indent="0" algn="l" defTabSz="914363" rtl="0" eaLnBrk="1" fontAlgn="auto" latinLnBrk="0" hangingPunct="1">
              <a:lnSpc>
                <a:spcPct val="100000"/>
              </a:lnSpc>
              <a:spcBef>
                <a:spcPts val="5400"/>
              </a:spcBef>
              <a:spcAft>
                <a:spcPts val="100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registry can help the monitoring activities and defining the sample</a:t>
            </a:r>
          </a:p>
          <a:p>
            <a:pPr marL="0" marR="0" lvl="0" indent="0" algn="l" defTabSz="914363" rtl="0" eaLnBrk="1" fontAlgn="auto" latinLnBrk="0" hangingPunct="1">
              <a:lnSpc>
                <a:spcPct val="100000"/>
              </a:lnSpc>
              <a:spcBef>
                <a:spcPts val="5400"/>
              </a:spcBef>
              <a:spcAft>
                <a:spcPts val="100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985593A-EBA0-9741-A40F-E58C35A8FC89}" type="slidenum">
              <a:rPr lang="en-US" smtClean="0"/>
              <a:t>9</a:t>
            </a:fld>
            <a:endParaRPr lang="en-US"/>
          </a:p>
        </p:txBody>
      </p:sp>
    </p:spTree>
    <p:extLst>
      <p:ext uri="{BB962C8B-B14F-4D97-AF65-F5344CB8AC3E}">
        <p14:creationId xmlns:p14="http://schemas.microsoft.com/office/powerpoint/2010/main" val="20190927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hani.eskandar@itu.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_B">
    <p:spTree>
      <p:nvGrpSpPr>
        <p:cNvPr id="1" name=""/>
        <p:cNvGrpSpPr/>
        <p:nvPr/>
      </p:nvGrpSpPr>
      <p:grpSpPr>
        <a:xfrm>
          <a:off x="0" y="0"/>
          <a:ext cx="0" cy="0"/>
          <a:chOff x="0" y="0"/>
          <a:chExt cx="0" cy="0"/>
        </a:xfrm>
      </p:grpSpPr>
      <p:sp>
        <p:nvSpPr>
          <p:cNvPr id="14" name="Rectangle 13"/>
          <p:cNvSpPr>
            <a:spLocks noChangeArrowheads="1"/>
          </p:cNvSpPr>
          <p:nvPr userDrawn="1"/>
        </p:nvSpPr>
        <p:spPr bwMode="auto">
          <a:xfrm>
            <a:off x="0" y="844153"/>
            <a:ext cx="12192000" cy="6013847"/>
          </a:xfrm>
          <a:prstGeom prst="rect">
            <a:avLst/>
          </a:prstGeom>
          <a:solidFill>
            <a:srgbClr val="0F5494"/>
          </a:solidFill>
          <a:ln w="73025"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GB" sz="1800" b="0" noProof="0" dirty="0">
              <a:solidFill>
                <a:schemeClr val="lt1"/>
              </a:solidFill>
              <a:latin typeface="+mn-lt"/>
            </a:endParaRPr>
          </a:p>
        </p:txBody>
      </p:sp>
      <p:sp>
        <p:nvSpPr>
          <p:cNvPr id="2" name="Title 1"/>
          <p:cNvSpPr>
            <a:spLocks noGrp="1"/>
          </p:cNvSpPr>
          <p:nvPr>
            <p:ph type="title"/>
          </p:nvPr>
        </p:nvSpPr>
        <p:spPr>
          <a:xfrm>
            <a:off x="457200" y="2398440"/>
            <a:ext cx="11281156" cy="1534616"/>
          </a:xfrm>
        </p:spPr>
        <p:txBody>
          <a:bodyPr>
            <a:normAutofit/>
          </a:bodyPr>
          <a:lstStyle>
            <a:lvl1pPr>
              <a:defRPr sz="4800">
                <a:solidFill>
                  <a:srgbClr val="FFD624"/>
                </a:solidFill>
                <a:latin typeface="Helvetica" pitchFamily="34" charset="0"/>
                <a:ea typeface="Helvetica" pitchFamily="34" charset="0"/>
                <a:cs typeface="Helvetica" pitchFamily="34" charset="0"/>
              </a:defRPr>
            </a:lvl1pPr>
          </a:lstStyle>
          <a:p>
            <a:r>
              <a:rPr lang="en-GB" noProof="0" dirty="0" smtClean="0"/>
              <a:t>Click to edit Master title style</a:t>
            </a:r>
            <a:endParaRPr lang="en-GB" noProof="0" dirty="0"/>
          </a:p>
        </p:txBody>
      </p:sp>
      <p:sp>
        <p:nvSpPr>
          <p:cNvPr id="6" name="Content Placeholder 2"/>
          <p:cNvSpPr>
            <a:spLocks noGrp="1"/>
          </p:cNvSpPr>
          <p:nvPr>
            <p:ph sz="quarter" idx="12" hasCustomPrompt="1"/>
          </p:nvPr>
        </p:nvSpPr>
        <p:spPr>
          <a:xfrm>
            <a:off x="6456363" y="4033530"/>
            <a:ext cx="5281992" cy="1987758"/>
          </a:xfrm>
        </p:spPr>
        <p:txBody>
          <a:bodyPr/>
          <a:lstStyle>
            <a:lvl1pPr>
              <a:defRPr b="0" i="0">
                <a:latin typeface="Calibri" panose="020F0502020204030204" pitchFamily="34" charset="0"/>
                <a:cs typeface="Calibri" panose="020F0502020204030204" pitchFamily="34" charset="0"/>
              </a:defRPr>
            </a:lvl1pPr>
          </a:lstStyle>
          <a:p>
            <a:r>
              <a:rPr lang="en-GB" sz="2200" b="1" noProof="0" dirty="0" smtClean="0"/>
              <a:t>Person</a:t>
            </a:r>
          </a:p>
          <a:p>
            <a:pPr>
              <a:lnSpc>
                <a:spcPct val="114000"/>
              </a:lnSpc>
              <a:spcBef>
                <a:spcPts val="0"/>
              </a:spcBef>
            </a:pPr>
            <a:r>
              <a:rPr lang="en-GB" sz="1400" noProof="0" dirty="0" smtClean="0"/>
              <a:t>Position</a:t>
            </a:r>
          </a:p>
          <a:p>
            <a:pPr>
              <a:lnSpc>
                <a:spcPct val="114000"/>
              </a:lnSpc>
              <a:spcBef>
                <a:spcPts val="0"/>
              </a:spcBef>
            </a:pPr>
            <a:r>
              <a:rPr lang="en-GB" sz="1400" noProof="0" dirty="0" smtClean="0"/>
              <a:t>Organization</a:t>
            </a:r>
          </a:p>
          <a:p>
            <a:pPr>
              <a:lnSpc>
                <a:spcPct val="114000"/>
              </a:lnSpc>
              <a:spcBef>
                <a:spcPts val="0"/>
              </a:spcBef>
            </a:pPr>
            <a:r>
              <a:rPr lang="en-GB" sz="1400" noProof="0" dirty="0" err="1" smtClean="0"/>
              <a:t>OrganizationInter</a:t>
            </a:r>
            <a:endParaRPr lang="en-GB" sz="1400" noProof="0" dirty="0" smtClean="0"/>
          </a:p>
          <a:p>
            <a:pPr>
              <a:lnSpc>
                <a:spcPct val="114000"/>
              </a:lnSpc>
              <a:spcBef>
                <a:spcPts val="600"/>
              </a:spcBef>
              <a:tabLst>
                <a:tab pos="528638" algn="l"/>
              </a:tabLst>
            </a:pPr>
            <a:r>
              <a:rPr lang="en-GB" sz="1400" noProof="0" dirty="0" smtClean="0"/>
              <a:t>e: 	</a:t>
            </a:r>
            <a:r>
              <a:rPr lang="en-GB" sz="1400" noProof="0" dirty="0" smtClean="0">
                <a:hlinkClick r:id="rId2"/>
              </a:rPr>
              <a:t>email</a:t>
            </a:r>
            <a:r>
              <a:rPr lang="en-GB" sz="1400" noProof="0" dirty="0" smtClean="0"/>
              <a:t>  |  email</a:t>
            </a:r>
            <a:br>
              <a:rPr lang="en-GB" sz="1400" noProof="0" dirty="0" smtClean="0"/>
            </a:br>
            <a:r>
              <a:rPr lang="en-GB" sz="1400" noProof="0" dirty="0" smtClean="0"/>
              <a:t>www: 	website</a:t>
            </a:r>
          </a:p>
          <a:p>
            <a:endParaRPr lang="en-GB" noProof="0" dirty="0"/>
          </a:p>
        </p:txBody>
      </p:sp>
      <p:pic>
        <p:nvPicPr>
          <p:cNvPr id="15"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629994" y="223200"/>
            <a:ext cx="1186086" cy="825104"/>
          </a:xfrm>
          <a:prstGeom prst="rect">
            <a:avLst/>
          </a:prstGeom>
          <a:noFill/>
          <a:ln w="9525">
            <a:noFill/>
            <a:miter lim="800000"/>
            <a:headEnd/>
            <a:tailEnd/>
          </a:ln>
        </p:spPr>
      </p:pic>
      <p:sp>
        <p:nvSpPr>
          <p:cNvPr id="16" name="Rectangle 4"/>
          <p:cNvSpPr>
            <a:spLocks noGrp="1" noChangeArrowheads="1"/>
          </p:cNvSpPr>
          <p:nvPr>
            <p:ph type="dt" sz="half" idx="2"/>
          </p:nvPr>
        </p:nvSpPr>
        <p:spPr bwMode="auto">
          <a:xfrm>
            <a:off x="457200"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bg1"/>
                </a:solidFill>
                <a:latin typeface="+mj-lt"/>
              </a:defRPr>
            </a:lvl1pPr>
          </a:lstStyle>
          <a:p>
            <a:pPr>
              <a:defRPr/>
            </a:pPr>
            <a:r>
              <a:rPr lang="en-GB" noProof="0" dirty="0" smtClean="0"/>
              <a:t>9 April 2019</a:t>
            </a:r>
            <a:endParaRPr lang="en-GB" noProof="0" dirty="0"/>
          </a:p>
        </p:txBody>
      </p:sp>
      <p:sp>
        <p:nvSpPr>
          <p:cNvPr id="17" name="Rectangle 5"/>
          <p:cNvSpPr>
            <a:spLocks noGrp="1" noChangeArrowheads="1"/>
          </p:cNvSpPr>
          <p:nvPr>
            <p:ph type="ftr" sz="quarter" idx="3"/>
          </p:nvPr>
        </p:nvSpPr>
        <p:spPr bwMode="auto">
          <a:xfrm>
            <a:off x="3040751" y="6456188"/>
            <a:ext cx="6206976"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bg1"/>
                </a:solidFill>
                <a:latin typeface="+mj-lt"/>
                <a:ea typeface="+mn-ea"/>
                <a:cs typeface="+mn-cs"/>
              </a:defRPr>
            </a:lvl1pPr>
          </a:lstStyle>
          <a:p>
            <a:pPr>
              <a:defRPr/>
            </a:pPr>
            <a:r>
              <a:rPr lang="en-GB" noProof="0" dirty="0" smtClean="0"/>
              <a:t>Funka Accessibility Days</a:t>
            </a:r>
            <a:endParaRPr lang="en-GB" noProof="0" dirty="0"/>
          </a:p>
        </p:txBody>
      </p:sp>
      <p:sp>
        <p:nvSpPr>
          <p:cNvPr id="18" name="Rectangle 6"/>
          <p:cNvSpPr>
            <a:spLocks noGrp="1" noChangeArrowheads="1"/>
          </p:cNvSpPr>
          <p:nvPr>
            <p:ph type="sldNum" sz="quarter" idx="4"/>
          </p:nvPr>
        </p:nvSpPr>
        <p:spPr bwMode="auto">
          <a:xfrm>
            <a:off x="9607767"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bg1">
                    <a:lumMod val="95000"/>
                  </a:schemeClr>
                </a:solidFill>
                <a:latin typeface="Arial" charset="0"/>
              </a:defRPr>
            </a:lvl1pPr>
          </a:lstStyle>
          <a:p>
            <a:pPr>
              <a:defRPr/>
            </a:pPr>
            <a:fld id="{9C8D21B7-B314-438C-91E9-7FF9087DC078}" type="slidenum">
              <a:rPr lang="en-GB" smtClean="0"/>
              <a:pPr>
                <a:defRPr/>
              </a:pPr>
              <a:t>‹#›</a:t>
            </a:fld>
            <a:endParaRPr lang="en-GB" dirty="0"/>
          </a:p>
        </p:txBody>
      </p:sp>
    </p:spTree>
    <p:extLst>
      <p:ext uri="{BB962C8B-B14F-4D97-AF65-F5344CB8AC3E}">
        <p14:creationId xmlns:p14="http://schemas.microsoft.com/office/powerpoint/2010/main" val="301173546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83432" y="1128630"/>
            <a:ext cx="10754924" cy="814536"/>
          </a:xfrm>
        </p:spPr>
        <p:txBody>
          <a:bodyPr/>
          <a:lstStyle/>
          <a:p>
            <a:r>
              <a:rPr lang="en-US" dirty="0"/>
              <a:t>CLICK TO EDIT MASTER TITLE STYLE</a:t>
            </a:r>
          </a:p>
        </p:txBody>
      </p:sp>
      <p:sp>
        <p:nvSpPr>
          <p:cNvPr id="6" name="Content Placeholder 5"/>
          <p:cNvSpPr>
            <a:spLocks noGrp="1"/>
          </p:cNvSpPr>
          <p:nvPr>
            <p:ph sz="quarter" idx="12"/>
          </p:nvPr>
        </p:nvSpPr>
        <p:spPr>
          <a:xfrm>
            <a:off x="457200" y="1943165"/>
            <a:ext cx="11281155" cy="4513023"/>
          </a:xfrm>
        </p:spPr>
        <p:txBody>
          <a:bodyPr/>
          <a:lstStyle>
            <a:lvl1pPr marL="342900" indent="-342900">
              <a:buFont typeface="Wingdings" panose="05000000000000000000" pitchFamily="2" charset="2"/>
              <a:buChar char="§"/>
              <a:defRPr lang="en-US" sz="2400" b="0" i="0" kern="1200" dirty="0">
                <a:solidFill>
                  <a:schemeClr val="tx1"/>
                </a:solidFill>
                <a:latin typeface="Helvetica Neue Light" charset="0"/>
                <a:ea typeface="Helvetica Neue Light" charset="0"/>
                <a:cs typeface="Helvetica Neue Light" charset="0"/>
              </a:defRPr>
            </a:lvl1pPr>
            <a:lvl3pPr marL="1433513" indent="0">
              <a:defRPr lang="en-US" sz="2200" b="0" i="0" kern="1200" dirty="0">
                <a:solidFill>
                  <a:schemeClr val="tx1"/>
                </a:solidFill>
                <a:latin typeface="Helvetica Neue Light" charset="0"/>
                <a:ea typeface="Helvetica Neue Light" charset="0"/>
                <a:cs typeface="Helvetica Neue Light" charset="0"/>
              </a:defRPr>
            </a:lvl3pPr>
          </a:lstStyle>
          <a:p>
            <a:pPr lvl="0"/>
            <a:r>
              <a:rPr lang="en-US" dirty="0"/>
              <a:t>Click to edit Master text styles</a:t>
            </a:r>
          </a:p>
          <a:p>
            <a:pPr marL="1257300" lvl="2" indent="-355600" algn="l" defTabSz="914377" rtl="0" eaLnBrk="1" latinLnBrk="0" hangingPunct="1">
              <a:lnSpc>
                <a:spcPct val="90000"/>
              </a:lnSpc>
              <a:spcBef>
                <a:spcPts val="600"/>
              </a:spcBef>
              <a:spcAft>
                <a:spcPts val="1200"/>
              </a:spcAft>
              <a:buClr>
                <a:srgbClr val="3E3153"/>
              </a:buClr>
              <a:buFont typeface="Symbol" panose="05050102010706020507" pitchFamily="18" charset="2"/>
              <a:buChar char=""/>
            </a:pPr>
            <a:r>
              <a:rPr lang="en-US" dirty="0"/>
              <a:t>Second level</a:t>
            </a:r>
          </a:p>
          <a:p>
            <a:pPr lvl="2"/>
            <a:r>
              <a:rPr lang="en-US" dirty="0"/>
              <a:t>Third level</a:t>
            </a:r>
          </a:p>
          <a:p>
            <a:pPr lvl="3"/>
            <a:r>
              <a:rPr lang="en-US" dirty="0"/>
              <a:t>Fourth level</a:t>
            </a:r>
          </a:p>
          <a:p>
            <a:pPr lvl="4"/>
            <a:r>
              <a:rPr lang="en-US" dirty="0"/>
              <a:t>Fifth level</a:t>
            </a:r>
          </a:p>
        </p:txBody>
      </p:sp>
      <p:sp>
        <p:nvSpPr>
          <p:cNvPr id="13" name="TextBox 12">
            <a:extLst>
              <a:ext uri="{FF2B5EF4-FFF2-40B4-BE49-F238E27FC236}">
                <a16:creationId xmlns:a16="http://schemas.microsoft.com/office/drawing/2014/main" id="{6168F295-46E5-994C-AB73-CAB39CC8452E}"/>
              </a:ext>
            </a:extLst>
          </p:cNvPr>
          <p:cNvSpPr txBox="1"/>
          <p:nvPr userDrawn="1"/>
        </p:nvSpPr>
        <p:spPr>
          <a:xfrm>
            <a:off x="2404533" y="-1100667"/>
            <a:ext cx="184731" cy="369332"/>
          </a:xfrm>
          <a:prstGeom prst="rect">
            <a:avLst/>
          </a:prstGeom>
          <a:noFill/>
        </p:spPr>
        <p:txBody>
          <a:bodyPr wrap="none" rtlCol="0">
            <a:spAutoFit/>
          </a:bodyPr>
          <a:lstStyle/>
          <a:p>
            <a:endParaRPr lang="de-DE" dirty="0"/>
          </a:p>
        </p:txBody>
      </p:sp>
      <p:sp>
        <p:nvSpPr>
          <p:cNvPr id="12" name="Rectangle 4"/>
          <p:cNvSpPr>
            <a:spLocks noGrp="1" noChangeArrowheads="1"/>
          </p:cNvSpPr>
          <p:nvPr>
            <p:ph type="dt" sz="half" idx="2"/>
          </p:nvPr>
        </p:nvSpPr>
        <p:spPr bwMode="auto">
          <a:xfrm>
            <a:off x="457200"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r>
              <a:rPr lang="en-GB" dirty="0" smtClean="0"/>
              <a:t>9 April 2</a:t>
            </a:r>
            <a:r>
              <a:rPr lang="hu-HU" dirty="0" smtClean="0"/>
              <a:t>0</a:t>
            </a:r>
            <a:r>
              <a:rPr lang="en-GB" dirty="0" smtClean="0"/>
              <a:t>19</a:t>
            </a:r>
            <a:endParaRPr lang="en-GB" dirty="0"/>
          </a:p>
        </p:txBody>
      </p:sp>
      <p:sp>
        <p:nvSpPr>
          <p:cNvPr id="14" name="Rectangle 5"/>
          <p:cNvSpPr>
            <a:spLocks noGrp="1" noChangeArrowheads="1"/>
          </p:cNvSpPr>
          <p:nvPr>
            <p:ph type="ftr" sz="quarter" idx="3"/>
          </p:nvPr>
        </p:nvSpPr>
        <p:spPr bwMode="auto">
          <a:xfrm>
            <a:off x="3040751" y="6456188"/>
            <a:ext cx="6206976"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r>
              <a:rPr lang="en-GB" dirty="0" smtClean="0"/>
              <a:t>Funka Accessibility Days 2019</a:t>
            </a:r>
          </a:p>
        </p:txBody>
      </p:sp>
      <p:sp>
        <p:nvSpPr>
          <p:cNvPr id="15" name="Rectangle 6"/>
          <p:cNvSpPr>
            <a:spLocks noGrp="1" noChangeArrowheads="1"/>
          </p:cNvSpPr>
          <p:nvPr>
            <p:ph type="sldNum" sz="quarter" idx="4"/>
          </p:nvPr>
        </p:nvSpPr>
        <p:spPr bwMode="auto">
          <a:xfrm>
            <a:off x="9607767"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a:t>
            </a:fld>
            <a:endParaRPr lang="en-GB" dirty="0"/>
          </a:p>
        </p:txBody>
      </p:sp>
    </p:spTree>
    <p:extLst>
      <p:ext uri="{BB962C8B-B14F-4D97-AF65-F5344CB8AC3E}">
        <p14:creationId xmlns:p14="http://schemas.microsoft.com/office/powerpoint/2010/main" val="28910619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lide">
    <p:spTree>
      <p:nvGrpSpPr>
        <p:cNvPr id="1" name=""/>
        <p:cNvGrpSpPr/>
        <p:nvPr/>
      </p:nvGrpSpPr>
      <p:grpSpPr>
        <a:xfrm>
          <a:off x="0" y="0"/>
          <a:ext cx="0" cy="0"/>
          <a:chOff x="0" y="0"/>
          <a:chExt cx="0" cy="0"/>
        </a:xfrm>
      </p:grpSpPr>
      <p:sp>
        <p:nvSpPr>
          <p:cNvPr id="9" name="Round Single Corner Rectangle 8">
            <a:extLst>
              <a:ext uri="{FF2B5EF4-FFF2-40B4-BE49-F238E27FC236}">
                <a16:creationId xmlns:a16="http://schemas.microsoft.com/office/drawing/2014/main" id="{D871C7DB-2438-6E44-A1F7-6C42CCAF0C22}"/>
              </a:ext>
            </a:extLst>
          </p:cNvPr>
          <p:cNvSpPr/>
          <p:nvPr userDrawn="1"/>
        </p:nvSpPr>
        <p:spPr>
          <a:xfrm flipH="1" flipV="1">
            <a:off x="767408" y="720080"/>
            <a:ext cx="11424592" cy="6021288"/>
          </a:xfrm>
          <a:prstGeom prst="round1Rect">
            <a:avLst>
              <a:gd name="adj" fmla="val 691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title" hasCustomPrompt="1"/>
          </p:nvPr>
        </p:nvSpPr>
        <p:spPr>
          <a:xfrm>
            <a:off x="983432" y="1124744"/>
            <a:ext cx="10754924" cy="814536"/>
          </a:xfrm>
        </p:spPr>
        <p:txBody>
          <a:bodyPr/>
          <a:lstStyle/>
          <a:p>
            <a:r>
              <a:rPr lang="en-US" dirty="0"/>
              <a:t>CLICK TO EDIT MASTER TITLE STYLE</a:t>
            </a:r>
          </a:p>
        </p:txBody>
      </p:sp>
      <p:sp>
        <p:nvSpPr>
          <p:cNvPr id="6" name="Content Placeholder 5"/>
          <p:cNvSpPr>
            <a:spLocks noGrp="1"/>
          </p:cNvSpPr>
          <p:nvPr>
            <p:ph sz="quarter" idx="12"/>
          </p:nvPr>
        </p:nvSpPr>
        <p:spPr>
          <a:xfrm>
            <a:off x="987511" y="2222442"/>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3" name="TextBox 12">
            <a:extLst>
              <a:ext uri="{FF2B5EF4-FFF2-40B4-BE49-F238E27FC236}">
                <a16:creationId xmlns:a16="http://schemas.microsoft.com/office/drawing/2014/main" id="{6168F295-46E5-994C-AB73-CAB39CC8452E}"/>
              </a:ext>
            </a:extLst>
          </p:cNvPr>
          <p:cNvSpPr txBox="1"/>
          <p:nvPr userDrawn="1"/>
        </p:nvSpPr>
        <p:spPr>
          <a:xfrm>
            <a:off x="2404533" y="-1100667"/>
            <a:ext cx="184731" cy="369332"/>
          </a:xfrm>
          <a:prstGeom prst="rect">
            <a:avLst/>
          </a:prstGeom>
          <a:noFill/>
        </p:spPr>
        <p:txBody>
          <a:bodyPr wrap="none" rtlCol="0">
            <a:spAutoFit/>
          </a:bodyPr>
          <a:lstStyle/>
          <a:p>
            <a:endParaRPr lang="de-DE" dirty="0"/>
          </a:p>
        </p:txBody>
      </p:sp>
      <p:sp>
        <p:nvSpPr>
          <p:cNvPr id="12" name="Content Placeholder 5"/>
          <p:cNvSpPr>
            <a:spLocks noGrp="1"/>
          </p:cNvSpPr>
          <p:nvPr>
            <p:ph sz="quarter" idx="17"/>
          </p:nvPr>
        </p:nvSpPr>
        <p:spPr>
          <a:xfrm>
            <a:off x="4727848" y="2222442"/>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4" name="Content Placeholder 5"/>
          <p:cNvSpPr>
            <a:spLocks noGrp="1"/>
          </p:cNvSpPr>
          <p:nvPr>
            <p:ph sz="quarter" idx="18"/>
          </p:nvPr>
        </p:nvSpPr>
        <p:spPr>
          <a:xfrm>
            <a:off x="8510307" y="2222442"/>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5" name="Content Placeholder 5"/>
          <p:cNvSpPr>
            <a:spLocks noGrp="1"/>
          </p:cNvSpPr>
          <p:nvPr>
            <p:ph sz="quarter" idx="19"/>
          </p:nvPr>
        </p:nvSpPr>
        <p:spPr>
          <a:xfrm>
            <a:off x="995017" y="4725144"/>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6" name="Content Placeholder 5"/>
          <p:cNvSpPr>
            <a:spLocks noGrp="1"/>
          </p:cNvSpPr>
          <p:nvPr>
            <p:ph sz="quarter" idx="20"/>
          </p:nvPr>
        </p:nvSpPr>
        <p:spPr>
          <a:xfrm>
            <a:off x="4692160" y="4725144"/>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7" name="Content Placeholder 5"/>
          <p:cNvSpPr>
            <a:spLocks noGrp="1"/>
          </p:cNvSpPr>
          <p:nvPr>
            <p:ph sz="quarter" idx="21"/>
          </p:nvPr>
        </p:nvSpPr>
        <p:spPr>
          <a:xfrm>
            <a:off x="8400256" y="4725144"/>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8" name="Rectangle 4"/>
          <p:cNvSpPr>
            <a:spLocks noGrp="1" noChangeArrowheads="1"/>
          </p:cNvSpPr>
          <p:nvPr>
            <p:ph type="dt" sz="half" idx="2"/>
          </p:nvPr>
        </p:nvSpPr>
        <p:spPr bwMode="auto">
          <a:xfrm>
            <a:off x="457200"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endParaRPr lang="en-GB" dirty="0"/>
          </a:p>
        </p:txBody>
      </p:sp>
      <p:sp>
        <p:nvSpPr>
          <p:cNvPr id="19" name="Rectangle 5"/>
          <p:cNvSpPr>
            <a:spLocks noGrp="1" noChangeArrowheads="1"/>
          </p:cNvSpPr>
          <p:nvPr>
            <p:ph type="ftr" sz="quarter" idx="3"/>
          </p:nvPr>
        </p:nvSpPr>
        <p:spPr bwMode="auto">
          <a:xfrm>
            <a:off x="3040751" y="6456188"/>
            <a:ext cx="6206976"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endParaRPr lang="en-US" dirty="0"/>
          </a:p>
        </p:txBody>
      </p:sp>
      <p:sp>
        <p:nvSpPr>
          <p:cNvPr id="20" name="Rectangle 6"/>
          <p:cNvSpPr>
            <a:spLocks noGrp="1" noChangeArrowheads="1"/>
          </p:cNvSpPr>
          <p:nvPr>
            <p:ph type="sldNum" sz="quarter" idx="4"/>
          </p:nvPr>
        </p:nvSpPr>
        <p:spPr bwMode="auto">
          <a:xfrm>
            <a:off x="9607767"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a:t>
            </a:fld>
            <a:endParaRPr lang="en-GB" dirty="0"/>
          </a:p>
        </p:txBody>
      </p:sp>
    </p:spTree>
    <p:extLst>
      <p:ext uri="{BB962C8B-B14F-4D97-AF65-F5344CB8AC3E}">
        <p14:creationId xmlns:p14="http://schemas.microsoft.com/office/powerpoint/2010/main" val="6616318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83432" y="1124744"/>
            <a:ext cx="10754924" cy="814536"/>
          </a:xfrm>
        </p:spPr>
        <p:txBody>
          <a:bodyPr/>
          <a:lstStyle/>
          <a:p>
            <a:r>
              <a:rPr lang="en-US" dirty="0"/>
              <a:t>CLICK TO EDIT MASTER TITLE STYLE</a:t>
            </a:r>
          </a:p>
        </p:txBody>
      </p:sp>
      <p:sp>
        <p:nvSpPr>
          <p:cNvPr id="6" name="Content Placeholder 5"/>
          <p:cNvSpPr>
            <a:spLocks noGrp="1"/>
          </p:cNvSpPr>
          <p:nvPr>
            <p:ph sz="quarter" idx="12"/>
          </p:nvPr>
        </p:nvSpPr>
        <p:spPr>
          <a:xfrm>
            <a:off x="987511" y="2222442"/>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3" name="TextBox 12">
            <a:extLst>
              <a:ext uri="{FF2B5EF4-FFF2-40B4-BE49-F238E27FC236}">
                <a16:creationId xmlns:a16="http://schemas.microsoft.com/office/drawing/2014/main" id="{6168F295-46E5-994C-AB73-CAB39CC8452E}"/>
              </a:ext>
            </a:extLst>
          </p:cNvPr>
          <p:cNvSpPr txBox="1"/>
          <p:nvPr userDrawn="1"/>
        </p:nvSpPr>
        <p:spPr>
          <a:xfrm>
            <a:off x="2404533" y="-1100667"/>
            <a:ext cx="184731" cy="369332"/>
          </a:xfrm>
          <a:prstGeom prst="rect">
            <a:avLst/>
          </a:prstGeom>
          <a:noFill/>
        </p:spPr>
        <p:txBody>
          <a:bodyPr wrap="none" rtlCol="0">
            <a:spAutoFit/>
          </a:bodyPr>
          <a:lstStyle/>
          <a:p>
            <a:endParaRPr lang="de-DE" dirty="0"/>
          </a:p>
        </p:txBody>
      </p:sp>
      <p:sp>
        <p:nvSpPr>
          <p:cNvPr id="12" name="Content Placeholder 5"/>
          <p:cNvSpPr>
            <a:spLocks noGrp="1"/>
          </p:cNvSpPr>
          <p:nvPr>
            <p:ph sz="quarter" idx="17"/>
          </p:nvPr>
        </p:nvSpPr>
        <p:spPr>
          <a:xfrm>
            <a:off x="3685772" y="2222442"/>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4" name="Content Placeholder 5"/>
          <p:cNvSpPr>
            <a:spLocks noGrp="1"/>
          </p:cNvSpPr>
          <p:nvPr>
            <p:ph sz="quarter" idx="18"/>
          </p:nvPr>
        </p:nvSpPr>
        <p:spPr>
          <a:xfrm>
            <a:off x="6388111" y="2222442"/>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5" name="Content Placeholder 5"/>
          <p:cNvSpPr>
            <a:spLocks noGrp="1"/>
          </p:cNvSpPr>
          <p:nvPr>
            <p:ph sz="quarter" idx="19"/>
          </p:nvPr>
        </p:nvSpPr>
        <p:spPr>
          <a:xfrm>
            <a:off x="995017" y="4725144"/>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6" name="Content Placeholder 5"/>
          <p:cNvSpPr>
            <a:spLocks noGrp="1"/>
          </p:cNvSpPr>
          <p:nvPr>
            <p:ph sz="quarter" idx="20"/>
          </p:nvPr>
        </p:nvSpPr>
        <p:spPr>
          <a:xfrm>
            <a:off x="3650084" y="4725144"/>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7" name="Content Placeholder 5"/>
          <p:cNvSpPr>
            <a:spLocks noGrp="1"/>
          </p:cNvSpPr>
          <p:nvPr>
            <p:ph sz="quarter" idx="21"/>
          </p:nvPr>
        </p:nvSpPr>
        <p:spPr>
          <a:xfrm>
            <a:off x="6278060" y="4725144"/>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21" name="Content Placeholder 5"/>
          <p:cNvSpPr>
            <a:spLocks noGrp="1"/>
          </p:cNvSpPr>
          <p:nvPr>
            <p:ph sz="quarter" idx="22"/>
          </p:nvPr>
        </p:nvSpPr>
        <p:spPr>
          <a:xfrm>
            <a:off x="9124415" y="2240020"/>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22" name="Content Placeholder 5"/>
          <p:cNvSpPr>
            <a:spLocks noGrp="1"/>
          </p:cNvSpPr>
          <p:nvPr>
            <p:ph sz="quarter" idx="23"/>
          </p:nvPr>
        </p:nvSpPr>
        <p:spPr>
          <a:xfrm>
            <a:off x="9014364" y="4742722"/>
            <a:ext cx="2372185" cy="1134550"/>
          </a:xfrm>
        </p:spPr>
        <p:txBody>
          <a:bodyPr/>
          <a:lstStyle/>
          <a:p>
            <a:pPr lvl="0"/>
            <a:r>
              <a:rPr lang="en-US" dirty="0"/>
              <a:t>Click to edit Master text styles</a:t>
            </a:r>
          </a:p>
          <a:p>
            <a:pPr lvl="1"/>
            <a:r>
              <a:rPr lang="en-US" dirty="0"/>
              <a:t>Second level</a:t>
            </a:r>
          </a:p>
          <a:p>
            <a:pPr lvl="2"/>
            <a:r>
              <a:rPr lang="en-US" dirty="0"/>
              <a:t>Third </a:t>
            </a:r>
            <a:r>
              <a:rPr lang="en-US" dirty="0" smtClean="0"/>
              <a:t>level</a:t>
            </a:r>
            <a:endParaRPr lang="en-US" dirty="0"/>
          </a:p>
        </p:txBody>
      </p:sp>
      <p:sp>
        <p:nvSpPr>
          <p:cNvPr id="18" name="Rectangle 4"/>
          <p:cNvSpPr>
            <a:spLocks noGrp="1" noChangeArrowheads="1"/>
          </p:cNvSpPr>
          <p:nvPr>
            <p:ph type="dt" sz="half" idx="2"/>
          </p:nvPr>
        </p:nvSpPr>
        <p:spPr bwMode="auto">
          <a:xfrm>
            <a:off x="457200"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endParaRPr lang="en-GB" dirty="0"/>
          </a:p>
        </p:txBody>
      </p:sp>
      <p:sp>
        <p:nvSpPr>
          <p:cNvPr id="19" name="Rectangle 5"/>
          <p:cNvSpPr>
            <a:spLocks noGrp="1" noChangeArrowheads="1"/>
          </p:cNvSpPr>
          <p:nvPr>
            <p:ph type="ftr" sz="quarter" idx="3"/>
          </p:nvPr>
        </p:nvSpPr>
        <p:spPr bwMode="auto">
          <a:xfrm>
            <a:off x="3040751" y="6456188"/>
            <a:ext cx="6206976"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endParaRPr lang="en-US" dirty="0"/>
          </a:p>
        </p:txBody>
      </p:sp>
      <p:sp>
        <p:nvSpPr>
          <p:cNvPr id="20" name="Rectangle 6"/>
          <p:cNvSpPr>
            <a:spLocks noGrp="1" noChangeArrowheads="1"/>
          </p:cNvSpPr>
          <p:nvPr>
            <p:ph type="sldNum" sz="quarter" idx="4"/>
          </p:nvPr>
        </p:nvSpPr>
        <p:spPr bwMode="auto">
          <a:xfrm>
            <a:off x="9607767"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a:t>
            </a:fld>
            <a:endParaRPr lang="en-GB" dirty="0"/>
          </a:p>
        </p:txBody>
      </p:sp>
    </p:spTree>
    <p:extLst>
      <p:ext uri="{BB962C8B-B14F-4D97-AF65-F5344CB8AC3E}">
        <p14:creationId xmlns:p14="http://schemas.microsoft.com/office/powerpoint/2010/main" val="316937788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lide">
    <p:spTree>
      <p:nvGrpSpPr>
        <p:cNvPr id="1" name=""/>
        <p:cNvGrpSpPr/>
        <p:nvPr/>
      </p:nvGrpSpPr>
      <p:grpSpPr>
        <a:xfrm>
          <a:off x="0" y="0"/>
          <a:ext cx="0" cy="0"/>
          <a:chOff x="0" y="0"/>
          <a:chExt cx="0" cy="0"/>
        </a:xfrm>
      </p:grpSpPr>
      <p:sp>
        <p:nvSpPr>
          <p:cNvPr id="9" name="Round Single Corner Rectangle 8">
            <a:extLst>
              <a:ext uri="{FF2B5EF4-FFF2-40B4-BE49-F238E27FC236}">
                <a16:creationId xmlns:a16="http://schemas.microsoft.com/office/drawing/2014/main" id="{D871C7DB-2438-6E44-A1F7-6C42CCAF0C22}"/>
              </a:ext>
            </a:extLst>
          </p:cNvPr>
          <p:cNvSpPr/>
          <p:nvPr userDrawn="1"/>
        </p:nvSpPr>
        <p:spPr>
          <a:xfrm flipH="1" flipV="1">
            <a:off x="767408" y="0"/>
            <a:ext cx="11424592" cy="6021288"/>
          </a:xfrm>
          <a:prstGeom prst="round1Rect">
            <a:avLst>
              <a:gd name="adj" fmla="val 691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1"/>
          <p:cNvSpPr>
            <a:spLocks noGrp="1"/>
          </p:cNvSpPr>
          <p:nvPr>
            <p:ph type="title" hasCustomPrompt="1"/>
          </p:nvPr>
        </p:nvSpPr>
        <p:spPr>
          <a:xfrm>
            <a:off x="983432" y="1124744"/>
            <a:ext cx="10754924" cy="814536"/>
          </a:xfrm>
        </p:spPr>
        <p:txBody>
          <a:bodyPr/>
          <a:lstStyle/>
          <a:p>
            <a:r>
              <a:rPr lang="en-US" dirty="0"/>
              <a:t>CLICK TO EDIT MASTER TITLE STYLE</a:t>
            </a:r>
          </a:p>
        </p:txBody>
      </p:sp>
      <p:sp>
        <p:nvSpPr>
          <p:cNvPr id="6" name="Content Placeholder 5"/>
          <p:cNvSpPr>
            <a:spLocks noGrp="1"/>
          </p:cNvSpPr>
          <p:nvPr>
            <p:ph sz="quarter" idx="12"/>
          </p:nvPr>
        </p:nvSpPr>
        <p:spPr>
          <a:xfrm>
            <a:off x="3791744" y="2726498"/>
            <a:ext cx="2372185" cy="1134550"/>
          </a:xfrm>
        </p:spPr>
        <p:txBody>
          <a:bodyPr/>
          <a:lstStyle/>
          <a:p>
            <a:pPr lvl="0"/>
            <a:r>
              <a:rPr lang="en-US" dirty="0"/>
              <a:t>Click to edit Master text styles</a:t>
            </a:r>
          </a:p>
          <a:p>
            <a:pPr lvl="1"/>
            <a:r>
              <a:rPr lang="en-US" dirty="0"/>
              <a:t>Second </a:t>
            </a:r>
            <a:r>
              <a:rPr lang="en-US" dirty="0" smtClean="0"/>
              <a:t>level</a:t>
            </a:r>
            <a:endParaRPr lang="en-US" dirty="0"/>
          </a:p>
        </p:txBody>
      </p:sp>
      <p:sp>
        <p:nvSpPr>
          <p:cNvPr id="13" name="TextBox 12">
            <a:extLst>
              <a:ext uri="{FF2B5EF4-FFF2-40B4-BE49-F238E27FC236}">
                <a16:creationId xmlns:a16="http://schemas.microsoft.com/office/drawing/2014/main" id="{6168F295-46E5-994C-AB73-CAB39CC8452E}"/>
              </a:ext>
            </a:extLst>
          </p:cNvPr>
          <p:cNvSpPr txBox="1"/>
          <p:nvPr userDrawn="1"/>
        </p:nvSpPr>
        <p:spPr>
          <a:xfrm>
            <a:off x="2404533" y="-1100667"/>
            <a:ext cx="184731" cy="369332"/>
          </a:xfrm>
          <a:prstGeom prst="rect">
            <a:avLst/>
          </a:prstGeom>
          <a:noFill/>
        </p:spPr>
        <p:txBody>
          <a:bodyPr wrap="none" rtlCol="0">
            <a:spAutoFit/>
          </a:bodyPr>
          <a:lstStyle/>
          <a:p>
            <a:endParaRPr lang="de-DE" dirty="0"/>
          </a:p>
        </p:txBody>
      </p:sp>
      <p:sp>
        <p:nvSpPr>
          <p:cNvPr id="12" name="Content Placeholder 5"/>
          <p:cNvSpPr>
            <a:spLocks noGrp="1"/>
          </p:cNvSpPr>
          <p:nvPr>
            <p:ph sz="quarter" idx="17"/>
          </p:nvPr>
        </p:nvSpPr>
        <p:spPr>
          <a:xfrm>
            <a:off x="6532127" y="2726498"/>
            <a:ext cx="2372185" cy="1134550"/>
          </a:xfrm>
        </p:spPr>
        <p:txBody>
          <a:bodyPr/>
          <a:lstStyle/>
          <a:p>
            <a:pPr lvl="0"/>
            <a:r>
              <a:rPr lang="en-US" dirty="0"/>
              <a:t>Click to edit Master text styles</a:t>
            </a:r>
          </a:p>
          <a:p>
            <a:pPr lvl="1"/>
            <a:r>
              <a:rPr lang="en-US" dirty="0"/>
              <a:t>Second </a:t>
            </a:r>
            <a:r>
              <a:rPr lang="en-US" dirty="0" smtClean="0"/>
              <a:t>level</a:t>
            </a:r>
            <a:endParaRPr lang="en-US" dirty="0"/>
          </a:p>
        </p:txBody>
      </p:sp>
      <p:sp>
        <p:nvSpPr>
          <p:cNvPr id="15" name="Content Placeholder 5"/>
          <p:cNvSpPr>
            <a:spLocks noGrp="1"/>
          </p:cNvSpPr>
          <p:nvPr>
            <p:ph sz="quarter" idx="19"/>
          </p:nvPr>
        </p:nvSpPr>
        <p:spPr>
          <a:xfrm>
            <a:off x="3795823" y="4526698"/>
            <a:ext cx="2372185" cy="1134550"/>
          </a:xfrm>
        </p:spPr>
        <p:txBody>
          <a:bodyPr/>
          <a:lstStyle/>
          <a:p>
            <a:pPr lvl="0"/>
            <a:r>
              <a:rPr lang="en-US" dirty="0"/>
              <a:t>Click to edit Master text styles</a:t>
            </a:r>
          </a:p>
          <a:p>
            <a:pPr lvl="1"/>
            <a:r>
              <a:rPr lang="en-US" dirty="0"/>
              <a:t>Second </a:t>
            </a:r>
            <a:r>
              <a:rPr lang="en-US" dirty="0" smtClean="0"/>
              <a:t>level</a:t>
            </a:r>
            <a:endParaRPr lang="en-US" dirty="0"/>
          </a:p>
        </p:txBody>
      </p:sp>
      <p:sp>
        <p:nvSpPr>
          <p:cNvPr id="16" name="Content Placeholder 5"/>
          <p:cNvSpPr>
            <a:spLocks noGrp="1"/>
          </p:cNvSpPr>
          <p:nvPr>
            <p:ph sz="quarter" idx="20"/>
          </p:nvPr>
        </p:nvSpPr>
        <p:spPr>
          <a:xfrm>
            <a:off x="6532127" y="4526698"/>
            <a:ext cx="2372185" cy="1134550"/>
          </a:xfrm>
        </p:spPr>
        <p:txBody>
          <a:bodyPr/>
          <a:lstStyle/>
          <a:p>
            <a:pPr lvl="0"/>
            <a:r>
              <a:rPr lang="en-US" dirty="0"/>
              <a:t>Click to edit Master text </a:t>
            </a:r>
            <a:r>
              <a:rPr lang="en-US" dirty="0" smtClean="0"/>
              <a:t>styles</a:t>
            </a:r>
          </a:p>
          <a:p>
            <a:pPr lvl="1"/>
            <a:r>
              <a:rPr lang="en-US" dirty="0" smtClean="0"/>
              <a:t>Second level</a:t>
            </a:r>
          </a:p>
        </p:txBody>
      </p:sp>
      <p:sp>
        <p:nvSpPr>
          <p:cNvPr id="14" name="Rectangle 4"/>
          <p:cNvSpPr>
            <a:spLocks noGrp="1" noChangeArrowheads="1"/>
          </p:cNvSpPr>
          <p:nvPr>
            <p:ph type="dt" sz="half" idx="2"/>
          </p:nvPr>
        </p:nvSpPr>
        <p:spPr bwMode="auto">
          <a:xfrm>
            <a:off x="457200"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endParaRPr lang="en-GB" dirty="0"/>
          </a:p>
        </p:txBody>
      </p:sp>
      <p:sp>
        <p:nvSpPr>
          <p:cNvPr id="17" name="Rectangle 5"/>
          <p:cNvSpPr>
            <a:spLocks noGrp="1" noChangeArrowheads="1"/>
          </p:cNvSpPr>
          <p:nvPr>
            <p:ph type="ftr" sz="quarter" idx="3"/>
          </p:nvPr>
        </p:nvSpPr>
        <p:spPr bwMode="auto">
          <a:xfrm>
            <a:off x="3040751" y="6456188"/>
            <a:ext cx="6206976"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endParaRPr lang="en-US" dirty="0"/>
          </a:p>
        </p:txBody>
      </p:sp>
      <p:sp>
        <p:nvSpPr>
          <p:cNvPr id="18" name="Rectangle 6"/>
          <p:cNvSpPr>
            <a:spLocks noGrp="1" noChangeArrowheads="1"/>
          </p:cNvSpPr>
          <p:nvPr>
            <p:ph type="sldNum" sz="quarter" idx="4"/>
          </p:nvPr>
        </p:nvSpPr>
        <p:spPr bwMode="auto">
          <a:xfrm>
            <a:off x="9607767"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a:t>
            </a:fld>
            <a:endParaRPr lang="en-GB" dirty="0"/>
          </a:p>
        </p:txBody>
      </p:sp>
    </p:spTree>
    <p:extLst>
      <p:ext uri="{BB962C8B-B14F-4D97-AF65-F5344CB8AC3E}">
        <p14:creationId xmlns:p14="http://schemas.microsoft.com/office/powerpoint/2010/main" val="3610968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3_Cover Half B">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6168F295-46E5-994C-AB73-CAB39CC8452E}"/>
              </a:ext>
            </a:extLst>
          </p:cNvPr>
          <p:cNvSpPr txBox="1"/>
          <p:nvPr userDrawn="1"/>
        </p:nvSpPr>
        <p:spPr>
          <a:xfrm>
            <a:off x="2404533" y="-1100667"/>
            <a:ext cx="184731" cy="369332"/>
          </a:xfrm>
          <a:prstGeom prst="rect">
            <a:avLst/>
          </a:prstGeom>
          <a:noFill/>
        </p:spPr>
        <p:txBody>
          <a:bodyPr wrap="none" rtlCol="0">
            <a:spAutoFit/>
          </a:bodyPr>
          <a:lstStyle/>
          <a:p>
            <a:endParaRPr lang="de-DE" dirty="0"/>
          </a:p>
        </p:txBody>
      </p:sp>
      <p:sp>
        <p:nvSpPr>
          <p:cNvPr id="14" name="Rectangle 4"/>
          <p:cNvSpPr>
            <a:spLocks noGrp="1" noChangeArrowheads="1"/>
          </p:cNvSpPr>
          <p:nvPr>
            <p:ph type="dt" sz="half" idx="2"/>
          </p:nvPr>
        </p:nvSpPr>
        <p:spPr bwMode="auto">
          <a:xfrm>
            <a:off x="457200"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endParaRPr lang="en-GB" dirty="0"/>
          </a:p>
        </p:txBody>
      </p:sp>
      <p:sp>
        <p:nvSpPr>
          <p:cNvPr id="15" name="Rectangle 5"/>
          <p:cNvSpPr>
            <a:spLocks noGrp="1" noChangeArrowheads="1"/>
          </p:cNvSpPr>
          <p:nvPr>
            <p:ph type="ftr" sz="quarter" idx="3"/>
          </p:nvPr>
        </p:nvSpPr>
        <p:spPr bwMode="auto">
          <a:xfrm>
            <a:off x="3040751" y="6456188"/>
            <a:ext cx="6206976"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endParaRPr lang="en-US" dirty="0"/>
          </a:p>
        </p:txBody>
      </p:sp>
      <p:sp>
        <p:nvSpPr>
          <p:cNvPr id="16" name="Rectangle 6"/>
          <p:cNvSpPr>
            <a:spLocks noGrp="1" noChangeArrowheads="1"/>
          </p:cNvSpPr>
          <p:nvPr>
            <p:ph type="sldNum" sz="quarter" idx="4"/>
          </p:nvPr>
        </p:nvSpPr>
        <p:spPr bwMode="auto">
          <a:xfrm>
            <a:off x="9607767"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a:t>
            </a:fld>
            <a:endParaRPr lang="en-GB" dirty="0"/>
          </a:p>
        </p:txBody>
      </p:sp>
    </p:spTree>
    <p:extLst>
      <p:ext uri="{BB962C8B-B14F-4D97-AF65-F5344CB8AC3E}">
        <p14:creationId xmlns:p14="http://schemas.microsoft.com/office/powerpoint/2010/main" val="14637180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83432" y="1196752"/>
            <a:ext cx="10754924" cy="814536"/>
          </a:xfrm>
          <a:prstGeom prst="rect">
            <a:avLst/>
          </a:prstGeom>
        </p:spPr>
        <p:txBody>
          <a:bodyPr vert="horz" lIns="91440" tIns="45720" rIns="91440" bIns="45720" rtlCol="0" anchor="t" anchorCtr="0">
            <a:normAutofit/>
          </a:bodyPr>
          <a:lstStyle/>
          <a:p>
            <a:r>
              <a:rPr lang="en-US" dirty="0"/>
              <a:t>CLICK TO EDIT MASTER TITLE STYLE</a:t>
            </a:r>
          </a:p>
        </p:txBody>
      </p:sp>
      <p:sp>
        <p:nvSpPr>
          <p:cNvPr id="20" name="Text Placeholder 19"/>
          <p:cNvSpPr>
            <a:spLocks noGrp="1"/>
          </p:cNvSpPr>
          <p:nvPr>
            <p:ph type="body" idx="1"/>
          </p:nvPr>
        </p:nvSpPr>
        <p:spPr>
          <a:xfrm>
            <a:off x="457200" y="2011288"/>
            <a:ext cx="11281156" cy="44449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1960" y="0"/>
            <a:ext cx="12193960" cy="741760"/>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pic>
        <p:nvPicPr>
          <p:cNvPr id="9" name="Picture 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693842" y="226800"/>
            <a:ext cx="1050230" cy="734400"/>
          </a:xfrm>
          <a:prstGeom prst="rect">
            <a:avLst/>
          </a:prstGeom>
        </p:spPr>
      </p:pic>
      <p:sp>
        <p:nvSpPr>
          <p:cNvPr id="10" name="Rectangle 4"/>
          <p:cNvSpPr>
            <a:spLocks noGrp="1" noChangeArrowheads="1"/>
          </p:cNvSpPr>
          <p:nvPr>
            <p:ph type="dt" sz="half" idx="2"/>
          </p:nvPr>
        </p:nvSpPr>
        <p:spPr bwMode="auto">
          <a:xfrm>
            <a:off x="457200"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r>
              <a:rPr lang="en-GB" dirty="0" smtClean="0"/>
              <a:t>9 April 2</a:t>
            </a:r>
            <a:r>
              <a:rPr lang="hu-HU" dirty="0" smtClean="0"/>
              <a:t>0</a:t>
            </a:r>
            <a:r>
              <a:rPr lang="en-GB" dirty="0" smtClean="0"/>
              <a:t>19</a:t>
            </a:r>
            <a:endParaRPr lang="en-GB" dirty="0"/>
          </a:p>
        </p:txBody>
      </p:sp>
      <p:sp>
        <p:nvSpPr>
          <p:cNvPr id="11" name="Rectangle 5"/>
          <p:cNvSpPr>
            <a:spLocks noGrp="1" noChangeArrowheads="1"/>
          </p:cNvSpPr>
          <p:nvPr>
            <p:ph type="ftr" sz="quarter" idx="3"/>
          </p:nvPr>
        </p:nvSpPr>
        <p:spPr bwMode="auto">
          <a:xfrm>
            <a:off x="3040751" y="6456188"/>
            <a:ext cx="6206976"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r>
              <a:rPr lang="en-GB" dirty="0" smtClean="0"/>
              <a:t>Funka Accessibility Days 2019</a:t>
            </a:r>
            <a:endParaRPr lang="en-US" dirty="0"/>
          </a:p>
        </p:txBody>
      </p:sp>
      <p:sp>
        <p:nvSpPr>
          <p:cNvPr id="13" name="Rectangle 6"/>
          <p:cNvSpPr>
            <a:spLocks noGrp="1" noChangeArrowheads="1"/>
          </p:cNvSpPr>
          <p:nvPr>
            <p:ph type="sldNum" sz="quarter" idx="4"/>
          </p:nvPr>
        </p:nvSpPr>
        <p:spPr bwMode="auto">
          <a:xfrm>
            <a:off x="9607767"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a:t>
            </a:fld>
            <a:endParaRPr lang="en-GB" dirty="0"/>
          </a:p>
        </p:txBody>
      </p:sp>
    </p:spTree>
    <p:extLst>
      <p:ext uri="{BB962C8B-B14F-4D97-AF65-F5344CB8AC3E}">
        <p14:creationId xmlns:p14="http://schemas.microsoft.com/office/powerpoint/2010/main" val="1051575436"/>
      </p:ext>
    </p:extLst>
  </p:cSld>
  <p:clrMap bg1="lt1" tx1="dk1" bg2="lt2" tx2="dk2" accent1="accent1" accent2="accent2" accent3="accent3" accent4="accent4" accent5="accent5" accent6="accent6" hlink="hlink" folHlink="folHlink"/>
  <p:sldLayoutIdLst>
    <p:sldLayoutId id="2147483709" r:id="rId1"/>
    <p:sldLayoutId id="2147483702" r:id="rId2"/>
    <p:sldLayoutId id="2147483710" r:id="rId3"/>
    <p:sldLayoutId id="2147483712" r:id="rId4"/>
    <p:sldLayoutId id="2147483711" r:id="rId5"/>
    <p:sldLayoutId id="2147483706" r:id="rId6"/>
  </p:sldLayoutIdLst>
  <p:timing>
    <p:tnLst>
      <p:par>
        <p:cTn id="1" dur="indefinite" restart="never" nodeType="tmRoot"/>
      </p:par>
    </p:tnLst>
  </p:timing>
  <p:hf hdr="0"/>
  <p:txStyles>
    <p:titleStyle>
      <a:lvl1pPr algn="ctr" defTabSz="914377" rtl="0" eaLnBrk="1" latinLnBrk="0" hangingPunct="1">
        <a:lnSpc>
          <a:spcPct val="90000"/>
        </a:lnSpc>
        <a:spcBef>
          <a:spcPct val="0"/>
        </a:spcBef>
        <a:buNone/>
        <a:defRPr sz="2800" b="1" i="0" kern="1200">
          <a:solidFill>
            <a:schemeClr val="tx1"/>
          </a:solidFill>
          <a:latin typeface="Helvetica Neue" charset="0"/>
          <a:ea typeface="Helvetica Neue" charset="0"/>
          <a:cs typeface="Helvetica Neue" charset="0"/>
        </a:defRPr>
      </a:lvl1pPr>
    </p:titleStyle>
    <p:bodyStyle>
      <a:lvl1pPr marL="0" indent="0" algn="l" defTabSz="914377" rtl="0" eaLnBrk="1" latinLnBrk="0" hangingPunct="1">
        <a:lnSpc>
          <a:spcPct val="90000"/>
        </a:lnSpc>
        <a:spcBef>
          <a:spcPts val="1000"/>
        </a:spcBef>
        <a:buFont typeface="Arial"/>
        <a:buNone/>
        <a:defRPr sz="2400" b="0" i="0" kern="1200">
          <a:solidFill>
            <a:schemeClr val="tx1"/>
          </a:solidFill>
          <a:latin typeface="Helvetica Neue Light" charset="0"/>
          <a:ea typeface="Helvetica Neue Light" charset="0"/>
          <a:cs typeface="Helvetica Neue Light" charset="0"/>
        </a:defRPr>
      </a:lvl1pPr>
      <a:lvl2pPr marL="457189" indent="0" algn="l" defTabSz="914377" rtl="0" eaLnBrk="1" latinLnBrk="0" hangingPunct="1">
        <a:lnSpc>
          <a:spcPct val="90000"/>
        </a:lnSpc>
        <a:spcBef>
          <a:spcPts val="500"/>
        </a:spcBef>
        <a:buFont typeface="Arial"/>
        <a:buNone/>
        <a:defRPr sz="2000" b="0" i="0" kern="1200">
          <a:solidFill>
            <a:schemeClr val="tx1"/>
          </a:solidFill>
          <a:latin typeface="Helvetica Neue Light" charset="0"/>
          <a:ea typeface="Helvetica Neue Light" charset="0"/>
          <a:cs typeface="Helvetica Neue Light" charset="0"/>
        </a:defRPr>
      </a:lvl2pPr>
      <a:lvl3pPr marL="914377" indent="0" algn="l" defTabSz="914377" rtl="0" eaLnBrk="1" latinLnBrk="0" hangingPunct="1">
        <a:lnSpc>
          <a:spcPct val="90000"/>
        </a:lnSpc>
        <a:spcBef>
          <a:spcPts val="500"/>
        </a:spcBef>
        <a:buFont typeface="Arial"/>
        <a:buNone/>
        <a:defRPr sz="1800" b="0" i="0" kern="1200">
          <a:solidFill>
            <a:schemeClr val="tx1"/>
          </a:solidFill>
          <a:latin typeface="Helvetica Neue Light" charset="0"/>
          <a:ea typeface="Helvetica Neue Light" charset="0"/>
          <a:cs typeface="Helvetica Neue Light" charset="0"/>
        </a:defRPr>
      </a:lvl3pPr>
      <a:lvl4pPr marL="1371566" indent="0" algn="l" defTabSz="914377" rtl="0" eaLnBrk="1" latinLnBrk="0" hangingPunct="1">
        <a:lnSpc>
          <a:spcPct val="90000"/>
        </a:lnSpc>
        <a:spcBef>
          <a:spcPts val="500"/>
        </a:spcBef>
        <a:buFont typeface="Arial"/>
        <a:buNone/>
        <a:defRPr sz="1600" b="0" i="0" kern="1200">
          <a:solidFill>
            <a:schemeClr val="tx1"/>
          </a:solidFill>
          <a:latin typeface="Helvetica Neue Light" charset="0"/>
          <a:ea typeface="Helvetica Neue Light" charset="0"/>
          <a:cs typeface="Helvetica Neue Light" charset="0"/>
        </a:defRPr>
      </a:lvl4pPr>
      <a:lvl5pPr marL="1828755" indent="0" algn="l" defTabSz="914377" rtl="0" eaLnBrk="1" latinLnBrk="0" hangingPunct="1">
        <a:lnSpc>
          <a:spcPct val="90000"/>
        </a:lnSpc>
        <a:spcBef>
          <a:spcPts val="500"/>
        </a:spcBef>
        <a:buFont typeface="Arial"/>
        <a:buNone/>
        <a:defRPr sz="1600" b="0" i="0" kern="1200">
          <a:solidFill>
            <a:schemeClr val="tx1"/>
          </a:solidFill>
          <a:latin typeface="Helvetica Neue Light" charset="0"/>
          <a:ea typeface="Helvetica Neue Light" charset="0"/>
          <a:cs typeface="Helvetica Neue Light" charset="0"/>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205">
          <p15:clr>
            <a:srgbClr val="F26B43"/>
          </p15:clr>
        </p15:guide>
        <p15:guide id="2" orient="horz" pos="2296">
          <p15:clr>
            <a:srgbClr val="F26B43"/>
          </p15:clr>
        </p15:guide>
        <p15:guide id="4" pos="3976">
          <p15:clr>
            <a:srgbClr val="F26B43"/>
          </p15:clr>
        </p15:guide>
        <p15:guide id="5" pos="406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3.png"/><Relationship Id="rId7" Type="http://schemas.openxmlformats.org/officeDocument/2006/relationships/hyperlink" Target="https://wadcher.eu/"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hyperlink" Target="https://www.w3.org/WAI/about/projects/wai-guide/" TargetMode="External"/><Relationship Id="rId4" Type="http://schemas.openxmlformats.org/officeDocument/2006/relationships/hyperlink" Target="https://www.w3.org/WAI/about/projects/wai-tools/" TargetMode="External"/><Relationship Id="rId9" Type="http://schemas.openxmlformats.org/officeDocument/2006/relationships/hyperlink" Target="https://www.funka.com/en/our-assignments/research-and-innovation/archive---research-projects/content-management-systems-that-generate-accessibility/"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ec.europa.eu/digital-single-market/en/web-accessibility" TargetMode="External"/><Relationship Id="rId3" Type="http://schemas.openxmlformats.org/officeDocument/2006/relationships/hyperlink" Target="https://eur-lex.europa.eu/legal-content/en/TXT/?uri=CELEX:32016L2102" TargetMode="External"/><Relationship Id="rId7" Type="http://schemas.openxmlformats.org/officeDocument/2006/relationships/hyperlink" Target="https://www.etsi.org/deliver/etsi_en/301500_301599/301549/02.01.02_60/en_301549v020102p.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eur-lex.europa.eu/legal-content/EN/TXT/?uri=uriserv:OJ.L_.2018.327.01.0084.01.ENG&amp;toc=OJ:L:2018:327:TOC" TargetMode="External"/><Relationship Id="rId5" Type="http://schemas.openxmlformats.org/officeDocument/2006/relationships/hyperlink" Target="https://eur-lex.europa.eu/legal-content/EN/TXT/?uri=uriserv:OJ.L_.2018.256.01.0108.01.ENG&amp;toc=OJ:L:2018:256:TOC" TargetMode="External"/><Relationship Id="rId4" Type="http://schemas.openxmlformats.org/officeDocument/2006/relationships/hyperlink" Target="https://eur-lex.europa.eu/legal-content/EN/TXT/?uri=uriserv:OJ.L_.2018.256.01.0103.01.ENG&amp;toc=OJ:L:2018:256:TOC" TargetMode="External"/><Relationship Id="rId9" Type="http://schemas.openxmlformats.org/officeDocument/2006/relationships/hyperlink" Target="mailto:CNECT-WAD@ec.europa.e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351584" y="1390328"/>
            <a:ext cx="9721080" cy="2614736"/>
          </a:xfrm>
        </p:spPr>
        <p:txBody>
          <a:bodyPr>
            <a:normAutofit fontScale="90000"/>
          </a:bodyPr>
          <a:lstStyle/>
          <a:p>
            <a:pPr algn="l"/>
            <a:r>
              <a:rPr lang="en-GB" altLang="en-US" sz="5300" dirty="0">
                <a:solidFill>
                  <a:srgbClr val="FFD624"/>
                </a:solidFill>
              </a:rPr>
              <a:t>Web Accessibility Directive</a:t>
            </a:r>
            <a:r>
              <a:rPr lang="hu-HU" altLang="en-US" sz="4300" dirty="0">
                <a:solidFill>
                  <a:srgbClr val="FFD624"/>
                </a:solidFill>
                <a:latin typeface="Helvetica Condensed" pitchFamily="34" charset="0"/>
              </a:rPr>
              <a:t/>
            </a:r>
            <a:br>
              <a:rPr lang="hu-HU" altLang="en-US" sz="4300" dirty="0">
                <a:solidFill>
                  <a:srgbClr val="FFD624"/>
                </a:solidFill>
                <a:latin typeface="Helvetica Condensed" pitchFamily="34" charset="0"/>
              </a:rPr>
            </a:br>
            <a:r>
              <a:rPr lang="hu-HU" altLang="en-US" sz="4300" dirty="0">
                <a:solidFill>
                  <a:srgbClr val="FFD624"/>
                </a:solidFill>
                <a:latin typeface="Helvetica Condensed" pitchFamily="34" charset="0"/>
              </a:rPr>
              <a:t/>
            </a:r>
            <a:br>
              <a:rPr lang="hu-HU" altLang="en-US" sz="4300" dirty="0">
                <a:solidFill>
                  <a:srgbClr val="FFD624"/>
                </a:solidFill>
                <a:latin typeface="Helvetica Condensed" pitchFamily="34" charset="0"/>
              </a:rPr>
            </a:br>
            <a:r>
              <a:rPr lang="en-GB" sz="3300" dirty="0">
                <a:solidFill>
                  <a:srgbClr val="FFD624"/>
                </a:solidFill>
              </a:rPr>
              <a:t>Directive (EU) 2016/2102 on the accessibility of the websites and mobile applications of public sector bodies, and its implementing acts</a:t>
            </a:r>
            <a:endParaRPr lang="en-GB" sz="3300" dirty="0"/>
          </a:p>
        </p:txBody>
      </p:sp>
      <p:sp>
        <p:nvSpPr>
          <p:cNvPr id="8" name="Content Placeholder 7"/>
          <p:cNvSpPr>
            <a:spLocks noGrp="1"/>
          </p:cNvSpPr>
          <p:nvPr>
            <p:ph sz="quarter" idx="12"/>
          </p:nvPr>
        </p:nvSpPr>
        <p:spPr>
          <a:xfrm>
            <a:off x="7006696" y="4249554"/>
            <a:ext cx="4633920" cy="1987758"/>
          </a:xfrm>
        </p:spPr>
        <p:txBody>
          <a:bodyPr/>
          <a:lstStyle/>
          <a:p>
            <a:pPr lvl="0"/>
            <a:r>
              <a:rPr lang="en-GB" sz="2800" b="1" dirty="0">
                <a:solidFill>
                  <a:srgbClr val="FFFFFF"/>
                </a:solidFill>
              </a:rPr>
              <a:t>Gudrun Stock</a:t>
            </a:r>
            <a:endParaRPr lang="en-US" sz="2800" b="1" dirty="0">
              <a:solidFill>
                <a:srgbClr val="FFFFFF"/>
              </a:solidFill>
            </a:endParaRPr>
          </a:p>
          <a:p>
            <a:pPr lvl="0">
              <a:lnSpc>
                <a:spcPct val="114000"/>
              </a:lnSpc>
              <a:spcBef>
                <a:spcPts val="0"/>
              </a:spcBef>
            </a:pPr>
            <a:r>
              <a:rPr lang="en-US" sz="1600" dirty="0">
                <a:solidFill>
                  <a:srgbClr val="FFFFFF"/>
                </a:solidFill>
                <a:latin typeface="Calibri Light" panose="020F0302020204030204" pitchFamily="34" charset="0"/>
                <a:cs typeface="Calibri Light" panose="020F0302020204030204" pitchFamily="34" charset="0"/>
              </a:rPr>
              <a:t>Deputy Head of Unit</a:t>
            </a:r>
          </a:p>
          <a:p>
            <a:pPr lvl="0">
              <a:lnSpc>
                <a:spcPct val="114000"/>
              </a:lnSpc>
              <a:spcBef>
                <a:spcPts val="0"/>
              </a:spcBef>
            </a:pPr>
            <a:r>
              <a:rPr lang="en-US" sz="1600" dirty="0">
                <a:solidFill>
                  <a:srgbClr val="FFFFFF"/>
                </a:solidFill>
                <a:latin typeface="Calibri Light" panose="020F0302020204030204" pitchFamily="34" charset="0"/>
                <a:cs typeface="Calibri Light" panose="020F0302020204030204" pitchFamily="34" charset="0"/>
              </a:rPr>
              <a:t>European Commission, DG Connect G3</a:t>
            </a:r>
          </a:p>
          <a:p>
            <a:pPr lvl="0">
              <a:lnSpc>
                <a:spcPct val="114000"/>
              </a:lnSpc>
              <a:spcBef>
                <a:spcPts val="0"/>
              </a:spcBef>
            </a:pPr>
            <a:r>
              <a:rPr lang="en-GB" sz="1600" dirty="0">
                <a:solidFill>
                  <a:srgbClr val="FFFFFF"/>
                </a:solidFill>
                <a:latin typeface="Calibri Light" panose="020F0302020204030204" pitchFamily="34" charset="0"/>
                <a:cs typeface="Calibri Light" panose="020F0302020204030204" pitchFamily="34" charset="0"/>
              </a:rPr>
              <a:t>Accessibility, Multilingualism and Safer Internet </a:t>
            </a:r>
            <a:endParaRPr lang="en-US" sz="1600" dirty="0">
              <a:solidFill>
                <a:srgbClr val="FFFFFF"/>
              </a:solidFill>
              <a:latin typeface="Calibri Light" panose="020F0302020204030204" pitchFamily="34" charset="0"/>
              <a:cs typeface="Calibri Light" panose="020F0302020204030204" pitchFamily="34" charset="0"/>
            </a:endParaRPr>
          </a:p>
          <a:p>
            <a:pPr lvl="0">
              <a:lnSpc>
                <a:spcPct val="114000"/>
              </a:lnSpc>
              <a:spcBef>
                <a:spcPts val="600"/>
              </a:spcBef>
              <a:tabLst>
                <a:tab pos="627063" algn="l"/>
              </a:tabLst>
            </a:pPr>
            <a:r>
              <a:rPr lang="en-US" sz="1600" dirty="0">
                <a:solidFill>
                  <a:srgbClr val="FFFFFF"/>
                </a:solidFill>
                <a:latin typeface="Calibri Light" panose="020F0302020204030204" pitchFamily="34" charset="0"/>
                <a:cs typeface="Calibri Light" panose="020F0302020204030204" pitchFamily="34" charset="0"/>
              </a:rPr>
              <a:t>e-mail:	</a:t>
            </a:r>
            <a:r>
              <a:rPr lang="hu-HU" sz="1600" dirty="0">
                <a:solidFill>
                  <a:srgbClr val="FFFFFF"/>
                </a:solidFill>
                <a:latin typeface="Calibri Light" panose="020F0302020204030204" pitchFamily="34" charset="0"/>
                <a:cs typeface="Calibri Light" panose="020F0302020204030204" pitchFamily="34" charset="0"/>
              </a:rPr>
              <a:t>Gudrun.Stock@ec.europa.eu</a:t>
            </a:r>
            <a:r>
              <a:rPr lang="en-US" sz="1600" dirty="0">
                <a:solidFill>
                  <a:srgbClr val="FFFFFF"/>
                </a:solidFill>
                <a:latin typeface="Calibri Light" panose="020F0302020204030204" pitchFamily="34" charset="0"/>
                <a:cs typeface="Calibri Light" panose="020F0302020204030204" pitchFamily="34" charset="0"/>
              </a:rPr>
              <a:t/>
            </a:r>
            <a:br>
              <a:rPr lang="en-US" sz="1600" dirty="0">
                <a:solidFill>
                  <a:srgbClr val="FFFFFF"/>
                </a:solidFill>
                <a:latin typeface="Calibri Light" panose="020F0302020204030204" pitchFamily="34" charset="0"/>
                <a:cs typeface="Calibri Light" panose="020F0302020204030204" pitchFamily="34" charset="0"/>
              </a:rPr>
            </a:br>
            <a:r>
              <a:rPr lang="en-US" sz="1600" dirty="0">
                <a:solidFill>
                  <a:srgbClr val="FFFFFF"/>
                </a:solidFill>
                <a:latin typeface="Calibri Light" panose="020F0302020204030204" pitchFamily="34" charset="0"/>
                <a:cs typeface="Calibri Light" panose="020F0302020204030204" pitchFamily="34" charset="0"/>
              </a:rPr>
              <a:t>www: 	https://</a:t>
            </a:r>
            <a:r>
              <a:rPr lang="en-US" sz="1600" dirty="0" smtClean="0">
                <a:solidFill>
                  <a:srgbClr val="FFFFFF"/>
                </a:solidFill>
                <a:latin typeface="Calibri Light" panose="020F0302020204030204" pitchFamily="34" charset="0"/>
                <a:cs typeface="Calibri Light" panose="020F0302020204030204" pitchFamily="34" charset="0"/>
              </a:rPr>
              <a:t>ec.europa.eu/commission</a:t>
            </a:r>
            <a:endParaRPr lang="en-US" sz="1600" dirty="0">
              <a:solidFill>
                <a:srgbClr val="FFFFFF"/>
              </a:solidFill>
            </a:endParaRPr>
          </a:p>
        </p:txBody>
      </p:sp>
      <p:sp>
        <p:nvSpPr>
          <p:cNvPr id="4" name="Date Placeholder 3"/>
          <p:cNvSpPr>
            <a:spLocks noGrp="1"/>
          </p:cNvSpPr>
          <p:nvPr>
            <p:ph type="dt" sz="half" idx="2"/>
          </p:nvPr>
        </p:nvSpPr>
        <p:spPr/>
        <p:txBody>
          <a:bodyPr/>
          <a:lstStyle/>
          <a:p>
            <a:pPr>
              <a:defRPr/>
            </a:pPr>
            <a:r>
              <a:rPr lang="en-GB" dirty="0" smtClean="0">
                <a:latin typeface="Helvetica" pitchFamily="34" charset="0"/>
              </a:rPr>
              <a:t>9 April 2019</a:t>
            </a:r>
            <a:endParaRPr lang="en-GB" dirty="0">
              <a:latin typeface="Helvetica" pitchFamily="34" charset="0"/>
            </a:endParaRPr>
          </a:p>
        </p:txBody>
      </p:sp>
      <p:sp>
        <p:nvSpPr>
          <p:cNvPr id="5" name="Footer Placeholder 4"/>
          <p:cNvSpPr>
            <a:spLocks noGrp="1"/>
          </p:cNvSpPr>
          <p:nvPr>
            <p:ph type="ftr" sz="quarter" idx="3"/>
          </p:nvPr>
        </p:nvSpPr>
        <p:spPr/>
        <p:txBody>
          <a:bodyPr/>
          <a:lstStyle/>
          <a:p>
            <a:pPr>
              <a:defRPr/>
            </a:pPr>
            <a:r>
              <a:rPr lang="en-GB" dirty="0" smtClean="0">
                <a:latin typeface="Helvetica" pitchFamily="34" charset="0"/>
              </a:rPr>
              <a:t>Funka Accessibility Days 2019</a:t>
            </a:r>
            <a:endParaRPr lang="en-GB" dirty="0">
              <a:latin typeface="Helvetica" pitchFamily="34" charset="0"/>
            </a:endParaRPr>
          </a:p>
        </p:txBody>
      </p:sp>
    </p:spTree>
    <p:extLst>
      <p:ext uri="{BB962C8B-B14F-4D97-AF65-F5344CB8AC3E}">
        <p14:creationId xmlns:p14="http://schemas.microsoft.com/office/powerpoint/2010/main" val="634190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Monitoring </a:t>
            </a:r>
            <a:r>
              <a:rPr lang="en-GB" dirty="0" smtClean="0"/>
              <a:t>Periods – Principles</a:t>
            </a:r>
            <a:endParaRPr lang="en-GB" dirty="0"/>
          </a:p>
        </p:txBody>
      </p:sp>
      <p:sp>
        <p:nvSpPr>
          <p:cNvPr id="8" name="Content Placeholder 7"/>
          <p:cNvSpPr>
            <a:spLocks noGrp="1"/>
          </p:cNvSpPr>
          <p:nvPr>
            <p:ph sz="quarter" idx="12"/>
          </p:nvPr>
        </p:nvSpPr>
        <p:spPr>
          <a:xfrm>
            <a:off x="457200" y="1799149"/>
            <a:ext cx="11281155" cy="4510171"/>
          </a:xfrm>
        </p:spPr>
        <p:txBody>
          <a:bodyPr>
            <a:noAutofit/>
          </a:bodyPr>
          <a:lstStyle/>
          <a:p>
            <a:pPr marL="712788" lvl="1" indent="-257175">
              <a:spcBef>
                <a:spcPts val="600"/>
              </a:spcBef>
              <a:spcAft>
                <a:spcPts val="1200"/>
              </a:spcAft>
              <a:buClr>
                <a:srgbClr val="0F5494"/>
              </a:buClr>
              <a:buFont typeface="Wingdings" panose="05000000000000000000" pitchFamily="2" charset="2"/>
              <a:buChar char="§"/>
            </a:pPr>
            <a:r>
              <a:rPr lang="en-US" sz="2400" dirty="0" smtClean="0"/>
              <a:t>In principle from </a:t>
            </a:r>
            <a:r>
              <a:rPr lang="en-US" sz="2400" dirty="0"/>
              <a:t>1 January to 22 </a:t>
            </a:r>
            <a:r>
              <a:rPr lang="en-US" sz="2400" dirty="0" smtClean="0"/>
              <a:t>December</a:t>
            </a:r>
            <a:endParaRPr lang="en-US" sz="2400" dirty="0"/>
          </a:p>
          <a:p>
            <a:pPr marL="712788" lvl="1" indent="-257175">
              <a:spcBef>
                <a:spcPts val="600"/>
              </a:spcBef>
              <a:buClr>
                <a:srgbClr val="0F5494"/>
              </a:buClr>
              <a:buFont typeface="Wingdings" panose="05000000000000000000" pitchFamily="2" charset="2"/>
              <a:buChar char="§"/>
            </a:pPr>
            <a:r>
              <a:rPr lang="en-US" sz="2400" dirty="0" smtClean="0"/>
              <a:t>Websites sample size:</a:t>
            </a:r>
          </a:p>
          <a:p>
            <a:pPr marL="1257300" lvl="2" indent="-355600">
              <a:spcBef>
                <a:spcPts val="600"/>
              </a:spcBef>
              <a:buClr>
                <a:srgbClr val="3E3153"/>
              </a:buClr>
              <a:buFont typeface="Symbol" panose="05050102010706020507" pitchFamily="18" charset="2"/>
              <a:buChar char=""/>
            </a:pPr>
            <a:r>
              <a:rPr lang="en-US" dirty="0" smtClean="0"/>
              <a:t>Simplified: </a:t>
            </a:r>
            <a:r>
              <a:rPr lang="en-US" dirty="0"/>
              <a:t>3 websites / 100,000 inhabitants + 75 websites</a:t>
            </a:r>
          </a:p>
          <a:p>
            <a:pPr marL="1257300" lvl="2" indent="-355600">
              <a:spcBef>
                <a:spcPts val="600"/>
              </a:spcBef>
              <a:spcAft>
                <a:spcPts val="1200"/>
              </a:spcAft>
              <a:buClr>
                <a:srgbClr val="3E3153"/>
              </a:buClr>
              <a:buFont typeface="Symbol" panose="05050102010706020507" pitchFamily="18" charset="2"/>
              <a:buChar char=""/>
            </a:pPr>
            <a:r>
              <a:rPr lang="en-US" dirty="0" smtClean="0"/>
              <a:t>In-depth: </a:t>
            </a:r>
            <a:r>
              <a:rPr lang="en-US" dirty="0"/>
              <a:t>5% of the simplified sample </a:t>
            </a:r>
            <a:r>
              <a:rPr lang="en-US" dirty="0" smtClean="0"/>
              <a:t>size + </a:t>
            </a:r>
            <a:r>
              <a:rPr lang="en-US" dirty="0"/>
              <a:t>10 websites</a:t>
            </a:r>
          </a:p>
          <a:p>
            <a:pPr marL="712788" lvl="1" indent="-257175">
              <a:spcBef>
                <a:spcPts val="600"/>
              </a:spcBef>
              <a:buClr>
                <a:srgbClr val="0F5494"/>
              </a:buClr>
              <a:buFont typeface="Wingdings" panose="05000000000000000000" pitchFamily="2" charset="2"/>
              <a:buChar char="§"/>
            </a:pPr>
            <a:r>
              <a:rPr lang="en-US" sz="2400" dirty="0" smtClean="0"/>
              <a:t>Mobile apps sample size:</a:t>
            </a:r>
            <a:endParaRPr lang="en-US" sz="2400" dirty="0"/>
          </a:p>
          <a:p>
            <a:pPr marL="1257300" lvl="2" indent="-355600">
              <a:spcBef>
                <a:spcPts val="600"/>
              </a:spcBef>
              <a:spcAft>
                <a:spcPts val="1200"/>
              </a:spcAft>
              <a:buClr>
                <a:srgbClr val="3E3153"/>
              </a:buClr>
              <a:buFont typeface="Symbol" panose="05050102010706020507" pitchFamily="18" charset="2"/>
              <a:buChar char=""/>
            </a:pPr>
            <a:r>
              <a:rPr lang="en-US" dirty="0"/>
              <a:t>In-depth </a:t>
            </a:r>
            <a:r>
              <a:rPr lang="en-US" dirty="0" smtClean="0"/>
              <a:t>only: 1 </a:t>
            </a:r>
            <a:r>
              <a:rPr lang="en-US" dirty="0"/>
              <a:t>app / 100,000 inhabitants + 6 </a:t>
            </a:r>
            <a:r>
              <a:rPr lang="en-US" dirty="0" smtClean="0"/>
              <a:t>apps</a:t>
            </a:r>
            <a:endParaRPr lang="en-US" dirty="0"/>
          </a:p>
          <a:p>
            <a:pPr marL="712788" lvl="1" indent="-257175">
              <a:spcBef>
                <a:spcPts val="600"/>
              </a:spcBef>
              <a:spcAft>
                <a:spcPts val="600"/>
              </a:spcAft>
              <a:buClr>
                <a:srgbClr val="0F5494"/>
              </a:buClr>
              <a:buFont typeface="Wingdings" panose="05000000000000000000" pitchFamily="2" charset="2"/>
              <a:buChar char="§"/>
            </a:pPr>
            <a:r>
              <a:rPr lang="en-US" sz="2400" dirty="0"/>
              <a:t>Initial duration and sample sizes adjusted to take account of the progressive application of the Directive (September 2019: new websites; September 2020: all websites; June 2021: mobile apps)</a:t>
            </a:r>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10</a:t>
            </a:fld>
            <a:endParaRPr lang="en-GB" dirty="0"/>
          </a:p>
        </p:txBody>
      </p:sp>
    </p:spTree>
    <p:extLst>
      <p:ext uri="{BB962C8B-B14F-4D97-AF65-F5344CB8AC3E}">
        <p14:creationId xmlns:p14="http://schemas.microsoft.com/office/powerpoint/2010/main" val="3919920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GB" dirty="0" smtClean="0"/>
              <a:t>Monitoring Periods – Overview</a:t>
            </a:r>
            <a:endParaRPr lang="en-GB" dirty="0"/>
          </a:p>
        </p:txBody>
      </p:sp>
      <p:grpSp>
        <p:nvGrpSpPr>
          <p:cNvPr id="38" name="Group 37" descr="Sampling distribution for websites:&#10;2020-2021: 2 websites per 100,000 inhabitants plus 75 for simplified and 5% of this plus 10 for in-depth.&#10;2022: 2 websites per 100,000 inhabitants plus 75 for simplified and 5% of this plus 10 for in-depth.&#10;2023: 3 websites per 100,000 inhabitants plus 75 for simplified and 5% of this plus 10 for in-depth.&#10;&#10;Sampling distribution for mobile apps:&#10;2021: 1/3 of full sample for in-depth.&#10;2022: 1 mobile app per 100,000 inhabitants plus 6 for in-depth.&#10;2023: 1 mobile app per 100,000 inhabitants plus 6 for in-depth.&#10;&#10;Correspondance with WAD milestones:&#10;September 2019 new websites.&#10;September 2029 all websites.&#10;June 2021 mobile apps.&#10;December 2021 Member States' report to the Commission.&#10;June 2022 revision of the WAD."/>
          <p:cNvGrpSpPr/>
          <p:nvPr/>
        </p:nvGrpSpPr>
        <p:grpSpPr>
          <a:xfrm>
            <a:off x="551384" y="1694524"/>
            <a:ext cx="11591461" cy="4734275"/>
            <a:chOff x="457200" y="1694524"/>
            <a:chExt cx="11591461" cy="4734275"/>
          </a:xfrm>
        </p:grpSpPr>
        <p:sp>
          <p:nvSpPr>
            <p:cNvPr id="10" name="Rectangle 9"/>
            <p:cNvSpPr/>
            <p:nvPr/>
          </p:nvSpPr>
          <p:spPr>
            <a:xfrm>
              <a:off x="457200" y="5494909"/>
              <a:ext cx="8108785" cy="93389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fr-BE" sz="2400"/>
            </a:p>
          </p:txBody>
        </p:sp>
        <p:sp>
          <p:nvSpPr>
            <p:cNvPr id="11" name="Rectangle 10"/>
            <p:cNvSpPr/>
            <p:nvPr/>
          </p:nvSpPr>
          <p:spPr>
            <a:xfrm>
              <a:off x="457200" y="4561019"/>
              <a:ext cx="8108785" cy="933890"/>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fr-BE" sz="2400"/>
            </a:p>
          </p:txBody>
        </p:sp>
        <p:sp>
          <p:nvSpPr>
            <p:cNvPr id="12" name="Rectangle 11"/>
            <p:cNvSpPr/>
            <p:nvPr/>
          </p:nvSpPr>
          <p:spPr>
            <a:xfrm>
              <a:off x="457200" y="3627129"/>
              <a:ext cx="8108785" cy="93389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fr-BE" sz="2400"/>
            </a:p>
          </p:txBody>
        </p:sp>
        <p:sp>
          <p:nvSpPr>
            <p:cNvPr id="13" name="Rectangle 12"/>
            <p:cNvSpPr/>
            <p:nvPr/>
          </p:nvSpPr>
          <p:spPr>
            <a:xfrm>
              <a:off x="457200" y="2693239"/>
              <a:ext cx="8108785" cy="933890"/>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fr-BE" sz="2400"/>
            </a:p>
          </p:txBody>
        </p:sp>
        <p:sp>
          <p:nvSpPr>
            <p:cNvPr id="14" name="Rectangle 13"/>
            <p:cNvSpPr/>
            <p:nvPr/>
          </p:nvSpPr>
          <p:spPr>
            <a:xfrm>
              <a:off x="457200" y="1759349"/>
              <a:ext cx="8108785" cy="93389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fr-BE" sz="2400"/>
            </a:p>
          </p:txBody>
        </p:sp>
        <p:sp>
          <p:nvSpPr>
            <p:cNvPr id="15" name="Content Placeholder 2"/>
            <p:cNvSpPr txBox="1">
              <a:spLocks/>
            </p:cNvSpPr>
            <p:nvPr/>
          </p:nvSpPr>
          <p:spPr bwMode="auto">
            <a:xfrm>
              <a:off x="2412445" y="1944045"/>
              <a:ext cx="1955563" cy="375181"/>
            </a:xfrm>
            <a:prstGeom prst="rect">
              <a:avLst/>
            </a:prstGeom>
            <a:noFill/>
            <a:ln w="9525">
              <a:noFill/>
              <a:miter lim="800000"/>
              <a:headEnd/>
              <a:tailEnd/>
            </a:ln>
            <a:effectLst/>
          </p:spPr>
          <p:txBody>
            <a:bodyPr vert="horz" wrap="square" lIns="0" tIns="0" rIns="0" bIns="0" numCol="1" anchor="t" anchorCtr="0" compatLnSpc="1">
              <a:prstTxWarp prst="textNoShape">
                <a:avLst/>
              </a:prstTxWarp>
              <a:noAutofit/>
            </a:bodyPr>
            <a:lstStyle>
              <a:defPPr>
                <a:defRPr lang="en-GB"/>
              </a:defPPr>
              <a:lvl1pPr algn="l" rtl="0" fontAlgn="base">
                <a:spcBef>
                  <a:spcPct val="0"/>
                </a:spcBef>
                <a:spcAft>
                  <a:spcPct val="0"/>
                </a:spcAft>
                <a:defRPr sz="1400" b="0" kern="1200">
                  <a:solidFill>
                    <a:schemeClr val="tx1"/>
                  </a:solidFill>
                  <a:latin typeface="Arial"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a:lstStyle>
            <a:p>
              <a:pPr algn="ctr">
                <a:spcAft>
                  <a:spcPts val="0"/>
                </a:spcAft>
                <a:tabLst>
                  <a:tab pos="14092414" algn="r"/>
                </a:tabLst>
              </a:pPr>
              <a:r>
                <a:rPr lang="en-GB" sz="2400" dirty="0">
                  <a:solidFill>
                    <a:srgbClr val="000099"/>
                  </a:solidFill>
                  <a:latin typeface="+mj-lt"/>
                </a:rPr>
                <a:t>Websites</a:t>
              </a:r>
            </a:p>
          </p:txBody>
        </p:sp>
        <p:sp>
          <p:nvSpPr>
            <p:cNvPr id="16" name="Content Placeholder 2"/>
            <p:cNvSpPr txBox="1">
              <a:spLocks/>
            </p:cNvSpPr>
            <p:nvPr/>
          </p:nvSpPr>
          <p:spPr bwMode="auto">
            <a:xfrm>
              <a:off x="5847136" y="1904326"/>
              <a:ext cx="2385202" cy="375181"/>
            </a:xfrm>
            <a:prstGeom prst="rect">
              <a:avLst/>
            </a:prstGeom>
            <a:noFill/>
            <a:ln w="9525">
              <a:noFill/>
              <a:miter lim="800000"/>
              <a:headEnd/>
              <a:tailEnd/>
            </a:ln>
            <a:effectLst/>
          </p:spPr>
          <p:txBody>
            <a:bodyPr vert="horz" wrap="square" lIns="0" tIns="0" rIns="0" bIns="0" numCol="1" anchor="t" anchorCtr="0" compatLnSpc="1">
              <a:prstTxWarp prst="textNoShape">
                <a:avLst/>
              </a:prstTxWarp>
              <a:noAutofit/>
            </a:bodyPr>
            <a:lstStyle>
              <a:defPPr>
                <a:defRPr lang="en-GB"/>
              </a:defPPr>
              <a:lvl1pPr algn="l" rtl="0" fontAlgn="base">
                <a:spcBef>
                  <a:spcPct val="0"/>
                </a:spcBef>
                <a:spcAft>
                  <a:spcPct val="0"/>
                </a:spcAft>
                <a:defRPr sz="1400" b="0" kern="1200">
                  <a:solidFill>
                    <a:schemeClr val="tx1"/>
                  </a:solidFill>
                  <a:latin typeface="Arial"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a:lstStyle>
            <a:p>
              <a:pPr algn="ctr">
                <a:spcAft>
                  <a:spcPts val="0"/>
                </a:spcAft>
                <a:tabLst>
                  <a:tab pos="14092414" algn="r"/>
                </a:tabLst>
              </a:pPr>
              <a:r>
                <a:rPr lang="en-GB" sz="2400" dirty="0">
                  <a:solidFill>
                    <a:srgbClr val="006600"/>
                  </a:solidFill>
                  <a:latin typeface="+mj-lt"/>
                </a:rPr>
                <a:t>Mobile Apps</a:t>
              </a:r>
            </a:p>
          </p:txBody>
        </p:sp>
        <p:cxnSp>
          <p:nvCxnSpPr>
            <p:cNvPr id="17" name="Straight Connector 16"/>
            <p:cNvCxnSpPr/>
            <p:nvPr/>
          </p:nvCxnSpPr>
          <p:spPr bwMode="auto">
            <a:xfrm>
              <a:off x="1409463" y="2506461"/>
              <a:ext cx="7490424" cy="0"/>
            </a:xfrm>
            <a:prstGeom prst="line">
              <a:avLst/>
            </a:prstGeom>
            <a:noFill/>
            <a:ln w="9525" cap="flat" cmpd="sng" algn="ctr">
              <a:solidFill>
                <a:schemeClr val="tx1">
                  <a:lumMod val="65000"/>
                  <a:lumOff val="35000"/>
                </a:schemeClr>
              </a:solidFill>
              <a:prstDash val="dash"/>
              <a:round/>
              <a:headEnd type="none" w="med" len="med"/>
              <a:tailEnd type="none" w="med" len="med"/>
            </a:ln>
            <a:effectLst/>
          </p:spPr>
        </p:cxnSp>
        <p:sp>
          <p:nvSpPr>
            <p:cNvPr id="18" name="TextBox 17"/>
            <p:cNvSpPr txBox="1"/>
            <p:nvPr/>
          </p:nvSpPr>
          <p:spPr>
            <a:xfrm>
              <a:off x="8976453" y="2329491"/>
              <a:ext cx="3072208" cy="337420"/>
            </a:xfrm>
            <a:prstGeom prst="rect">
              <a:avLst/>
            </a:prstGeom>
            <a:noFill/>
            <a:ln w="9525">
              <a:noFill/>
              <a:miter lim="800000"/>
              <a:headEnd/>
              <a:tailEnd/>
            </a:ln>
            <a:effectLst/>
          </p:spPr>
          <p:txBody>
            <a:bodyPr vert="horz" wrap="square" lIns="0" tIns="0" rIns="0" bIns="0" numCol="1" anchor="t" anchorCtr="0" compatLnSpc="1">
              <a:prstTxWarp prst="textNoShape">
                <a:avLst/>
              </a:prstTxWarp>
              <a:noAutofit/>
            </a:bodyPr>
            <a:lstStyle>
              <a:defPPr>
                <a:defRPr lang="en-GB"/>
              </a:defPPr>
              <a:lvl1pPr>
                <a:spcAft>
                  <a:spcPts val="0"/>
                </a:spcAft>
                <a:tabLst>
                  <a:tab pos="10569575" algn="r"/>
                </a:tabLst>
                <a:defRPr sz="2200" b="0">
                  <a:solidFill>
                    <a:schemeClr val="tx1"/>
                  </a:solidFill>
                  <a:latin typeface="Arial" charset="0"/>
                </a:defRPr>
              </a:lvl1pPr>
            </a:lstStyle>
            <a:p>
              <a:r>
                <a:rPr lang="en-GB" sz="1900" dirty="0">
                  <a:solidFill>
                    <a:schemeClr val="tx1">
                      <a:lumMod val="95000"/>
                      <a:lumOff val="5000"/>
                    </a:schemeClr>
                  </a:solidFill>
                  <a:latin typeface="+mj-lt"/>
                </a:rPr>
                <a:t>Sept 2019 New Websites</a:t>
              </a:r>
            </a:p>
          </p:txBody>
        </p:sp>
        <p:sp>
          <p:nvSpPr>
            <p:cNvPr id="19" name="TextBox 18"/>
            <p:cNvSpPr txBox="1"/>
            <p:nvPr/>
          </p:nvSpPr>
          <p:spPr>
            <a:xfrm>
              <a:off x="8976453" y="3253573"/>
              <a:ext cx="2881392" cy="397291"/>
            </a:xfrm>
            <a:prstGeom prst="rect">
              <a:avLst/>
            </a:prstGeom>
            <a:noFill/>
            <a:ln w="9525">
              <a:noFill/>
              <a:miter lim="800000"/>
              <a:headEnd/>
              <a:tailEnd/>
            </a:ln>
            <a:effectLst/>
          </p:spPr>
          <p:txBody>
            <a:bodyPr vert="horz" wrap="square" lIns="0" tIns="0" rIns="0" bIns="0" numCol="1" anchor="t" anchorCtr="0" compatLnSpc="1">
              <a:prstTxWarp prst="textNoShape">
                <a:avLst/>
              </a:prstTxWarp>
              <a:noAutofit/>
            </a:bodyPr>
            <a:lstStyle>
              <a:defPPr>
                <a:defRPr lang="en-GB"/>
              </a:defPPr>
              <a:lvl1pPr>
                <a:spcAft>
                  <a:spcPts val="0"/>
                </a:spcAft>
                <a:tabLst>
                  <a:tab pos="10569575" algn="r"/>
                </a:tabLst>
                <a:defRPr sz="2200" b="0">
                  <a:solidFill>
                    <a:schemeClr val="tx1"/>
                  </a:solidFill>
                  <a:latin typeface="Arial" charset="0"/>
                </a:defRPr>
              </a:lvl1pPr>
            </a:lstStyle>
            <a:p>
              <a:r>
                <a:rPr lang="en-GB" sz="1900" dirty="0">
                  <a:solidFill>
                    <a:schemeClr val="tx1">
                      <a:lumMod val="95000"/>
                      <a:lumOff val="5000"/>
                    </a:schemeClr>
                  </a:solidFill>
                  <a:latin typeface="+mj-lt"/>
                </a:rPr>
                <a:t>Sept 2020 All Websites</a:t>
              </a:r>
            </a:p>
          </p:txBody>
        </p:sp>
        <p:cxnSp>
          <p:nvCxnSpPr>
            <p:cNvPr id="20" name="Straight Connector 19"/>
            <p:cNvCxnSpPr/>
            <p:nvPr/>
          </p:nvCxnSpPr>
          <p:spPr bwMode="auto">
            <a:xfrm>
              <a:off x="5203235" y="3440351"/>
              <a:ext cx="3696652" cy="0"/>
            </a:xfrm>
            <a:prstGeom prst="line">
              <a:avLst/>
            </a:prstGeom>
            <a:noFill/>
            <a:ln w="9525" cap="flat" cmpd="sng" algn="ctr">
              <a:solidFill>
                <a:schemeClr val="tx1">
                  <a:lumMod val="65000"/>
                  <a:lumOff val="35000"/>
                </a:schemeClr>
              </a:solidFill>
              <a:prstDash val="dash"/>
              <a:round/>
              <a:headEnd type="none" w="med" len="med"/>
              <a:tailEnd type="none" w="med" len="med"/>
            </a:ln>
            <a:effectLst/>
          </p:spPr>
        </p:cxnSp>
        <p:sp>
          <p:nvSpPr>
            <p:cNvPr id="21" name="TextBox 20"/>
            <p:cNvSpPr txBox="1"/>
            <p:nvPr/>
          </p:nvSpPr>
          <p:spPr>
            <a:xfrm>
              <a:off x="8976452" y="3907296"/>
              <a:ext cx="3072208" cy="368386"/>
            </a:xfrm>
            <a:prstGeom prst="rect">
              <a:avLst/>
            </a:prstGeom>
            <a:noFill/>
            <a:ln w="9525">
              <a:noFill/>
              <a:miter lim="800000"/>
              <a:headEnd/>
              <a:tailEnd/>
            </a:ln>
            <a:effectLst/>
          </p:spPr>
          <p:txBody>
            <a:bodyPr vert="horz" wrap="square" lIns="0" tIns="0" rIns="0" bIns="0" numCol="1" anchor="t" anchorCtr="0" compatLnSpc="1">
              <a:prstTxWarp prst="textNoShape">
                <a:avLst/>
              </a:prstTxWarp>
              <a:noAutofit/>
            </a:bodyPr>
            <a:lstStyle>
              <a:defPPr>
                <a:defRPr lang="en-GB"/>
              </a:defPPr>
              <a:lvl1pPr>
                <a:spcAft>
                  <a:spcPts val="0"/>
                </a:spcAft>
                <a:tabLst>
                  <a:tab pos="10569575" algn="r"/>
                </a:tabLst>
                <a:defRPr sz="2200" b="0">
                  <a:solidFill>
                    <a:schemeClr val="tx1"/>
                  </a:solidFill>
                  <a:latin typeface="Arial" charset="0"/>
                </a:defRPr>
              </a:lvl1pPr>
            </a:lstStyle>
            <a:p>
              <a:r>
                <a:rPr lang="en-GB" sz="1900" dirty="0">
                  <a:solidFill>
                    <a:schemeClr val="tx1">
                      <a:lumMod val="95000"/>
                      <a:lumOff val="5000"/>
                    </a:schemeClr>
                  </a:solidFill>
                  <a:latin typeface="+mj-lt"/>
                </a:rPr>
                <a:t>June 2021 Mobile Apps</a:t>
              </a:r>
            </a:p>
          </p:txBody>
        </p:sp>
        <p:cxnSp>
          <p:nvCxnSpPr>
            <p:cNvPr id="22" name="Straight Connector 21"/>
            <p:cNvCxnSpPr/>
            <p:nvPr/>
          </p:nvCxnSpPr>
          <p:spPr bwMode="auto">
            <a:xfrm>
              <a:off x="1409463" y="4094074"/>
              <a:ext cx="7490424" cy="0"/>
            </a:xfrm>
            <a:prstGeom prst="line">
              <a:avLst/>
            </a:prstGeom>
            <a:noFill/>
            <a:ln w="9525" cap="flat" cmpd="sng" algn="ctr">
              <a:solidFill>
                <a:schemeClr val="tx1">
                  <a:lumMod val="65000"/>
                  <a:lumOff val="35000"/>
                </a:schemeClr>
              </a:solidFill>
              <a:prstDash val="dash"/>
              <a:round/>
              <a:headEnd type="none" w="med" len="med"/>
              <a:tailEnd type="none" w="med" len="med"/>
            </a:ln>
            <a:effectLst/>
          </p:spPr>
        </p:cxnSp>
        <p:cxnSp>
          <p:nvCxnSpPr>
            <p:cNvPr id="23" name="Straight Connector 22"/>
            <p:cNvCxnSpPr/>
            <p:nvPr/>
          </p:nvCxnSpPr>
          <p:spPr bwMode="auto">
            <a:xfrm>
              <a:off x="1409463" y="4561019"/>
              <a:ext cx="7490424" cy="0"/>
            </a:xfrm>
            <a:prstGeom prst="line">
              <a:avLst/>
            </a:prstGeom>
            <a:noFill/>
            <a:ln w="9525" cap="flat" cmpd="sng" algn="ctr">
              <a:solidFill>
                <a:schemeClr val="tx1">
                  <a:lumMod val="65000"/>
                  <a:lumOff val="35000"/>
                </a:schemeClr>
              </a:solidFill>
              <a:prstDash val="dash"/>
              <a:round/>
              <a:headEnd type="none" w="med" len="med"/>
              <a:tailEnd type="none" w="med" len="med"/>
            </a:ln>
            <a:effectLst/>
          </p:spPr>
        </p:cxnSp>
        <p:cxnSp>
          <p:nvCxnSpPr>
            <p:cNvPr id="24" name="Straight Connector 23"/>
            <p:cNvCxnSpPr/>
            <p:nvPr/>
          </p:nvCxnSpPr>
          <p:spPr bwMode="auto">
            <a:xfrm>
              <a:off x="8279740" y="5027964"/>
              <a:ext cx="620147" cy="0"/>
            </a:xfrm>
            <a:prstGeom prst="line">
              <a:avLst/>
            </a:prstGeom>
            <a:noFill/>
            <a:ln w="9525" cap="flat" cmpd="sng" algn="ctr">
              <a:solidFill>
                <a:schemeClr val="tx1">
                  <a:lumMod val="65000"/>
                  <a:lumOff val="35000"/>
                </a:schemeClr>
              </a:solidFill>
              <a:prstDash val="dash"/>
              <a:round/>
              <a:headEnd type="none" w="med" len="med"/>
              <a:tailEnd type="none" w="med" len="med"/>
            </a:ln>
            <a:effectLst/>
          </p:spPr>
        </p:cxnSp>
        <p:sp>
          <p:nvSpPr>
            <p:cNvPr id="25" name="TextBox 24"/>
            <p:cNvSpPr txBox="1"/>
            <p:nvPr/>
          </p:nvSpPr>
          <p:spPr>
            <a:xfrm>
              <a:off x="8976453" y="4382573"/>
              <a:ext cx="2576336" cy="347477"/>
            </a:xfrm>
            <a:prstGeom prst="rect">
              <a:avLst/>
            </a:prstGeom>
            <a:noFill/>
            <a:ln w="9525">
              <a:noFill/>
              <a:miter lim="800000"/>
              <a:headEnd/>
              <a:tailEnd/>
            </a:ln>
            <a:effectLst/>
          </p:spPr>
          <p:txBody>
            <a:bodyPr vert="horz" wrap="square" lIns="0" tIns="0" rIns="0" bIns="0" numCol="1" anchor="t" anchorCtr="0" compatLnSpc="1">
              <a:prstTxWarp prst="textNoShape">
                <a:avLst/>
              </a:prstTxWarp>
              <a:noAutofit/>
            </a:bodyPr>
            <a:lstStyle>
              <a:defPPr>
                <a:defRPr lang="en-GB"/>
              </a:defPPr>
              <a:lvl1pPr>
                <a:spcAft>
                  <a:spcPts val="0"/>
                </a:spcAft>
                <a:tabLst>
                  <a:tab pos="10569575" algn="r"/>
                </a:tabLst>
                <a:defRPr sz="2200" b="0">
                  <a:solidFill>
                    <a:schemeClr val="tx1"/>
                  </a:solidFill>
                  <a:latin typeface="Arial" charset="0"/>
                </a:defRPr>
              </a:lvl1pPr>
            </a:lstStyle>
            <a:p>
              <a:r>
                <a:rPr lang="en-GB" sz="1900" dirty="0">
                  <a:solidFill>
                    <a:schemeClr val="tx1">
                      <a:lumMod val="95000"/>
                      <a:lumOff val="5000"/>
                    </a:schemeClr>
                  </a:solidFill>
                  <a:latin typeface="+mj-lt"/>
                </a:rPr>
                <a:t>Dec 2021 MS Report</a:t>
              </a:r>
            </a:p>
          </p:txBody>
        </p:sp>
        <p:sp>
          <p:nvSpPr>
            <p:cNvPr id="26" name="TextBox 25"/>
            <p:cNvSpPr txBox="1"/>
            <p:nvPr/>
          </p:nvSpPr>
          <p:spPr>
            <a:xfrm>
              <a:off x="8976151" y="4849518"/>
              <a:ext cx="3072509" cy="274905"/>
            </a:xfrm>
            <a:prstGeom prst="rect">
              <a:avLst/>
            </a:prstGeom>
            <a:noFill/>
            <a:ln w="9525">
              <a:noFill/>
              <a:miter lim="800000"/>
              <a:headEnd/>
              <a:tailEnd/>
            </a:ln>
            <a:effectLst/>
          </p:spPr>
          <p:txBody>
            <a:bodyPr vert="horz" wrap="square" lIns="0" tIns="0" rIns="0" bIns="0" numCol="1" anchor="t" anchorCtr="0" compatLnSpc="1">
              <a:prstTxWarp prst="textNoShape">
                <a:avLst/>
              </a:prstTxWarp>
              <a:noAutofit/>
            </a:bodyPr>
            <a:lstStyle>
              <a:defPPr>
                <a:defRPr lang="en-GB"/>
              </a:defPPr>
              <a:lvl1pPr>
                <a:spcAft>
                  <a:spcPts val="0"/>
                </a:spcAft>
                <a:tabLst>
                  <a:tab pos="10569575" algn="r"/>
                </a:tabLst>
                <a:defRPr sz="2200" b="0">
                  <a:solidFill>
                    <a:schemeClr val="tx1"/>
                  </a:solidFill>
                  <a:latin typeface="Arial" charset="0"/>
                </a:defRPr>
              </a:lvl1pPr>
            </a:lstStyle>
            <a:p>
              <a:r>
                <a:rPr lang="en-GB" sz="1900" dirty="0">
                  <a:solidFill>
                    <a:schemeClr val="tx1">
                      <a:lumMod val="95000"/>
                      <a:lumOff val="5000"/>
                    </a:schemeClr>
                  </a:solidFill>
                  <a:latin typeface="+mj-lt"/>
                </a:rPr>
                <a:t>June 2022 WAD Revision</a:t>
              </a:r>
            </a:p>
          </p:txBody>
        </p:sp>
        <p:cxnSp>
          <p:nvCxnSpPr>
            <p:cNvPr id="27" name="Straight Connector 26"/>
            <p:cNvCxnSpPr/>
            <p:nvPr/>
          </p:nvCxnSpPr>
          <p:spPr bwMode="auto">
            <a:xfrm>
              <a:off x="5203235" y="5027964"/>
              <a:ext cx="977824" cy="0"/>
            </a:xfrm>
            <a:prstGeom prst="line">
              <a:avLst/>
            </a:prstGeom>
            <a:noFill/>
            <a:ln w="9525" cap="flat" cmpd="sng" algn="ctr">
              <a:solidFill>
                <a:schemeClr val="tx1">
                  <a:lumMod val="65000"/>
                  <a:lumOff val="35000"/>
                </a:schemeClr>
              </a:solidFill>
              <a:prstDash val="dash"/>
              <a:round/>
              <a:headEnd type="none" w="med" len="med"/>
              <a:tailEnd type="none" w="med" len="med"/>
            </a:ln>
            <a:effectLst/>
          </p:spPr>
        </p:cxnSp>
        <p:cxnSp>
          <p:nvCxnSpPr>
            <p:cNvPr id="28" name="Straight Connector 27"/>
            <p:cNvCxnSpPr/>
            <p:nvPr/>
          </p:nvCxnSpPr>
          <p:spPr bwMode="auto">
            <a:xfrm>
              <a:off x="1409463" y="5027964"/>
              <a:ext cx="438065" cy="0"/>
            </a:xfrm>
            <a:prstGeom prst="line">
              <a:avLst/>
            </a:prstGeom>
            <a:noFill/>
            <a:ln w="9525" cap="flat" cmpd="sng" algn="ctr">
              <a:solidFill>
                <a:schemeClr val="tx1">
                  <a:lumMod val="65000"/>
                  <a:lumOff val="35000"/>
                </a:schemeClr>
              </a:solidFill>
              <a:prstDash val="dash"/>
              <a:round/>
              <a:headEnd type="none" w="med" len="med"/>
              <a:tailEnd type="none" w="med" len="med"/>
            </a:ln>
            <a:effectLst/>
          </p:spPr>
        </p:cxnSp>
        <p:sp>
          <p:nvSpPr>
            <p:cNvPr id="29" name="Rectangle 28"/>
            <p:cNvSpPr/>
            <p:nvPr/>
          </p:nvSpPr>
          <p:spPr>
            <a:xfrm>
              <a:off x="1553773" y="2693239"/>
              <a:ext cx="4054393" cy="1867780"/>
            </a:xfrm>
            <a:prstGeom prst="rect">
              <a:avLst/>
            </a:prstGeom>
            <a:solidFill>
              <a:srgbClr val="2B03D7">
                <a:alpha val="10196"/>
              </a:srgb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100" dirty="0" smtClean="0">
                  <a:solidFill>
                    <a:schemeClr val="tx1"/>
                  </a:solidFill>
                </a:rPr>
                <a:t>Simplified: </a:t>
              </a:r>
              <a:r>
                <a:rPr lang="hu-HU" sz="2100" dirty="0" smtClean="0">
                  <a:solidFill>
                    <a:schemeClr val="tx1"/>
                  </a:solidFill>
                </a:rPr>
                <a:t>2/100,000 </a:t>
              </a:r>
              <a:r>
                <a:rPr lang="hu-HU" sz="2100" dirty="0">
                  <a:solidFill>
                    <a:schemeClr val="tx1"/>
                  </a:solidFill>
                </a:rPr>
                <a:t>+ </a:t>
              </a:r>
              <a:r>
                <a:rPr lang="hu-HU" sz="2100" dirty="0" smtClean="0">
                  <a:solidFill>
                    <a:schemeClr val="tx1"/>
                  </a:solidFill>
                </a:rPr>
                <a:t>75</a:t>
              </a:r>
              <a:endParaRPr lang="en-GB" sz="2100" dirty="0" smtClean="0">
                <a:solidFill>
                  <a:schemeClr val="tx1"/>
                </a:solidFill>
              </a:endParaRPr>
            </a:p>
            <a:p>
              <a:pPr algn="ctr"/>
              <a:r>
                <a:rPr lang="en-GB" sz="2100" dirty="0" smtClean="0">
                  <a:solidFill>
                    <a:schemeClr val="tx1"/>
                  </a:solidFill>
                </a:rPr>
                <a:t>In-depth: </a:t>
              </a:r>
              <a:r>
                <a:rPr lang="hu-HU" sz="2100" dirty="0">
                  <a:solidFill>
                    <a:schemeClr val="tx1"/>
                  </a:solidFill>
                </a:rPr>
                <a:t>5%</a:t>
              </a:r>
              <a:r>
                <a:rPr lang="en-GB" sz="2100" dirty="0">
                  <a:solidFill>
                    <a:schemeClr val="tx1"/>
                  </a:solidFill>
                </a:rPr>
                <a:t> </a:t>
              </a:r>
              <a:r>
                <a:rPr lang="en-GB" sz="2100" dirty="0" smtClean="0">
                  <a:solidFill>
                    <a:schemeClr val="tx1"/>
                  </a:solidFill>
                </a:rPr>
                <a:t>of </a:t>
              </a:r>
              <a:r>
                <a:rPr lang="en-GB" sz="2100" dirty="0" err="1">
                  <a:solidFill>
                    <a:schemeClr val="tx1"/>
                  </a:solidFill>
                </a:rPr>
                <a:t>simpl</a:t>
              </a:r>
              <a:r>
                <a:rPr lang="en-GB" sz="2100" dirty="0" smtClean="0">
                  <a:solidFill>
                    <a:schemeClr val="tx1"/>
                  </a:solidFill>
                </a:rPr>
                <a:t>.</a:t>
              </a:r>
              <a:r>
                <a:rPr lang="hu-HU" sz="2100" dirty="0" smtClean="0">
                  <a:solidFill>
                    <a:schemeClr val="tx1"/>
                  </a:solidFill>
                </a:rPr>
                <a:t> </a:t>
              </a:r>
              <a:r>
                <a:rPr lang="hu-HU" sz="2100" dirty="0">
                  <a:solidFill>
                    <a:schemeClr val="tx1"/>
                  </a:solidFill>
                </a:rPr>
                <a:t>+ 10</a:t>
              </a:r>
              <a:endParaRPr lang="en-GB" sz="2100" dirty="0">
                <a:solidFill>
                  <a:schemeClr val="tx1"/>
                </a:solidFill>
              </a:endParaRPr>
            </a:p>
          </p:txBody>
        </p:sp>
        <p:sp>
          <p:nvSpPr>
            <p:cNvPr id="30" name="Rectangle 29"/>
            <p:cNvSpPr/>
            <p:nvPr/>
          </p:nvSpPr>
          <p:spPr>
            <a:xfrm>
              <a:off x="1553773" y="4561019"/>
              <a:ext cx="4054393" cy="933890"/>
            </a:xfrm>
            <a:prstGeom prst="rect">
              <a:avLst/>
            </a:prstGeom>
            <a:solidFill>
              <a:srgbClr val="2B03D7">
                <a:alpha val="20000"/>
              </a:srgb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100" dirty="0" smtClean="0">
                  <a:solidFill>
                    <a:schemeClr val="tx1"/>
                  </a:solidFill>
                </a:rPr>
                <a:t>Simplified: </a:t>
              </a:r>
              <a:r>
                <a:rPr lang="hu-HU" sz="2100" dirty="0" smtClean="0">
                  <a:solidFill>
                    <a:schemeClr val="tx1"/>
                  </a:solidFill>
                </a:rPr>
                <a:t>2/100,000 </a:t>
              </a:r>
              <a:r>
                <a:rPr lang="hu-HU" sz="2100" dirty="0">
                  <a:solidFill>
                    <a:schemeClr val="tx1"/>
                  </a:solidFill>
                </a:rPr>
                <a:t>+ </a:t>
              </a:r>
              <a:r>
                <a:rPr lang="hu-HU" sz="2100" dirty="0" smtClean="0">
                  <a:solidFill>
                    <a:schemeClr val="tx1"/>
                  </a:solidFill>
                </a:rPr>
                <a:t>75</a:t>
              </a:r>
              <a:endParaRPr lang="en-GB" sz="2100" dirty="0">
                <a:solidFill>
                  <a:schemeClr val="tx1"/>
                </a:solidFill>
              </a:endParaRPr>
            </a:p>
            <a:p>
              <a:pPr algn="ctr"/>
              <a:r>
                <a:rPr lang="en-GB" sz="2100" dirty="0" smtClean="0">
                  <a:solidFill>
                    <a:schemeClr val="tx1"/>
                  </a:solidFill>
                </a:rPr>
                <a:t>In-depth: </a:t>
              </a:r>
              <a:r>
                <a:rPr lang="hu-HU" sz="2100" dirty="0" smtClean="0">
                  <a:solidFill>
                    <a:schemeClr val="tx1"/>
                  </a:solidFill>
                </a:rPr>
                <a:t>5%</a:t>
              </a:r>
              <a:r>
                <a:rPr lang="en-GB" sz="2100" dirty="0" smtClean="0">
                  <a:solidFill>
                    <a:schemeClr val="tx1"/>
                  </a:solidFill>
                </a:rPr>
                <a:t> of </a:t>
              </a:r>
              <a:r>
                <a:rPr lang="en-GB" sz="2100" dirty="0" err="1" smtClean="0">
                  <a:solidFill>
                    <a:schemeClr val="tx1"/>
                  </a:solidFill>
                </a:rPr>
                <a:t>simpl</a:t>
              </a:r>
              <a:r>
                <a:rPr lang="en-GB" sz="2100" dirty="0" smtClean="0">
                  <a:solidFill>
                    <a:schemeClr val="tx1"/>
                  </a:solidFill>
                </a:rPr>
                <a:t>.</a:t>
              </a:r>
              <a:r>
                <a:rPr lang="hu-HU" sz="2100" dirty="0" smtClean="0">
                  <a:solidFill>
                    <a:schemeClr val="tx1"/>
                  </a:solidFill>
                </a:rPr>
                <a:t> </a:t>
              </a:r>
              <a:r>
                <a:rPr lang="hu-HU" sz="2100" dirty="0">
                  <a:solidFill>
                    <a:schemeClr val="tx1"/>
                  </a:solidFill>
                </a:rPr>
                <a:t>+ 10</a:t>
              </a:r>
              <a:endParaRPr lang="en-GB" sz="2100" dirty="0">
                <a:solidFill>
                  <a:schemeClr val="tx1"/>
                </a:solidFill>
              </a:endParaRPr>
            </a:p>
          </p:txBody>
        </p:sp>
        <p:sp>
          <p:nvSpPr>
            <p:cNvPr id="31" name="Rectangle 30"/>
            <p:cNvSpPr/>
            <p:nvPr/>
          </p:nvSpPr>
          <p:spPr>
            <a:xfrm>
              <a:off x="1553773" y="5494909"/>
              <a:ext cx="4054393" cy="933890"/>
            </a:xfrm>
            <a:prstGeom prst="rect">
              <a:avLst/>
            </a:prstGeom>
            <a:solidFill>
              <a:srgbClr val="2B03D7">
                <a:alpha val="10196"/>
              </a:srgb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100" dirty="0" smtClean="0">
                  <a:solidFill>
                    <a:schemeClr val="tx1"/>
                  </a:solidFill>
                </a:rPr>
                <a:t>Simplified: </a:t>
              </a:r>
              <a:r>
                <a:rPr lang="en-GB" sz="2100" dirty="0">
                  <a:solidFill>
                    <a:schemeClr val="tx1"/>
                  </a:solidFill>
                </a:rPr>
                <a:t>3</a:t>
              </a:r>
              <a:r>
                <a:rPr lang="hu-HU" sz="2100" dirty="0">
                  <a:solidFill>
                    <a:schemeClr val="tx1"/>
                  </a:solidFill>
                </a:rPr>
                <a:t>/100,000 + </a:t>
              </a:r>
              <a:r>
                <a:rPr lang="hu-HU" sz="2100" dirty="0" smtClean="0">
                  <a:solidFill>
                    <a:schemeClr val="tx1"/>
                  </a:solidFill>
                </a:rPr>
                <a:t>75</a:t>
              </a:r>
              <a:endParaRPr lang="en-GB" sz="2100" dirty="0" smtClean="0">
                <a:solidFill>
                  <a:schemeClr val="tx1"/>
                </a:solidFill>
              </a:endParaRPr>
            </a:p>
            <a:p>
              <a:pPr algn="ctr"/>
              <a:r>
                <a:rPr lang="en-GB" sz="2100" dirty="0" smtClean="0">
                  <a:solidFill>
                    <a:schemeClr val="tx1"/>
                  </a:solidFill>
                </a:rPr>
                <a:t>In-depth: </a:t>
              </a:r>
              <a:r>
                <a:rPr lang="hu-HU" sz="2100" dirty="0">
                  <a:solidFill>
                    <a:schemeClr val="tx1"/>
                  </a:solidFill>
                </a:rPr>
                <a:t>5%</a:t>
              </a:r>
              <a:r>
                <a:rPr lang="en-GB" sz="2100" dirty="0">
                  <a:solidFill>
                    <a:schemeClr val="tx1"/>
                  </a:solidFill>
                </a:rPr>
                <a:t> </a:t>
              </a:r>
              <a:r>
                <a:rPr lang="en-GB" sz="2100" dirty="0" smtClean="0">
                  <a:solidFill>
                    <a:schemeClr val="tx1"/>
                  </a:solidFill>
                </a:rPr>
                <a:t>of </a:t>
              </a:r>
              <a:r>
                <a:rPr lang="en-GB" sz="2100" dirty="0" err="1">
                  <a:solidFill>
                    <a:schemeClr val="tx1"/>
                  </a:solidFill>
                </a:rPr>
                <a:t>simpl</a:t>
              </a:r>
              <a:r>
                <a:rPr lang="en-GB" sz="2100" dirty="0" smtClean="0">
                  <a:solidFill>
                    <a:schemeClr val="tx1"/>
                  </a:solidFill>
                </a:rPr>
                <a:t>.</a:t>
              </a:r>
              <a:r>
                <a:rPr lang="hu-HU" sz="2100" dirty="0" smtClean="0">
                  <a:solidFill>
                    <a:schemeClr val="tx1"/>
                  </a:solidFill>
                </a:rPr>
                <a:t> </a:t>
              </a:r>
              <a:r>
                <a:rPr lang="hu-HU" sz="2100" dirty="0">
                  <a:solidFill>
                    <a:schemeClr val="tx1"/>
                  </a:solidFill>
                </a:rPr>
                <a:t>+ </a:t>
              </a:r>
              <a:r>
                <a:rPr lang="hu-HU" sz="2100" dirty="0" smtClean="0">
                  <a:solidFill>
                    <a:schemeClr val="tx1"/>
                  </a:solidFill>
                </a:rPr>
                <a:t>10</a:t>
              </a:r>
              <a:endParaRPr lang="en-GB" sz="2100" dirty="0">
                <a:solidFill>
                  <a:schemeClr val="tx1"/>
                </a:solidFill>
              </a:endParaRPr>
            </a:p>
          </p:txBody>
        </p:sp>
        <p:sp>
          <p:nvSpPr>
            <p:cNvPr id="32" name="Rectangle 31"/>
            <p:cNvSpPr/>
            <p:nvPr/>
          </p:nvSpPr>
          <p:spPr>
            <a:xfrm>
              <a:off x="5846659" y="4094074"/>
              <a:ext cx="2718828" cy="466945"/>
            </a:xfrm>
            <a:prstGeom prst="rect">
              <a:avLst/>
            </a:prstGeom>
            <a:solidFill>
              <a:srgbClr val="2FAB47">
                <a:alpha val="20000"/>
              </a:srgb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100" dirty="0">
                  <a:solidFill>
                    <a:schemeClr val="tx1"/>
                  </a:solidFill>
                </a:rPr>
                <a:t>1/3 of full sample</a:t>
              </a:r>
            </a:p>
          </p:txBody>
        </p:sp>
        <p:sp>
          <p:nvSpPr>
            <p:cNvPr id="33" name="Rectangle 32"/>
            <p:cNvSpPr/>
            <p:nvPr/>
          </p:nvSpPr>
          <p:spPr>
            <a:xfrm>
              <a:off x="5846659" y="4561019"/>
              <a:ext cx="2718828" cy="933890"/>
            </a:xfrm>
            <a:prstGeom prst="rect">
              <a:avLst/>
            </a:prstGeom>
            <a:solidFill>
              <a:srgbClr val="2FAB47">
                <a:alpha val="30196"/>
              </a:srgb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100" dirty="0" smtClean="0">
                  <a:solidFill>
                    <a:schemeClr val="tx1"/>
                  </a:solidFill>
                </a:rPr>
                <a:t>In-depth only: </a:t>
              </a:r>
              <a:br>
                <a:rPr lang="en-GB" sz="2100" dirty="0" smtClean="0">
                  <a:solidFill>
                    <a:schemeClr val="tx1"/>
                  </a:solidFill>
                </a:rPr>
              </a:br>
              <a:r>
                <a:rPr lang="en-GB" sz="2100" dirty="0" smtClean="0">
                  <a:solidFill>
                    <a:schemeClr val="tx1"/>
                  </a:solidFill>
                </a:rPr>
                <a:t>1</a:t>
              </a:r>
              <a:r>
                <a:rPr lang="hu-HU" sz="2100" dirty="0">
                  <a:solidFill>
                    <a:schemeClr val="tx1"/>
                  </a:solidFill>
                </a:rPr>
                <a:t>/100,000 + </a:t>
              </a:r>
              <a:r>
                <a:rPr lang="en-GB" sz="2100" dirty="0">
                  <a:solidFill>
                    <a:schemeClr val="tx1"/>
                  </a:solidFill>
                </a:rPr>
                <a:t>6</a:t>
              </a:r>
            </a:p>
          </p:txBody>
        </p:sp>
        <p:sp>
          <p:nvSpPr>
            <p:cNvPr id="34" name="Rectangle 33"/>
            <p:cNvSpPr/>
            <p:nvPr/>
          </p:nvSpPr>
          <p:spPr>
            <a:xfrm>
              <a:off x="5846659" y="5494909"/>
              <a:ext cx="2718828" cy="933890"/>
            </a:xfrm>
            <a:prstGeom prst="rect">
              <a:avLst/>
            </a:prstGeom>
            <a:solidFill>
              <a:srgbClr val="2FAB47">
                <a:alpha val="20000"/>
              </a:srgb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100" dirty="0">
                  <a:solidFill>
                    <a:schemeClr val="tx1"/>
                  </a:solidFill>
                </a:rPr>
                <a:t>In-depth </a:t>
              </a:r>
              <a:r>
                <a:rPr lang="en-GB" sz="2100" dirty="0" smtClean="0">
                  <a:solidFill>
                    <a:schemeClr val="tx1"/>
                  </a:solidFill>
                </a:rPr>
                <a:t>only: </a:t>
              </a:r>
              <a:r>
                <a:rPr lang="en-GB" sz="2100" dirty="0">
                  <a:solidFill>
                    <a:schemeClr val="tx1"/>
                  </a:solidFill>
                </a:rPr>
                <a:t/>
              </a:r>
              <a:br>
                <a:rPr lang="en-GB" sz="2100" dirty="0">
                  <a:solidFill>
                    <a:schemeClr val="tx1"/>
                  </a:solidFill>
                </a:rPr>
              </a:br>
              <a:r>
                <a:rPr lang="en-GB" sz="2100" dirty="0">
                  <a:solidFill>
                    <a:schemeClr val="tx1"/>
                  </a:solidFill>
                </a:rPr>
                <a:t>1</a:t>
              </a:r>
              <a:r>
                <a:rPr lang="hu-HU" sz="2100" dirty="0">
                  <a:solidFill>
                    <a:schemeClr val="tx1"/>
                  </a:solidFill>
                </a:rPr>
                <a:t>/100,000 + </a:t>
              </a:r>
              <a:r>
                <a:rPr lang="en-GB" sz="2100" dirty="0">
                  <a:solidFill>
                    <a:schemeClr val="tx1"/>
                  </a:solidFill>
                </a:rPr>
                <a:t>6</a:t>
              </a:r>
            </a:p>
          </p:txBody>
        </p:sp>
        <p:sp>
          <p:nvSpPr>
            <p:cNvPr id="35" name="Content Placeholder 2"/>
            <p:cNvSpPr txBox="1">
              <a:spLocks/>
            </p:cNvSpPr>
            <p:nvPr/>
          </p:nvSpPr>
          <p:spPr bwMode="auto">
            <a:xfrm>
              <a:off x="551384" y="1694524"/>
              <a:ext cx="858079" cy="4547476"/>
            </a:xfrm>
            <a:prstGeom prst="rect">
              <a:avLst/>
            </a:prstGeom>
            <a:noFill/>
            <a:ln w="9525">
              <a:noFill/>
              <a:miter lim="800000"/>
              <a:headEnd/>
              <a:tailEnd/>
            </a:ln>
            <a:effectLst/>
          </p:spPr>
          <p:txBody>
            <a:bodyPr vert="horz" wrap="square" lIns="0" tIns="0" rIns="0" bIns="0" numCol="1" anchor="t" anchorCtr="0" compatLnSpc="1">
              <a:prstTxWarp prst="textNoShape">
                <a:avLst/>
              </a:prstTxWarp>
              <a:noAutofit/>
            </a:bodyPr>
            <a:lstStyle>
              <a:defPPr>
                <a:defRPr lang="en-GB"/>
              </a:defPPr>
              <a:lvl1pPr algn="l" rtl="0" fontAlgn="base">
                <a:spcBef>
                  <a:spcPct val="0"/>
                </a:spcBef>
                <a:spcAft>
                  <a:spcPct val="0"/>
                </a:spcAft>
                <a:defRPr sz="1400" b="0" kern="1200">
                  <a:solidFill>
                    <a:schemeClr val="tx1"/>
                  </a:solidFill>
                  <a:latin typeface="Arial"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a:lstStyle>
            <a:p>
              <a:pPr algn="ctr">
                <a:lnSpc>
                  <a:spcPts val="7200"/>
                </a:lnSpc>
                <a:spcAft>
                  <a:spcPts val="0"/>
                </a:spcAft>
                <a:tabLst>
                  <a:tab pos="14092414" algn="r"/>
                </a:tabLst>
              </a:pPr>
              <a:r>
                <a:rPr lang="en-GB" sz="2400" dirty="0">
                  <a:solidFill>
                    <a:schemeClr val="tx1">
                      <a:lumMod val="75000"/>
                      <a:lumOff val="25000"/>
                    </a:schemeClr>
                  </a:solidFill>
                  <a:latin typeface="+mj-lt"/>
                </a:rPr>
                <a:t>2019</a:t>
              </a:r>
            </a:p>
            <a:p>
              <a:pPr algn="ctr">
                <a:lnSpc>
                  <a:spcPts val="7200"/>
                </a:lnSpc>
                <a:spcAft>
                  <a:spcPts val="0"/>
                </a:spcAft>
                <a:tabLst>
                  <a:tab pos="14092414" algn="r"/>
                </a:tabLst>
              </a:pPr>
              <a:r>
                <a:rPr lang="en-GB" sz="2400" dirty="0">
                  <a:solidFill>
                    <a:schemeClr val="tx1">
                      <a:lumMod val="75000"/>
                      <a:lumOff val="25000"/>
                    </a:schemeClr>
                  </a:solidFill>
                  <a:latin typeface="+mj-lt"/>
                </a:rPr>
                <a:t>2020</a:t>
              </a:r>
            </a:p>
            <a:p>
              <a:pPr algn="ctr">
                <a:lnSpc>
                  <a:spcPts val="7200"/>
                </a:lnSpc>
                <a:spcAft>
                  <a:spcPts val="0"/>
                </a:spcAft>
                <a:tabLst>
                  <a:tab pos="14092414" algn="r"/>
                </a:tabLst>
              </a:pPr>
              <a:r>
                <a:rPr lang="en-GB" sz="2400" dirty="0">
                  <a:solidFill>
                    <a:schemeClr val="tx1">
                      <a:lumMod val="75000"/>
                      <a:lumOff val="25000"/>
                    </a:schemeClr>
                  </a:solidFill>
                  <a:latin typeface="+mj-lt"/>
                </a:rPr>
                <a:t>2021</a:t>
              </a:r>
            </a:p>
            <a:p>
              <a:pPr algn="ctr">
                <a:lnSpc>
                  <a:spcPts val="7200"/>
                </a:lnSpc>
                <a:spcAft>
                  <a:spcPts val="0"/>
                </a:spcAft>
                <a:tabLst>
                  <a:tab pos="14092414" algn="r"/>
                </a:tabLst>
              </a:pPr>
              <a:r>
                <a:rPr lang="en-GB" sz="2400" dirty="0">
                  <a:solidFill>
                    <a:schemeClr val="tx1">
                      <a:lumMod val="75000"/>
                      <a:lumOff val="25000"/>
                    </a:schemeClr>
                  </a:solidFill>
                  <a:latin typeface="+mj-lt"/>
                </a:rPr>
                <a:t>2022</a:t>
              </a:r>
            </a:p>
            <a:p>
              <a:pPr algn="ctr">
                <a:lnSpc>
                  <a:spcPts val="7200"/>
                </a:lnSpc>
                <a:spcAft>
                  <a:spcPts val="0"/>
                </a:spcAft>
                <a:tabLst>
                  <a:tab pos="14092414" algn="r"/>
                </a:tabLst>
              </a:pPr>
              <a:r>
                <a:rPr lang="en-GB" sz="2400" dirty="0">
                  <a:solidFill>
                    <a:schemeClr val="tx1">
                      <a:lumMod val="75000"/>
                      <a:lumOff val="25000"/>
                    </a:schemeClr>
                  </a:solidFill>
                  <a:latin typeface="+mj-lt"/>
                </a:rPr>
                <a:t>2023</a:t>
              </a:r>
            </a:p>
          </p:txBody>
        </p:sp>
        <p:cxnSp>
          <p:nvCxnSpPr>
            <p:cNvPr id="37" name="Straight Connector 36"/>
            <p:cNvCxnSpPr/>
            <p:nvPr/>
          </p:nvCxnSpPr>
          <p:spPr bwMode="auto">
            <a:xfrm>
              <a:off x="1409463" y="3429000"/>
              <a:ext cx="513114" cy="0"/>
            </a:xfrm>
            <a:prstGeom prst="line">
              <a:avLst/>
            </a:prstGeom>
            <a:noFill/>
            <a:ln w="9525" cap="flat" cmpd="sng" algn="ctr">
              <a:solidFill>
                <a:schemeClr val="tx1">
                  <a:lumMod val="65000"/>
                  <a:lumOff val="35000"/>
                </a:schemeClr>
              </a:solidFill>
              <a:prstDash val="dash"/>
              <a:round/>
              <a:headEnd type="none" w="med" len="med"/>
              <a:tailEnd type="none" w="med" len="med"/>
            </a:ln>
            <a:effectLst/>
          </p:spPr>
        </p:cxnSp>
      </p:gr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11</a:t>
            </a:fld>
            <a:endParaRPr lang="en-GB" dirty="0"/>
          </a:p>
        </p:txBody>
      </p:sp>
    </p:spTree>
    <p:extLst>
      <p:ext uri="{BB962C8B-B14F-4D97-AF65-F5344CB8AC3E}">
        <p14:creationId xmlns:p14="http://schemas.microsoft.com/office/powerpoint/2010/main" val="2552053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Sampling of </a:t>
            </a:r>
            <a:r>
              <a:rPr lang="en-GB" dirty="0" smtClean="0"/>
              <a:t>Websites </a:t>
            </a:r>
            <a:r>
              <a:rPr lang="en-GB" dirty="0"/>
              <a:t>and </a:t>
            </a:r>
            <a:r>
              <a:rPr lang="en-GB" dirty="0" smtClean="0"/>
              <a:t>Mobile Apps</a:t>
            </a:r>
            <a:endParaRPr lang="en-GB" dirty="0"/>
          </a:p>
        </p:txBody>
      </p:sp>
      <p:sp>
        <p:nvSpPr>
          <p:cNvPr id="8" name="Content Placeholder 7"/>
          <p:cNvSpPr>
            <a:spLocks noGrp="1"/>
          </p:cNvSpPr>
          <p:nvPr>
            <p:ph sz="quarter" idx="12"/>
          </p:nvPr>
        </p:nvSpPr>
        <p:spPr/>
        <p:txBody>
          <a:bodyPr>
            <a:noAutofit/>
          </a:bodyPr>
          <a:lstStyle/>
          <a:p>
            <a:pPr marL="712788" lvl="1" indent="-257175">
              <a:spcBef>
                <a:spcPts val="600"/>
              </a:spcBef>
              <a:spcAft>
                <a:spcPts val="1200"/>
              </a:spcAft>
              <a:buClr>
                <a:srgbClr val="0F5494"/>
              </a:buClr>
              <a:buFont typeface="Wingdings" panose="05000000000000000000" pitchFamily="2" charset="2"/>
              <a:buChar char="§"/>
            </a:pPr>
            <a:r>
              <a:rPr lang="en-GB" sz="2400" dirty="0" smtClean="0"/>
              <a:t>Aim for diverse, representative and geographically balanced distribution, considering</a:t>
            </a:r>
          </a:p>
          <a:p>
            <a:pPr marL="1257300" lvl="2" indent="-355600">
              <a:spcBef>
                <a:spcPts val="600"/>
              </a:spcBef>
              <a:spcAft>
                <a:spcPts val="600"/>
              </a:spcAft>
              <a:buClr>
                <a:srgbClr val="3E3153"/>
              </a:buClr>
              <a:buFont typeface="Symbol" panose="05050102010706020507" pitchFamily="18" charset="2"/>
              <a:buChar char=""/>
            </a:pPr>
            <a:r>
              <a:rPr lang="en-GB" dirty="0" smtClean="0"/>
              <a:t>different levels of public administration</a:t>
            </a:r>
          </a:p>
          <a:p>
            <a:pPr marL="1257300" lvl="2" indent="-355600">
              <a:spcBef>
                <a:spcPts val="600"/>
              </a:spcBef>
              <a:spcAft>
                <a:spcPts val="600"/>
              </a:spcAft>
              <a:buClr>
                <a:srgbClr val="3E3153"/>
              </a:buClr>
              <a:buFont typeface="Symbol" panose="05050102010706020507" pitchFamily="18" charset="2"/>
              <a:buChar char=""/>
            </a:pPr>
            <a:r>
              <a:rPr lang="en-GB" dirty="0" smtClean="0"/>
              <a:t>a variety of services</a:t>
            </a:r>
          </a:p>
          <a:p>
            <a:pPr marL="1257300" lvl="2" indent="-355600">
              <a:spcBef>
                <a:spcPts val="600"/>
              </a:spcBef>
              <a:spcAft>
                <a:spcPts val="1200"/>
              </a:spcAft>
              <a:buClr>
                <a:srgbClr val="3E3153"/>
              </a:buClr>
              <a:buFont typeface="Symbol" panose="05050102010706020507" pitchFamily="18" charset="2"/>
              <a:buChar char=""/>
            </a:pPr>
            <a:r>
              <a:rPr lang="en-GB" dirty="0" smtClean="0"/>
              <a:t>stakeholder input</a:t>
            </a:r>
          </a:p>
          <a:p>
            <a:pPr marL="712788" lvl="1" indent="-257175">
              <a:spcBef>
                <a:spcPts val="600"/>
              </a:spcBef>
              <a:spcAft>
                <a:spcPts val="1200"/>
              </a:spcAft>
              <a:buClr>
                <a:srgbClr val="0F5494"/>
              </a:buClr>
              <a:buFont typeface="Wingdings" panose="05000000000000000000" pitchFamily="2" charset="2"/>
              <a:buChar char="§"/>
            </a:pPr>
            <a:r>
              <a:rPr lang="en-GB" sz="2400" dirty="0" smtClean="0"/>
              <a:t>Useful tools for adjustment of the sample</a:t>
            </a:r>
          </a:p>
          <a:p>
            <a:pPr marL="1257300" lvl="2" indent="-355600">
              <a:spcBef>
                <a:spcPts val="600"/>
              </a:spcBef>
              <a:spcAft>
                <a:spcPts val="600"/>
              </a:spcAft>
              <a:buClr>
                <a:srgbClr val="3E3153"/>
              </a:buClr>
              <a:buFont typeface="Symbol" panose="05050102010706020507" pitchFamily="18" charset="2"/>
              <a:buChar char=""/>
            </a:pPr>
            <a:r>
              <a:rPr lang="en-GB" dirty="0" smtClean="0"/>
              <a:t>list of websites and apps</a:t>
            </a:r>
          </a:p>
          <a:p>
            <a:pPr marL="1257300" lvl="2" indent="-355600">
              <a:spcBef>
                <a:spcPts val="600"/>
              </a:spcBef>
              <a:spcAft>
                <a:spcPts val="1200"/>
              </a:spcAft>
              <a:buClr>
                <a:srgbClr val="3E3153"/>
              </a:buClr>
              <a:buFont typeface="Symbol" panose="05050102010706020507" pitchFamily="18" charset="2"/>
              <a:buChar char=""/>
            </a:pPr>
            <a:r>
              <a:rPr lang="en-GB" dirty="0" smtClean="0"/>
              <a:t>enabling risk-based selection</a:t>
            </a:r>
            <a:endParaRPr lang="en-GB" dirty="0" smtClean="0">
              <a:solidFill>
                <a:schemeClr val="accent3"/>
              </a:solidFill>
            </a:endParaRPr>
          </a:p>
          <a:p>
            <a:pPr marL="712788" lvl="1" indent="-257175">
              <a:spcBef>
                <a:spcPts val="600"/>
              </a:spcBef>
              <a:spcAft>
                <a:spcPts val="1200"/>
              </a:spcAft>
              <a:buClr>
                <a:srgbClr val="0F5494"/>
              </a:buClr>
              <a:buFont typeface="Wingdings" panose="05000000000000000000" pitchFamily="2" charset="2"/>
              <a:buChar char="§"/>
            </a:pPr>
            <a:r>
              <a:rPr lang="en-GB" sz="2400" dirty="0" smtClean="0"/>
              <a:t>Recurring sample</a:t>
            </a:r>
            <a:endParaRPr lang="en-GB" sz="2400" dirty="0"/>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12</a:t>
            </a:fld>
            <a:endParaRPr lang="en-GB" dirty="0"/>
          </a:p>
        </p:txBody>
      </p:sp>
    </p:spTree>
    <p:extLst>
      <p:ext uri="{BB962C8B-B14F-4D97-AF65-F5344CB8AC3E}">
        <p14:creationId xmlns:p14="http://schemas.microsoft.com/office/powerpoint/2010/main" val="41745257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Reporting </a:t>
            </a:r>
            <a:r>
              <a:rPr lang="en-GB" dirty="0" smtClean="0"/>
              <a:t>Arrangements</a:t>
            </a:r>
            <a:r>
              <a:rPr lang="hu-HU" dirty="0" smtClean="0"/>
              <a:t> – </a:t>
            </a:r>
            <a:r>
              <a:rPr lang="en-GB" dirty="0" smtClean="0"/>
              <a:t>Principles</a:t>
            </a:r>
            <a:endParaRPr lang="en-GB" dirty="0"/>
          </a:p>
        </p:txBody>
      </p:sp>
      <p:sp>
        <p:nvSpPr>
          <p:cNvPr id="8" name="Content Placeholder 7"/>
          <p:cNvSpPr>
            <a:spLocks noGrp="1"/>
          </p:cNvSpPr>
          <p:nvPr>
            <p:ph sz="quarter" idx="12"/>
          </p:nvPr>
        </p:nvSpPr>
        <p:spPr/>
        <p:txBody>
          <a:bodyPr>
            <a:noAutofit/>
          </a:bodyPr>
          <a:lstStyle/>
          <a:p>
            <a:pPr marL="712788" lvl="1" indent="-257175">
              <a:lnSpc>
                <a:spcPct val="100000"/>
              </a:lnSpc>
              <a:spcBef>
                <a:spcPts val="600"/>
              </a:spcBef>
              <a:spcAft>
                <a:spcPts val="1200"/>
              </a:spcAft>
              <a:buClr>
                <a:srgbClr val="0F5494"/>
              </a:buClr>
              <a:buFont typeface="Wingdings" panose="05000000000000000000" pitchFamily="2" charset="2"/>
              <a:buChar char="§"/>
            </a:pPr>
            <a:r>
              <a:rPr lang="en-GB" sz="2400" dirty="0">
                <a:latin typeface="Helvetica" pitchFamily="34" charset="0"/>
              </a:rPr>
              <a:t>Facilitate knowledge sharing within Member States and across the EU</a:t>
            </a:r>
          </a:p>
          <a:p>
            <a:pPr marL="712788" lvl="1" indent="-257175">
              <a:lnSpc>
                <a:spcPct val="100000"/>
              </a:lnSpc>
              <a:spcBef>
                <a:spcPts val="600"/>
              </a:spcBef>
              <a:spcAft>
                <a:spcPts val="1200"/>
              </a:spcAft>
              <a:buClr>
                <a:srgbClr val="0F5494"/>
              </a:buClr>
              <a:buFont typeface="Wingdings" panose="05000000000000000000" pitchFamily="2" charset="2"/>
              <a:buChar char="§"/>
            </a:pPr>
            <a:r>
              <a:rPr lang="en-GB" sz="2400" dirty="0">
                <a:latin typeface="Helvetica" pitchFamily="34" charset="0"/>
              </a:rPr>
              <a:t>Provide comparable results over time to inform policy decisions</a:t>
            </a:r>
          </a:p>
          <a:p>
            <a:pPr marL="712788" lvl="1" indent="-257175">
              <a:lnSpc>
                <a:spcPct val="100000"/>
              </a:lnSpc>
              <a:spcBef>
                <a:spcPts val="600"/>
              </a:spcBef>
              <a:spcAft>
                <a:spcPts val="1200"/>
              </a:spcAft>
              <a:buClr>
                <a:srgbClr val="0F5494"/>
              </a:buClr>
              <a:buFont typeface="Wingdings" panose="05000000000000000000" pitchFamily="2" charset="2"/>
              <a:buChar char="§"/>
            </a:pPr>
            <a:r>
              <a:rPr lang="en-GB" sz="2400" dirty="0">
                <a:latin typeface="Helvetica" pitchFamily="34" charset="0"/>
              </a:rPr>
              <a:t>Produce data in an accessible, open and machine-readable format</a:t>
            </a:r>
          </a:p>
          <a:p>
            <a:pPr marL="712788" lvl="1" indent="-257175">
              <a:lnSpc>
                <a:spcPct val="100000"/>
              </a:lnSpc>
              <a:spcBef>
                <a:spcPts val="600"/>
              </a:spcBef>
              <a:spcAft>
                <a:spcPts val="1200"/>
              </a:spcAft>
              <a:buClr>
                <a:srgbClr val="0F5494"/>
              </a:buClr>
              <a:buFont typeface="Wingdings" panose="05000000000000000000" pitchFamily="2" charset="2"/>
              <a:buChar char="§"/>
            </a:pPr>
            <a:r>
              <a:rPr lang="en-GB" sz="2400" dirty="0">
                <a:latin typeface="Helvetica" pitchFamily="34" charset="0"/>
              </a:rPr>
              <a:t>Reports include:</a:t>
            </a:r>
          </a:p>
          <a:p>
            <a:pPr marL="1257300" lvl="2" indent="-355600">
              <a:spcBef>
                <a:spcPts val="600"/>
              </a:spcBef>
              <a:spcAft>
                <a:spcPts val="1200"/>
              </a:spcAft>
              <a:buClr>
                <a:srgbClr val="3E3153"/>
              </a:buClr>
              <a:buFont typeface="Symbol" panose="05050102010706020507" pitchFamily="18" charset="2"/>
              <a:buChar char=""/>
            </a:pPr>
            <a:r>
              <a:rPr lang="en-GB" dirty="0">
                <a:latin typeface="Helvetica" pitchFamily="34" charset="0"/>
              </a:rPr>
              <a:t>Monitoring activities, tools used, </a:t>
            </a:r>
            <a:r>
              <a:rPr lang="en-GB" dirty="0" smtClean="0">
                <a:latin typeface="Helvetica" pitchFamily="34" charset="0"/>
              </a:rPr>
              <a:t>mapping</a:t>
            </a:r>
            <a:endParaRPr lang="en-GB" dirty="0">
              <a:latin typeface="Helvetica" pitchFamily="34" charset="0"/>
            </a:endParaRPr>
          </a:p>
          <a:p>
            <a:pPr marL="1257300" lvl="2" indent="-355600">
              <a:spcBef>
                <a:spcPts val="600"/>
              </a:spcBef>
              <a:spcAft>
                <a:spcPts val="1200"/>
              </a:spcAft>
              <a:buClr>
                <a:srgbClr val="3E3153"/>
              </a:buClr>
              <a:buFont typeface="Symbol" panose="05050102010706020507" pitchFamily="18" charset="2"/>
              <a:buChar char=""/>
            </a:pPr>
            <a:r>
              <a:rPr lang="en-GB" dirty="0">
                <a:latin typeface="Helvetica" pitchFamily="34" charset="0"/>
              </a:rPr>
              <a:t>Composition of the sample</a:t>
            </a:r>
          </a:p>
          <a:p>
            <a:pPr marL="1257300" lvl="2" indent="-355600">
              <a:spcBef>
                <a:spcPts val="600"/>
              </a:spcBef>
              <a:spcAft>
                <a:spcPts val="1200"/>
              </a:spcAft>
              <a:buClr>
                <a:srgbClr val="3E3153"/>
              </a:buClr>
              <a:buFont typeface="Symbol" panose="05050102010706020507" pitchFamily="18" charset="2"/>
              <a:buChar char=""/>
            </a:pPr>
            <a:r>
              <a:rPr lang="en-GB" dirty="0">
                <a:latin typeface="Helvetica" pitchFamily="34" charset="0"/>
              </a:rPr>
              <a:t>Results from each monitoring period</a:t>
            </a:r>
          </a:p>
          <a:p>
            <a:pPr marL="1257300" lvl="2" indent="-355600">
              <a:spcBef>
                <a:spcPts val="600"/>
              </a:spcBef>
              <a:spcAft>
                <a:spcPts val="1200"/>
              </a:spcAft>
              <a:buClr>
                <a:srgbClr val="3E3153"/>
              </a:buClr>
              <a:buFont typeface="Symbol" panose="05050102010706020507" pitchFamily="18" charset="2"/>
              <a:buChar char=""/>
            </a:pPr>
            <a:r>
              <a:rPr lang="en-GB" dirty="0">
                <a:latin typeface="Helvetica" pitchFamily="34" charset="0"/>
              </a:rPr>
              <a:t>Description </a:t>
            </a:r>
            <a:r>
              <a:rPr lang="en-GB" dirty="0" smtClean="0">
                <a:latin typeface="Helvetica" pitchFamily="34" charset="0"/>
              </a:rPr>
              <a:t>&amp; </a:t>
            </a:r>
            <a:r>
              <a:rPr lang="en-GB" dirty="0">
                <a:latin typeface="Helvetica" pitchFamily="34" charset="0"/>
              </a:rPr>
              <a:t>details on use of enforcement </a:t>
            </a:r>
            <a:r>
              <a:rPr lang="en-GB" dirty="0" smtClean="0">
                <a:latin typeface="Helvetica" pitchFamily="34" charset="0"/>
              </a:rPr>
              <a:t>procedure</a:t>
            </a:r>
            <a:endParaRPr lang="en-GB" dirty="0">
              <a:latin typeface="Helvetica" pitchFamily="34" charset="0"/>
            </a:endParaRPr>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13</a:t>
            </a:fld>
            <a:endParaRPr lang="en-GB" dirty="0"/>
          </a:p>
        </p:txBody>
      </p:sp>
    </p:spTree>
    <p:extLst>
      <p:ext uri="{BB962C8B-B14F-4D97-AF65-F5344CB8AC3E}">
        <p14:creationId xmlns:p14="http://schemas.microsoft.com/office/powerpoint/2010/main" val="2855518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a:t>Accessibility Statement</a:t>
            </a:r>
            <a:endParaRPr lang="fr-BE" dirty="0"/>
          </a:p>
        </p:txBody>
      </p:sp>
      <p:sp>
        <p:nvSpPr>
          <p:cNvPr id="18" name="Freeform 17"/>
          <p:cNvSpPr/>
          <p:nvPr/>
        </p:nvSpPr>
        <p:spPr>
          <a:xfrm>
            <a:off x="612717" y="1800000"/>
            <a:ext cx="5040000" cy="612000"/>
          </a:xfrm>
          <a:custGeom>
            <a:avLst/>
            <a:gdLst>
              <a:gd name="connsiteX0" fmla="*/ 0 w 5271338"/>
              <a:gd name="connsiteY0" fmla="*/ 0 h 633600"/>
              <a:gd name="connsiteX1" fmla="*/ 5271338 w 5271338"/>
              <a:gd name="connsiteY1" fmla="*/ 0 h 633600"/>
              <a:gd name="connsiteX2" fmla="*/ 5271338 w 5271338"/>
              <a:gd name="connsiteY2" fmla="*/ 633600 h 633600"/>
              <a:gd name="connsiteX3" fmla="*/ 0 w 5271338"/>
              <a:gd name="connsiteY3" fmla="*/ 633600 h 633600"/>
              <a:gd name="connsiteX4" fmla="*/ 0 w 5271338"/>
              <a:gd name="connsiteY4" fmla="*/ 0 h 63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71338" h="633600">
                <a:moveTo>
                  <a:pt x="0" y="0"/>
                </a:moveTo>
                <a:lnTo>
                  <a:pt x="5271338" y="0"/>
                </a:lnTo>
                <a:lnTo>
                  <a:pt x="5271338" y="633600"/>
                </a:lnTo>
                <a:lnTo>
                  <a:pt x="0" y="633600"/>
                </a:lnTo>
                <a:lnTo>
                  <a:pt x="0" y="0"/>
                </a:lnTo>
                <a:close/>
              </a:path>
            </a:pathLst>
          </a:custGeom>
          <a:solidFill>
            <a:srgbClr val="0B1A9A"/>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endParaRPr lang="en-US" sz="2200" b="1" kern="1200" dirty="0"/>
          </a:p>
        </p:txBody>
      </p:sp>
      <p:sp>
        <p:nvSpPr>
          <p:cNvPr id="19" name="Freeform 18"/>
          <p:cNvSpPr/>
          <p:nvPr/>
        </p:nvSpPr>
        <p:spPr>
          <a:xfrm>
            <a:off x="6300000" y="1800000"/>
            <a:ext cx="5400000" cy="612000"/>
          </a:xfrm>
          <a:custGeom>
            <a:avLst/>
            <a:gdLst>
              <a:gd name="connsiteX0" fmla="*/ 0 w 5271338"/>
              <a:gd name="connsiteY0" fmla="*/ 0 h 633600"/>
              <a:gd name="connsiteX1" fmla="*/ 5271338 w 5271338"/>
              <a:gd name="connsiteY1" fmla="*/ 0 h 633600"/>
              <a:gd name="connsiteX2" fmla="*/ 5271338 w 5271338"/>
              <a:gd name="connsiteY2" fmla="*/ 633600 h 633600"/>
              <a:gd name="connsiteX3" fmla="*/ 0 w 5271338"/>
              <a:gd name="connsiteY3" fmla="*/ 633600 h 633600"/>
              <a:gd name="connsiteX4" fmla="*/ 0 w 5271338"/>
              <a:gd name="connsiteY4" fmla="*/ 0 h 63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71338" h="633600">
                <a:moveTo>
                  <a:pt x="0" y="0"/>
                </a:moveTo>
                <a:lnTo>
                  <a:pt x="5271338" y="0"/>
                </a:lnTo>
                <a:lnTo>
                  <a:pt x="5271338" y="633600"/>
                </a:lnTo>
                <a:lnTo>
                  <a:pt x="0" y="633600"/>
                </a:lnTo>
                <a:lnTo>
                  <a:pt x="0" y="0"/>
                </a:lnTo>
                <a:close/>
              </a:path>
            </a:pathLst>
          </a:custGeom>
          <a:solidFill>
            <a:srgbClr val="0B1A9A"/>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endParaRPr lang="en-US" sz="2200" b="1" kern="1200" dirty="0"/>
          </a:p>
        </p:txBody>
      </p:sp>
      <p:sp>
        <p:nvSpPr>
          <p:cNvPr id="13" name="Content Placeholder 12"/>
          <p:cNvSpPr>
            <a:spLocks noGrp="1"/>
          </p:cNvSpPr>
          <p:nvPr>
            <p:ph sz="quarter" idx="12"/>
          </p:nvPr>
        </p:nvSpPr>
        <p:spPr>
          <a:xfrm rot="647357">
            <a:off x="9435807" y="329367"/>
            <a:ext cx="2372185" cy="1052119"/>
          </a:xfrm>
          <a:solidFill>
            <a:srgbClr val="D1D4EC"/>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defTabSz="914363"/>
            <a:r>
              <a:rPr lang="en-GB" sz="1800" dirty="0">
                <a:solidFill>
                  <a:schemeClr val="tx1"/>
                </a:solidFill>
                <a:latin typeface="+mn-lt"/>
                <a:ea typeface="+mn-ea"/>
                <a:cs typeface="+mn-cs"/>
              </a:rPr>
              <a:t>To be published by the time the website / app needs to be accessible</a:t>
            </a:r>
          </a:p>
        </p:txBody>
      </p:sp>
      <p:sp>
        <p:nvSpPr>
          <p:cNvPr id="14" name="Content Placeholder 13"/>
          <p:cNvSpPr>
            <a:spLocks noGrp="1"/>
          </p:cNvSpPr>
          <p:nvPr>
            <p:ph sz="quarter" idx="17"/>
          </p:nvPr>
        </p:nvSpPr>
        <p:spPr>
          <a:xfrm>
            <a:off x="612717" y="1800000"/>
            <a:ext cx="5040000" cy="4320000"/>
          </a:xfrm>
          <a:solidFill>
            <a:srgbClr val="0B1A9A">
              <a:alpha val="18824"/>
            </a:srgbClr>
          </a:solidFill>
          <a:ln w="12700" cap="flat" cmpd="sng" algn="ctr">
            <a:noFill/>
            <a:prstDash val="solid"/>
            <a:miter lim="800000"/>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17348" tIns="117348" rIns="156464" bIns="176022" numCol="1" spcCol="1270" rtlCol="0" anchor="t" anchorCtr="0">
            <a:noAutofit/>
          </a:bodyPr>
          <a:lstStyle/>
          <a:p>
            <a:pPr algn="ctr" defTabSz="914363">
              <a:lnSpc>
                <a:spcPct val="100000"/>
              </a:lnSpc>
              <a:spcBef>
                <a:spcPts val="1800"/>
              </a:spcBef>
              <a:spcAft>
                <a:spcPts val="2400"/>
              </a:spcAft>
            </a:pPr>
            <a:r>
              <a:rPr lang="en-US" b="1" dirty="0">
                <a:solidFill>
                  <a:schemeClr val="bg1"/>
                </a:solidFill>
                <a:latin typeface="+mn-lt"/>
                <a:ea typeface="+mn-ea"/>
                <a:cs typeface="+mn-cs"/>
              </a:rPr>
              <a:t>Mandatory content</a:t>
            </a:r>
          </a:p>
          <a:p>
            <a:pPr marL="228600" lvl="1" indent="-228600" defTabSz="977900">
              <a:spcBef>
                <a:spcPct val="0"/>
              </a:spcBef>
              <a:spcAft>
                <a:spcPct val="15000"/>
              </a:spcAft>
              <a:buChar char="••"/>
            </a:pPr>
            <a:r>
              <a:rPr lang="en-US" sz="2200" dirty="0">
                <a:solidFill>
                  <a:schemeClr val="dk1">
                    <a:hueOff val="0"/>
                    <a:satOff val="0"/>
                    <a:lumOff val="0"/>
                    <a:alphaOff val="0"/>
                  </a:schemeClr>
                </a:solidFill>
                <a:latin typeface="+mn-lt"/>
                <a:ea typeface="+mn-ea"/>
                <a:cs typeface="+mn-cs"/>
              </a:rPr>
              <a:t>Information on compliance status</a:t>
            </a:r>
          </a:p>
          <a:p>
            <a:pPr marL="228600" lvl="1" indent="-228600" defTabSz="977900">
              <a:spcBef>
                <a:spcPct val="0"/>
              </a:spcBef>
              <a:spcAft>
                <a:spcPct val="15000"/>
              </a:spcAft>
              <a:buChar char="••"/>
            </a:pPr>
            <a:r>
              <a:rPr lang="en-US" sz="2200" dirty="0">
                <a:solidFill>
                  <a:schemeClr val="dk1">
                    <a:hueOff val="0"/>
                    <a:satOff val="0"/>
                    <a:lumOff val="0"/>
                    <a:alphaOff val="0"/>
                  </a:schemeClr>
                </a:solidFill>
                <a:latin typeface="+mn-lt"/>
                <a:ea typeface="+mn-ea"/>
                <a:cs typeface="+mn-cs"/>
              </a:rPr>
              <a:t>Non-accessible content &amp; reasons for non-accessibility</a:t>
            </a:r>
          </a:p>
          <a:p>
            <a:pPr marL="228600" lvl="1" indent="-228600" defTabSz="977900">
              <a:spcBef>
                <a:spcPct val="0"/>
              </a:spcBef>
              <a:spcAft>
                <a:spcPct val="15000"/>
              </a:spcAft>
              <a:buChar char="••"/>
            </a:pPr>
            <a:r>
              <a:rPr lang="en-US" sz="2200" dirty="0">
                <a:solidFill>
                  <a:schemeClr val="dk1">
                    <a:hueOff val="0"/>
                    <a:satOff val="0"/>
                    <a:lumOff val="0"/>
                    <a:alphaOff val="0"/>
                  </a:schemeClr>
                </a:solidFill>
                <a:latin typeface="+mn-lt"/>
                <a:ea typeface="+mn-ea"/>
                <a:cs typeface="+mn-cs"/>
              </a:rPr>
              <a:t>Date of preparation &amp; last review</a:t>
            </a:r>
          </a:p>
          <a:p>
            <a:pPr marL="228600" lvl="1" indent="-228600" defTabSz="977900">
              <a:spcBef>
                <a:spcPct val="0"/>
              </a:spcBef>
              <a:spcAft>
                <a:spcPct val="15000"/>
              </a:spcAft>
              <a:buChar char="••"/>
            </a:pPr>
            <a:r>
              <a:rPr lang="en-US" sz="2200" dirty="0">
                <a:solidFill>
                  <a:schemeClr val="dk1">
                    <a:hueOff val="0"/>
                    <a:satOff val="0"/>
                    <a:lumOff val="0"/>
                    <a:alphaOff val="0"/>
                  </a:schemeClr>
                </a:solidFill>
                <a:latin typeface="+mn-lt"/>
                <a:ea typeface="+mn-ea"/>
                <a:cs typeface="+mn-cs"/>
              </a:rPr>
              <a:t>Contact information &amp; link to feedback mechanism</a:t>
            </a:r>
          </a:p>
          <a:p>
            <a:pPr marL="228600" lvl="1" indent="-228600" defTabSz="977900">
              <a:spcBef>
                <a:spcPct val="0"/>
              </a:spcBef>
              <a:spcAft>
                <a:spcPct val="15000"/>
              </a:spcAft>
              <a:buChar char="••"/>
            </a:pPr>
            <a:r>
              <a:rPr lang="en-US" sz="2200" dirty="0">
                <a:solidFill>
                  <a:schemeClr val="dk1">
                    <a:hueOff val="0"/>
                    <a:satOff val="0"/>
                    <a:lumOff val="0"/>
                    <a:alphaOff val="0"/>
                  </a:schemeClr>
                </a:solidFill>
                <a:latin typeface="+mn-lt"/>
                <a:ea typeface="+mn-ea"/>
                <a:cs typeface="+mn-cs"/>
              </a:rPr>
              <a:t>Description of &amp; link to enforcement procedure</a:t>
            </a:r>
          </a:p>
        </p:txBody>
      </p:sp>
      <p:sp>
        <p:nvSpPr>
          <p:cNvPr id="15" name="Content Placeholder 14"/>
          <p:cNvSpPr>
            <a:spLocks noGrp="1"/>
          </p:cNvSpPr>
          <p:nvPr>
            <p:ph sz="quarter" idx="19"/>
          </p:nvPr>
        </p:nvSpPr>
        <p:spPr>
          <a:xfrm>
            <a:off x="6300000" y="1800000"/>
            <a:ext cx="5400000" cy="4437312"/>
          </a:xfrm>
          <a:solidFill>
            <a:srgbClr val="0B1A9A">
              <a:alpha val="18824"/>
            </a:srgbClr>
          </a:solidFill>
          <a:ln w="12700" cap="flat" cmpd="sng" algn="ctr">
            <a:noFill/>
            <a:prstDash val="solid"/>
            <a:miter lim="800000"/>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17348" tIns="117348" rIns="156464" bIns="176022" numCol="1" spcCol="1270" rtlCol="0" anchor="t" anchorCtr="0">
            <a:noAutofit/>
          </a:bodyPr>
          <a:lstStyle/>
          <a:p>
            <a:pPr algn="ctr" defTabSz="914363">
              <a:lnSpc>
                <a:spcPct val="100000"/>
              </a:lnSpc>
              <a:spcBef>
                <a:spcPts val="1800"/>
              </a:spcBef>
              <a:spcAft>
                <a:spcPts val="2400"/>
              </a:spcAft>
            </a:pPr>
            <a:r>
              <a:rPr lang="en-US" b="1" dirty="0">
                <a:solidFill>
                  <a:schemeClr val="bg1"/>
                </a:solidFill>
                <a:latin typeface="+mn-lt"/>
                <a:ea typeface="+mn-ea"/>
                <a:cs typeface="+mn-cs"/>
              </a:rPr>
              <a:t>Optional content</a:t>
            </a:r>
          </a:p>
          <a:p>
            <a:pPr marL="228600" lvl="1" indent="-228600" defTabSz="977900">
              <a:spcBef>
                <a:spcPct val="0"/>
              </a:spcBef>
              <a:spcAft>
                <a:spcPct val="15000"/>
              </a:spcAft>
              <a:buChar char="••"/>
            </a:pPr>
            <a:r>
              <a:rPr lang="en-GB" sz="2200" dirty="0">
                <a:solidFill>
                  <a:schemeClr val="dk1">
                    <a:hueOff val="0"/>
                    <a:satOff val="0"/>
                    <a:lumOff val="0"/>
                    <a:alphaOff val="0"/>
                  </a:schemeClr>
                </a:solidFill>
                <a:latin typeface="+mn-lt"/>
                <a:ea typeface="+mn-ea"/>
                <a:cs typeface="+mn-cs"/>
              </a:rPr>
              <a:t>Explanation of the public sector body's commitment to digital accessibility</a:t>
            </a:r>
            <a:endParaRPr lang="en-US" sz="2200" dirty="0">
              <a:solidFill>
                <a:schemeClr val="dk1">
                  <a:hueOff val="0"/>
                  <a:satOff val="0"/>
                  <a:lumOff val="0"/>
                  <a:alphaOff val="0"/>
                </a:schemeClr>
              </a:solidFill>
              <a:latin typeface="+mn-lt"/>
              <a:ea typeface="+mn-ea"/>
              <a:cs typeface="+mn-cs"/>
            </a:endParaRPr>
          </a:p>
          <a:p>
            <a:pPr marL="228600" lvl="1" indent="-228600" defTabSz="977900">
              <a:spcBef>
                <a:spcPct val="0"/>
              </a:spcBef>
              <a:spcAft>
                <a:spcPct val="15000"/>
              </a:spcAft>
              <a:buChar char="••"/>
            </a:pPr>
            <a:r>
              <a:rPr lang="en-GB" sz="2200" dirty="0">
                <a:solidFill>
                  <a:schemeClr val="dk1">
                    <a:hueOff val="0"/>
                    <a:satOff val="0"/>
                    <a:lumOff val="0"/>
                    <a:alphaOff val="0"/>
                  </a:schemeClr>
                </a:solidFill>
                <a:latin typeface="+mn-lt"/>
                <a:ea typeface="+mn-ea"/>
                <a:cs typeface="+mn-cs"/>
              </a:rPr>
              <a:t>Formal (political or administrative) endorsement of statement</a:t>
            </a:r>
          </a:p>
          <a:p>
            <a:pPr marL="228600" lvl="1" indent="-228600" defTabSz="977900">
              <a:spcBef>
                <a:spcPct val="0"/>
              </a:spcBef>
              <a:spcAft>
                <a:spcPct val="15000"/>
              </a:spcAft>
              <a:buChar char="••"/>
            </a:pPr>
            <a:r>
              <a:rPr lang="en-GB" sz="2200" dirty="0">
                <a:solidFill>
                  <a:schemeClr val="dk1">
                    <a:hueOff val="0"/>
                    <a:satOff val="0"/>
                    <a:lumOff val="0"/>
                    <a:alphaOff val="0"/>
                  </a:schemeClr>
                </a:solidFill>
                <a:latin typeface="+mn-lt"/>
                <a:ea typeface="+mn-ea"/>
                <a:cs typeface="+mn-cs"/>
              </a:rPr>
              <a:t>Date of publication &amp; last update</a:t>
            </a:r>
          </a:p>
          <a:p>
            <a:pPr marL="228600" lvl="1" indent="-228600" defTabSz="977900">
              <a:spcBef>
                <a:spcPct val="0"/>
              </a:spcBef>
              <a:spcAft>
                <a:spcPct val="15000"/>
              </a:spcAft>
              <a:buChar char="••"/>
            </a:pPr>
            <a:r>
              <a:rPr lang="en-GB" sz="2200" dirty="0">
                <a:solidFill>
                  <a:schemeClr val="dk1">
                    <a:hueOff val="0"/>
                    <a:satOff val="0"/>
                    <a:lumOff val="0"/>
                    <a:alphaOff val="0"/>
                  </a:schemeClr>
                </a:solidFill>
                <a:latin typeface="+mn-lt"/>
                <a:ea typeface="+mn-ea"/>
                <a:cs typeface="+mn-cs"/>
              </a:rPr>
              <a:t>Link to evaluation report</a:t>
            </a:r>
          </a:p>
          <a:p>
            <a:pPr marL="228600" lvl="1" indent="-228600" defTabSz="977900">
              <a:spcBef>
                <a:spcPct val="0"/>
              </a:spcBef>
              <a:spcAft>
                <a:spcPct val="15000"/>
              </a:spcAft>
              <a:buChar char="••"/>
            </a:pPr>
            <a:r>
              <a:rPr lang="en-GB" sz="2200" dirty="0">
                <a:solidFill>
                  <a:schemeClr val="dk1">
                    <a:hueOff val="0"/>
                    <a:satOff val="0"/>
                    <a:lumOff val="0"/>
                    <a:alphaOff val="0"/>
                  </a:schemeClr>
                </a:solidFill>
                <a:latin typeface="+mn-lt"/>
                <a:ea typeface="+mn-ea"/>
                <a:cs typeface="+mn-cs"/>
              </a:rPr>
              <a:t>Additional phone assistance for persons with disabilities</a:t>
            </a:r>
          </a:p>
          <a:p>
            <a:pPr marL="228600" lvl="1" indent="-228600" defTabSz="977900">
              <a:spcBef>
                <a:spcPct val="0"/>
              </a:spcBef>
              <a:spcAft>
                <a:spcPct val="15000"/>
              </a:spcAft>
              <a:buChar char="••"/>
            </a:pPr>
            <a:r>
              <a:rPr lang="en-GB" sz="2200" dirty="0">
                <a:solidFill>
                  <a:schemeClr val="dk1">
                    <a:hueOff val="0"/>
                    <a:satOff val="0"/>
                    <a:lumOff val="0"/>
                    <a:alphaOff val="0"/>
                  </a:schemeClr>
                </a:solidFill>
                <a:latin typeface="+mn-lt"/>
                <a:ea typeface="+mn-ea"/>
                <a:cs typeface="+mn-cs"/>
              </a:rPr>
              <a:t>Support for users of assistive technology</a:t>
            </a:r>
          </a:p>
          <a:p>
            <a:pPr marL="228600" lvl="1" indent="-228600" defTabSz="977900">
              <a:spcBef>
                <a:spcPct val="0"/>
              </a:spcBef>
              <a:spcAft>
                <a:spcPct val="15000"/>
              </a:spcAft>
              <a:buChar char="••"/>
            </a:pPr>
            <a:r>
              <a:rPr lang="en-GB" sz="2200" dirty="0" smtClean="0">
                <a:solidFill>
                  <a:schemeClr val="dk1">
                    <a:hueOff val="0"/>
                    <a:satOff val="0"/>
                    <a:lumOff val="0"/>
                    <a:alphaOff val="0"/>
                  </a:schemeClr>
                </a:solidFill>
                <a:latin typeface="+mn-lt"/>
                <a:ea typeface="+mn-ea"/>
                <a:cs typeface="+mn-cs"/>
              </a:rPr>
              <a:t>…</a:t>
            </a:r>
            <a:endParaRPr lang="fr-BE" sz="2200" dirty="0">
              <a:solidFill>
                <a:schemeClr val="dk1">
                  <a:hueOff val="0"/>
                  <a:satOff val="0"/>
                  <a:lumOff val="0"/>
                  <a:alphaOff val="0"/>
                </a:schemeClr>
              </a:solidFill>
              <a:latin typeface="+mn-lt"/>
              <a:ea typeface="+mn-ea"/>
              <a:cs typeface="+mn-cs"/>
            </a:endParaRPr>
          </a:p>
        </p:txBody>
      </p:sp>
      <p:sp>
        <p:nvSpPr>
          <p:cNvPr id="9" name="Date Placeholder 8" hidden="1"/>
          <p:cNvSpPr>
            <a:spLocks noGrp="1"/>
          </p:cNvSpPr>
          <p:nvPr>
            <p:ph type="dt" sz="half" idx="2"/>
          </p:nvPr>
        </p:nvSpPr>
        <p:spPr/>
        <p:txBody>
          <a:bodyPr/>
          <a:lstStyle/>
          <a:p>
            <a:pPr>
              <a:defRPr/>
            </a:pPr>
            <a:endParaRPr lang="en-GB" dirty="0"/>
          </a:p>
        </p:txBody>
      </p:sp>
      <p:sp>
        <p:nvSpPr>
          <p:cNvPr id="10" name="Footer Placeholder 9" hidden="1"/>
          <p:cNvSpPr>
            <a:spLocks noGrp="1"/>
          </p:cNvSpPr>
          <p:nvPr>
            <p:ph type="ftr" sz="quarter" idx="3"/>
          </p:nvPr>
        </p:nvSpPr>
        <p:spPr/>
        <p:txBody>
          <a:bodyPr/>
          <a:lstStyle/>
          <a:p>
            <a:pPr>
              <a:defRPr/>
            </a:pPr>
            <a:endParaRPr lang="en-US" dirty="0"/>
          </a:p>
        </p:txBody>
      </p:sp>
      <p:sp>
        <p:nvSpPr>
          <p:cNvPr id="31" name="Date Placeholder 3"/>
          <p:cNvSpPr txBox="1">
            <a:spLocks/>
          </p:cNvSpPr>
          <p:nvPr/>
        </p:nvSpPr>
        <p:spPr bwMode="auto">
          <a:xfrm>
            <a:off x="457200" y="6456188"/>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l" defTabSz="914363" rtl="0" eaLnBrk="1" latinLnBrk="0" hangingPunct="1">
              <a:defRPr sz="1400" b="0" kern="1200">
                <a:solidFill>
                  <a:schemeClr val="tx1"/>
                </a:solidFill>
                <a:latin typeface="+mj-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defRPr/>
            </a:pPr>
            <a:r>
              <a:rPr lang="en-GB" smtClean="0">
                <a:latin typeface="Helvetica" pitchFamily="34" charset="0"/>
              </a:rPr>
              <a:t>9 April 2019</a:t>
            </a:r>
            <a:endParaRPr lang="en-GB" dirty="0"/>
          </a:p>
        </p:txBody>
      </p:sp>
      <p:sp>
        <p:nvSpPr>
          <p:cNvPr id="32" name="Footer Placeholder 4"/>
          <p:cNvSpPr txBox="1">
            <a:spLocks/>
          </p:cNvSpPr>
          <p:nvPr/>
        </p:nvSpPr>
        <p:spPr bwMode="auto">
          <a:xfrm>
            <a:off x="3040751" y="6456188"/>
            <a:ext cx="6206976"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ctr" defTabSz="914363" rtl="0" eaLnBrk="1" latinLnBrk="0" hangingPunct="1">
              <a:defRPr lang="en-GB" sz="1400" b="0" kern="1200" dirty="0">
                <a:solidFill>
                  <a:schemeClr val="tx1"/>
                </a:solidFill>
                <a:latin typeface="+mj-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defRPr/>
            </a:pPr>
            <a:r>
              <a:rPr lang="fr-BE" smtClean="0">
                <a:latin typeface="Helvetica" pitchFamily="34" charset="0"/>
              </a:rPr>
              <a:t>Funka Accessibility Days 2019</a:t>
            </a:r>
            <a:endParaRPr lang="fr-BE">
              <a:latin typeface="Helvetica" pitchFamily="34" charset="0"/>
            </a:endParaRPr>
          </a:p>
        </p:txBody>
      </p:sp>
      <p:sp>
        <p:nvSpPr>
          <p:cNvPr id="33" name="Slide Number Placeholder 5"/>
          <p:cNvSpPr>
            <a:spLocks noGrp="1"/>
          </p:cNvSpPr>
          <p:nvPr>
            <p:ph type="sldNum" sz="quarter" idx="4"/>
          </p:nvPr>
        </p:nvSpPr>
        <p:spPr>
          <a:xfrm>
            <a:off x="9607767" y="6456188"/>
            <a:ext cx="2133600" cy="357188"/>
          </a:xfrm>
        </p:spPr>
        <p:txBody>
          <a:bodyPr/>
          <a:lstStyle/>
          <a:p>
            <a:pPr>
              <a:defRPr/>
            </a:pPr>
            <a:fld id="{9C8D21B7-B314-438C-91E9-7FF9087DC078}" type="slidenum">
              <a:rPr lang="en-GB" smtClean="0"/>
              <a:pPr>
                <a:defRPr/>
              </a:pPr>
              <a:t>14</a:t>
            </a:fld>
            <a:endParaRPr lang="en-GB" dirty="0"/>
          </a:p>
        </p:txBody>
      </p:sp>
    </p:spTree>
    <p:extLst>
      <p:ext uri="{BB962C8B-B14F-4D97-AF65-F5344CB8AC3E}">
        <p14:creationId xmlns:p14="http://schemas.microsoft.com/office/powerpoint/2010/main" val="2546327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983432" y="1124744"/>
            <a:ext cx="10754924" cy="501204"/>
          </a:xfrm>
        </p:spPr>
        <p:txBody>
          <a:bodyPr/>
          <a:lstStyle/>
          <a:p>
            <a:r>
              <a:rPr lang="en-GB" dirty="0"/>
              <a:t>Projects helping application</a:t>
            </a:r>
            <a:endParaRPr lang="fr-BE" dirty="0"/>
          </a:p>
        </p:txBody>
      </p:sp>
      <p:pic>
        <p:nvPicPr>
          <p:cNvPr id="17" name="Picture 16" descr="World Wide Web Consortium logo"/>
          <p:cNvPicPr>
            <a:picLocks noChangeAspect="1"/>
          </p:cNvPicPr>
          <p:nvPr/>
        </p:nvPicPr>
        <p:blipFill>
          <a:blip r:embed="rId3">
            <a:clrChange>
              <a:clrFrom>
                <a:srgbClr val="FFFFFF"/>
              </a:clrFrom>
              <a:clrTo>
                <a:srgbClr val="FFFFFF">
                  <a:alpha val="0"/>
                </a:srgbClr>
              </a:clrTo>
            </a:clrChange>
          </a:blip>
          <a:stretch>
            <a:fillRect/>
          </a:stretch>
        </p:blipFill>
        <p:spPr>
          <a:xfrm>
            <a:off x="191344" y="1844824"/>
            <a:ext cx="1429167" cy="737390"/>
          </a:xfrm>
          <a:prstGeom prst="rect">
            <a:avLst/>
          </a:prstGeom>
        </p:spPr>
      </p:pic>
      <p:sp>
        <p:nvSpPr>
          <p:cNvPr id="11" name="Content Placeholder 10"/>
          <p:cNvSpPr>
            <a:spLocks noGrp="1"/>
          </p:cNvSpPr>
          <p:nvPr>
            <p:ph sz="quarter" idx="12"/>
          </p:nvPr>
        </p:nvSpPr>
        <p:spPr>
          <a:xfrm>
            <a:off x="1652565" y="1774342"/>
            <a:ext cx="4947491" cy="1481880"/>
          </a:xfrm>
        </p:spPr>
        <p:txBody>
          <a:bodyPr>
            <a:noAutofit/>
          </a:bodyPr>
          <a:lstStyle/>
          <a:p>
            <a:pPr>
              <a:lnSpc>
                <a:spcPct val="100000"/>
              </a:lnSpc>
              <a:buClr>
                <a:srgbClr val="0F5494"/>
              </a:buClr>
            </a:pPr>
            <a:r>
              <a:rPr lang="en-GB" sz="2300" b="1" dirty="0">
                <a:hlinkClick r:id="rId4"/>
              </a:rPr>
              <a:t>WAI-tools</a:t>
            </a:r>
            <a:r>
              <a:rPr lang="en-GB" sz="2300" b="1" dirty="0"/>
              <a:t>: </a:t>
            </a:r>
            <a:r>
              <a:rPr lang="en-GB" sz="2200" dirty="0"/>
              <a:t>resources on accessibility conformance testing, including rules to transparently document consistent testing </a:t>
            </a:r>
            <a:r>
              <a:rPr lang="en-GB" sz="2200" dirty="0" smtClean="0"/>
              <a:t>procedures</a:t>
            </a:r>
            <a:endParaRPr lang="en-GB" sz="2200" dirty="0"/>
          </a:p>
        </p:txBody>
      </p:sp>
      <p:sp>
        <p:nvSpPr>
          <p:cNvPr id="12" name="Content Placeholder 11"/>
          <p:cNvSpPr>
            <a:spLocks noGrp="1"/>
          </p:cNvSpPr>
          <p:nvPr>
            <p:ph sz="quarter" idx="17"/>
          </p:nvPr>
        </p:nvSpPr>
        <p:spPr>
          <a:xfrm>
            <a:off x="6721896" y="1774342"/>
            <a:ext cx="5638800" cy="1582650"/>
          </a:xfrm>
        </p:spPr>
        <p:txBody>
          <a:bodyPr>
            <a:noAutofit/>
          </a:bodyPr>
          <a:lstStyle/>
          <a:p>
            <a:pPr>
              <a:lnSpc>
                <a:spcPct val="100000"/>
              </a:lnSpc>
              <a:buClr>
                <a:srgbClr val="0F5494"/>
              </a:buClr>
            </a:pPr>
            <a:r>
              <a:rPr lang="en-GB" sz="2300" b="1" dirty="0">
                <a:hlinkClick r:id="rId5"/>
              </a:rPr>
              <a:t>WAI-Guide</a:t>
            </a:r>
            <a:r>
              <a:rPr lang="en-GB" sz="2300" b="1" dirty="0"/>
              <a:t>: </a:t>
            </a:r>
            <a:r>
              <a:rPr lang="en-GB" sz="2200" dirty="0"/>
              <a:t>open curricula on web accessibility to support scalable accessibility training and industry-specific guidance on authoring tools accessibility</a:t>
            </a:r>
            <a:endParaRPr lang="en-GB" sz="2200" dirty="0"/>
          </a:p>
        </p:txBody>
      </p:sp>
      <p:pic>
        <p:nvPicPr>
          <p:cNvPr id="18" name="Picture 17" descr="WADcher logo"/>
          <p:cNvPicPr>
            <a:picLocks noChangeAspect="1"/>
          </p:cNvPicPr>
          <p:nvPr/>
        </p:nvPicPr>
        <p:blipFill rotWithShape="1">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b="16721"/>
          <a:stretch/>
        </p:blipFill>
        <p:spPr>
          <a:xfrm>
            <a:off x="-24680" y="3501008"/>
            <a:ext cx="1745170" cy="1279775"/>
          </a:xfrm>
          <a:prstGeom prst="rect">
            <a:avLst/>
          </a:prstGeom>
        </p:spPr>
      </p:pic>
      <p:sp>
        <p:nvSpPr>
          <p:cNvPr id="13" name="Content Placeholder 12"/>
          <p:cNvSpPr>
            <a:spLocks noGrp="1"/>
          </p:cNvSpPr>
          <p:nvPr>
            <p:ph sz="quarter" idx="18"/>
          </p:nvPr>
        </p:nvSpPr>
        <p:spPr>
          <a:xfrm>
            <a:off x="1652565" y="3524694"/>
            <a:ext cx="4515443" cy="1256089"/>
          </a:xfrm>
        </p:spPr>
        <p:txBody>
          <a:bodyPr>
            <a:noAutofit/>
          </a:bodyPr>
          <a:lstStyle/>
          <a:p>
            <a:pPr>
              <a:lnSpc>
                <a:spcPct val="100000"/>
              </a:lnSpc>
              <a:buClr>
                <a:srgbClr val="0F5494"/>
              </a:buClr>
            </a:pPr>
            <a:r>
              <a:rPr lang="en-GB" sz="2300" b="1" dirty="0">
                <a:hlinkClick r:id="rId7"/>
              </a:rPr>
              <a:t>WADcher</a:t>
            </a:r>
            <a:r>
              <a:rPr lang="en-GB" sz="2300" b="1" dirty="0"/>
              <a:t>: </a:t>
            </a:r>
            <a:r>
              <a:rPr lang="en-GB" sz="2200" dirty="0"/>
              <a:t>a platform and a </a:t>
            </a:r>
            <a:r>
              <a:rPr lang="en-GB" sz="2200" dirty="0" smtClean="0"/>
              <a:t>set of </a:t>
            </a:r>
            <a:r>
              <a:rPr lang="en-GB" sz="2200" dirty="0"/>
              <a:t>tools for accessibility evaluation, monitoring and reporting	</a:t>
            </a:r>
            <a:endParaRPr lang="en-GB" sz="2200" dirty="0"/>
          </a:p>
        </p:txBody>
      </p:sp>
      <p:pic>
        <p:nvPicPr>
          <p:cNvPr id="20" name="Picture 19" descr="FUNKA logo"/>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744072" y="3501008"/>
            <a:ext cx="726547" cy="739417"/>
          </a:xfrm>
          <a:prstGeom prst="rect">
            <a:avLst/>
          </a:prstGeom>
        </p:spPr>
      </p:pic>
      <p:pic>
        <p:nvPicPr>
          <p:cNvPr id="23" name="Picture 22" descr="World Wide Web Consortium logo"/>
          <p:cNvPicPr>
            <a:picLocks noChangeAspect="1"/>
          </p:cNvPicPr>
          <p:nvPr/>
        </p:nvPicPr>
        <p:blipFill>
          <a:blip r:embed="rId3">
            <a:clrChange>
              <a:clrFrom>
                <a:srgbClr val="FFFFFF"/>
              </a:clrFrom>
              <a:clrTo>
                <a:srgbClr val="FFFFFF">
                  <a:alpha val="0"/>
                </a:srgbClr>
              </a:clrTo>
            </a:clrChange>
          </a:blip>
          <a:stretch>
            <a:fillRect/>
          </a:stretch>
        </p:blipFill>
        <p:spPr>
          <a:xfrm>
            <a:off x="6804486" y="4237432"/>
            <a:ext cx="666133" cy="343696"/>
          </a:xfrm>
          <a:prstGeom prst="rect">
            <a:avLst/>
          </a:prstGeom>
        </p:spPr>
      </p:pic>
      <p:sp>
        <p:nvSpPr>
          <p:cNvPr id="14" name="Content Placeholder 13"/>
          <p:cNvSpPr>
            <a:spLocks noGrp="1"/>
          </p:cNvSpPr>
          <p:nvPr>
            <p:ph sz="quarter" idx="19"/>
          </p:nvPr>
        </p:nvSpPr>
        <p:spPr>
          <a:xfrm>
            <a:off x="7554037" y="3524694"/>
            <a:ext cx="4230595" cy="1134550"/>
          </a:xfrm>
        </p:spPr>
        <p:txBody>
          <a:bodyPr vert="horz" lIns="91440" tIns="45720" rIns="91440" bIns="45720" rtlCol="0">
            <a:noAutofit/>
          </a:bodyPr>
          <a:lstStyle/>
          <a:p>
            <a:pPr>
              <a:lnSpc>
                <a:spcPct val="100000"/>
              </a:lnSpc>
              <a:buClr>
                <a:srgbClr val="0F5494"/>
              </a:buClr>
            </a:pPr>
            <a:r>
              <a:rPr lang="en-GB" sz="2300" b="1" dirty="0" smtClean="0">
                <a:hlinkClick r:id="rId9"/>
              </a:rPr>
              <a:t>WE4Authors</a:t>
            </a:r>
            <a:r>
              <a:rPr lang="en-GB" sz="2300" dirty="0" smtClean="0"/>
              <a:t>: </a:t>
            </a:r>
            <a:r>
              <a:rPr lang="en-US" sz="2200" dirty="0" smtClean="0"/>
              <a:t>application </a:t>
            </a:r>
            <a:r>
              <a:rPr lang="en-US" sz="2200" dirty="0"/>
              <a:t>of </a:t>
            </a:r>
            <a:r>
              <a:rPr lang="en-US" sz="2200" dirty="0" smtClean="0"/>
              <a:t>web accessibility requirements in web-authoring tools by default </a:t>
            </a:r>
            <a:endParaRPr lang="en-GB" sz="2200" dirty="0"/>
          </a:p>
        </p:txBody>
      </p:sp>
      <p:sp>
        <p:nvSpPr>
          <p:cNvPr id="15" name="Content Placeholder 14"/>
          <p:cNvSpPr>
            <a:spLocks noGrp="1"/>
          </p:cNvSpPr>
          <p:nvPr>
            <p:ph sz="quarter" idx="20"/>
          </p:nvPr>
        </p:nvSpPr>
        <p:spPr>
          <a:xfrm>
            <a:off x="1721389" y="5013176"/>
            <a:ext cx="10117374" cy="1189880"/>
          </a:xfrm>
          <a:ln>
            <a:solidFill>
              <a:schemeClr val="accent1"/>
            </a:solidFill>
            <a:prstDash val="dash"/>
          </a:ln>
        </p:spPr>
        <p:txBody>
          <a:bodyPr vert="horz" lIns="0" tIns="0" rIns="0" bIns="0" rtlCol="0" anchor="ctr" anchorCtr="0">
            <a:noAutofit/>
          </a:bodyPr>
          <a:lstStyle/>
          <a:p>
            <a:pPr algn="ctr">
              <a:lnSpc>
                <a:spcPct val="100000"/>
              </a:lnSpc>
              <a:buClr>
                <a:srgbClr val="0F5494"/>
              </a:buClr>
            </a:pPr>
            <a:r>
              <a:rPr lang="en-GB" b="1" dirty="0"/>
              <a:t>Digital </a:t>
            </a:r>
            <a:r>
              <a:rPr lang="en-GB" b="1" dirty="0" smtClean="0"/>
              <a:t>Accessibility </a:t>
            </a:r>
            <a:r>
              <a:rPr lang="en-GB" b="1" dirty="0"/>
              <a:t>Observatory </a:t>
            </a:r>
            <a:r>
              <a:rPr lang="en-GB" dirty="0"/>
              <a:t>(</a:t>
            </a:r>
            <a:r>
              <a:rPr lang="en-US" dirty="0"/>
              <a:t>Call opening: 5 November 2019</a:t>
            </a:r>
            <a:r>
              <a:rPr lang="en-GB" dirty="0" smtClean="0"/>
              <a:t>)</a:t>
            </a:r>
          </a:p>
          <a:p>
            <a:pPr algn="ctr">
              <a:lnSpc>
                <a:spcPct val="100000"/>
              </a:lnSpc>
              <a:buClr>
                <a:srgbClr val="0F5494"/>
              </a:buClr>
            </a:pPr>
            <a:r>
              <a:rPr lang="en-GB" b="1" dirty="0" smtClean="0"/>
              <a:t>Web Access by Default Preparatory Action </a:t>
            </a:r>
            <a:r>
              <a:rPr lang="en-GB" dirty="0" smtClean="0"/>
              <a:t>(Call opening: May 2019)</a:t>
            </a:r>
            <a:endParaRPr lang="en-GB" dirty="0"/>
          </a:p>
        </p:txBody>
      </p:sp>
      <p:sp>
        <p:nvSpPr>
          <p:cNvPr id="7" name="Date Placeholder 6"/>
          <p:cNvSpPr>
            <a:spLocks noGrp="1"/>
          </p:cNvSpPr>
          <p:nvPr>
            <p:ph type="dt" sz="half" idx="2"/>
          </p:nvPr>
        </p:nvSpPr>
        <p:spPr/>
        <p:txBody>
          <a:bodyPr/>
          <a:lstStyle/>
          <a:p>
            <a:pPr>
              <a:defRPr/>
            </a:pPr>
            <a:r>
              <a:rPr lang="en-GB" dirty="0">
                <a:latin typeface="Helvetica" pitchFamily="34" charset="0"/>
              </a:rPr>
              <a:t>9 April </a:t>
            </a:r>
            <a:r>
              <a:rPr lang="en-GB" dirty="0" smtClean="0">
                <a:latin typeface="Helvetica" pitchFamily="34" charset="0"/>
              </a:rPr>
              <a:t>2019</a:t>
            </a:r>
            <a:endParaRPr lang="en-GB" dirty="0"/>
          </a:p>
        </p:txBody>
      </p:sp>
      <p:sp>
        <p:nvSpPr>
          <p:cNvPr id="8" name="Footer Placeholder 7"/>
          <p:cNvSpPr>
            <a:spLocks noGrp="1"/>
          </p:cNvSpPr>
          <p:nvPr>
            <p:ph type="ftr" sz="quarter" idx="3"/>
          </p:nvPr>
        </p:nvSpPr>
        <p:spPr/>
        <p:txBody>
          <a:bodyPr/>
          <a:lstStyle/>
          <a:p>
            <a:pPr>
              <a:defRPr/>
            </a:pPr>
            <a:r>
              <a:rPr lang="en-GB" dirty="0" err="1">
                <a:latin typeface="Helvetica" pitchFamily="34" charset="0"/>
              </a:rPr>
              <a:t>Funka</a:t>
            </a:r>
            <a:r>
              <a:rPr lang="en-GB" dirty="0">
                <a:latin typeface="Helvetica" pitchFamily="34" charset="0"/>
              </a:rPr>
              <a:t> Accessibility Days </a:t>
            </a:r>
            <a:r>
              <a:rPr lang="en-GB" dirty="0" smtClean="0">
                <a:latin typeface="Helvetica" pitchFamily="34" charset="0"/>
              </a:rPr>
              <a:t>2019</a:t>
            </a:r>
            <a:endParaRPr lang="en-US" dirty="0">
              <a:latin typeface="Helvetica" pitchFamily="34" charset="0"/>
            </a:endParaRPr>
          </a:p>
        </p:txBody>
      </p:sp>
      <p:sp>
        <p:nvSpPr>
          <p:cNvPr id="9" name="Slide Number Placeholder 8"/>
          <p:cNvSpPr>
            <a:spLocks noGrp="1"/>
          </p:cNvSpPr>
          <p:nvPr>
            <p:ph type="sldNum" sz="quarter" idx="4"/>
          </p:nvPr>
        </p:nvSpPr>
        <p:spPr/>
        <p:txBody>
          <a:bodyPr/>
          <a:lstStyle/>
          <a:p>
            <a:pPr>
              <a:defRPr/>
            </a:pPr>
            <a:fld id="{9C8D21B7-B314-438C-91E9-7FF9087DC078}" type="slidenum">
              <a:rPr lang="en-GB" smtClean="0"/>
              <a:pPr>
                <a:defRPr/>
              </a:pPr>
              <a:t>15</a:t>
            </a:fld>
            <a:endParaRPr lang="en-GB" dirty="0"/>
          </a:p>
        </p:txBody>
      </p:sp>
    </p:spTree>
    <p:extLst>
      <p:ext uri="{BB962C8B-B14F-4D97-AF65-F5344CB8AC3E}">
        <p14:creationId xmlns:p14="http://schemas.microsoft.com/office/powerpoint/2010/main" val="267925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How industry can get involved …</a:t>
            </a:r>
          </a:p>
        </p:txBody>
      </p:sp>
      <p:sp>
        <p:nvSpPr>
          <p:cNvPr id="8" name="Content Placeholder 7"/>
          <p:cNvSpPr>
            <a:spLocks noGrp="1"/>
          </p:cNvSpPr>
          <p:nvPr>
            <p:ph sz="quarter" idx="12"/>
          </p:nvPr>
        </p:nvSpPr>
        <p:spPr/>
        <p:txBody>
          <a:bodyPr>
            <a:noAutofit/>
          </a:bodyPr>
          <a:lstStyle/>
          <a:p>
            <a:pPr marL="712788" lvl="1" indent="-257175">
              <a:spcBef>
                <a:spcPts val="600"/>
              </a:spcBef>
              <a:spcAft>
                <a:spcPts val="1200"/>
              </a:spcAft>
              <a:buClr>
                <a:srgbClr val="0F5494"/>
              </a:buClr>
              <a:buFont typeface="Wingdings" panose="05000000000000000000" pitchFamily="2" charset="2"/>
              <a:buChar char="§"/>
            </a:pPr>
            <a:r>
              <a:rPr lang="en-GB" sz="2400" dirty="0"/>
              <a:t>Tools to improve the simplified monitoring </a:t>
            </a:r>
          </a:p>
          <a:p>
            <a:pPr marL="712788" lvl="1" indent="-257175">
              <a:spcBef>
                <a:spcPts val="600"/>
              </a:spcBef>
              <a:spcAft>
                <a:spcPts val="1200"/>
              </a:spcAft>
              <a:buClr>
                <a:srgbClr val="0F5494"/>
              </a:buClr>
              <a:buFont typeface="Wingdings" panose="05000000000000000000" pitchFamily="2" charset="2"/>
              <a:buChar char="§"/>
            </a:pPr>
            <a:r>
              <a:rPr lang="en-GB" sz="2400" dirty="0"/>
              <a:t>Tools to </a:t>
            </a:r>
            <a:r>
              <a:rPr lang="en-GB" sz="2400" dirty="0" smtClean="0"/>
              <a:t>render in-depth </a:t>
            </a:r>
            <a:r>
              <a:rPr lang="en-GB" sz="2400" dirty="0"/>
              <a:t>monitoring more efficient</a:t>
            </a:r>
          </a:p>
          <a:p>
            <a:pPr marL="712788" lvl="1" indent="-257175">
              <a:spcBef>
                <a:spcPts val="600"/>
              </a:spcBef>
              <a:spcAft>
                <a:spcPts val="1200"/>
              </a:spcAft>
              <a:buClr>
                <a:srgbClr val="0F5494"/>
              </a:buClr>
              <a:buFont typeface="Wingdings" panose="05000000000000000000" pitchFamily="2" charset="2"/>
              <a:buChar char="§"/>
            </a:pPr>
            <a:r>
              <a:rPr lang="en-GB" sz="2400" dirty="0"/>
              <a:t>Automated generation of accessibility statement </a:t>
            </a:r>
          </a:p>
          <a:p>
            <a:pPr marL="712788" lvl="1" indent="-257175">
              <a:spcBef>
                <a:spcPts val="600"/>
              </a:spcBef>
              <a:spcAft>
                <a:spcPts val="1200"/>
              </a:spcAft>
              <a:buClr>
                <a:srgbClr val="0F5494"/>
              </a:buClr>
              <a:buFont typeface="Wingdings" panose="05000000000000000000" pitchFamily="2" charset="2"/>
              <a:buChar char="§"/>
            </a:pPr>
            <a:r>
              <a:rPr lang="en-GB" sz="2400" dirty="0"/>
              <a:t>Provide trainings to staff working for public sector </a:t>
            </a:r>
            <a:r>
              <a:rPr lang="en-GB" sz="2400" dirty="0" smtClean="0"/>
              <a:t>bodies or auditors</a:t>
            </a:r>
            <a:endParaRPr lang="en-GB" sz="2400" dirty="0"/>
          </a:p>
          <a:p>
            <a:pPr marL="712788" lvl="1" indent="-257175">
              <a:spcBef>
                <a:spcPts val="600"/>
              </a:spcBef>
              <a:spcAft>
                <a:spcPts val="1200"/>
              </a:spcAft>
              <a:buClr>
                <a:srgbClr val="0F5494"/>
              </a:buClr>
              <a:buFont typeface="Wingdings" panose="05000000000000000000" pitchFamily="2" charset="2"/>
              <a:buChar char="§"/>
            </a:pPr>
            <a:r>
              <a:rPr lang="en-GB" sz="2400" dirty="0" smtClean="0"/>
              <a:t>Consultancy on accessibility</a:t>
            </a:r>
            <a:endParaRPr lang="en-GB" sz="2400" dirty="0"/>
          </a:p>
          <a:p>
            <a:pPr marL="712788" lvl="1" indent="-257175">
              <a:spcBef>
                <a:spcPts val="600"/>
              </a:spcBef>
              <a:spcAft>
                <a:spcPts val="1200"/>
              </a:spcAft>
              <a:buClr>
                <a:srgbClr val="0F5494"/>
              </a:buClr>
              <a:buFont typeface="Wingdings" panose="05000000000000000000" pitchFamily="2" charset="2"/>
              <a:buChar char="§"/>
            </a:pPr>
            <a:r>
              <a:rPr lang="en-GB" sz="2400" dirty="0"/>
              <a:t>Auditing and certifying websites and apps</a:t>
            </a:r>
          </a:p>
          <a:p>
            <a:pPr marL="712788" lvl="1" indent="-257175">
              <a:spcBef>
                <a:spcPts val="600"/>
              </a:spcBef>
              <a:spcAft>
                <a:spcPts val="1200"/>
              </a:spcAft>
              <a:buClr>
                <a:srgbClr val="0F5494"/>
              </a:buClr>
              <a:buFont typeface="Wingdings" panose="05000000000000000000" pitchFamily="2" charset="2"/>
              <a:buChar char="§"/>
            </a:pPr>
            <a:r>
              <a:rPr lang="en-GB" sz="2400" dirty="0"/>
              <a:t>Tools to automate reporting to the European Commission</a:t>
            </a:r>
          </a:p>
          <a:p>
            <a:pPr marL="712788" lvl="1" indent="-257175">
              <a:spcBef>
                <a:spcPts val="600"/>
              </a:spcBef>
              <a:spcAft>
                <a:spcPts val="1200"/>
              </a:spcAft>
              <a:buClr>
                <a:srgbClr val="0F5494"/>
              </a:buClr>
              <a:buFont typeface="Wingdings" panose="05000000000000000000" pitchFamily="2" charset="2"/>
              <a:buChar char="§"/>
            </a:pPr>
            <a:r>
              <a:rPr lang="fr-BE" sz="2400" dirty="0"/>
              <a:t>…</a:t>
            </a:r>
            <a:endParaRPr lang="en-GB" sz="2400" dirty="0"/>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16</a:t>
            </a:fld>
            <a:endParaRPr lang="en-GB" dirty="0"/>
          </a:p>
        </p:txBody>
      </p:sp>
    </p:spTree>
    <p:extLst>
      <p:ext uri="{BB962C8B-B14F-4D97-AF65-F5344CB8AC3E}">
        <p14:creationId xmlns:p14="http://schemas.microsoft.com/office/powerpoint/2010/main" val="602185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p:cNvSpPr/>
          <p:nvPr/>
        </p:nvSpPr>
        <p:spPr>
          <a:xfrm>
            <a:off x="3983999" y="1797286"/>
            <a:ext cx="4368018" cy="4368018"/>
          </a:xfrm>
          <a:prstGeom prst="ellipse">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rtlCol="0" anchor="ctr"/>
          <a:lstStyle/>
          <a:p>
            <a:pPr algn="ctr"/>
            <a:endParaRPr lang="fr-BE">
              <a:solidFill>
                <a:schemeClr val="dk1">
                  <a:hueOff val="0"/>
                  <a:satOff val="0"/>
                  <a:lumOff val="0"/>
                  <a:alphaOff val="0"/>
                </a:schemeClr>
              </a:solidFill>
            </a:endParaRPr>
          </a:p>
        </p:txBody>
      </p:sp>
      <p:sp>
        <p:nvSpPr>
          <p:cNvPr id="7" name="Title 6"/>
          <p:cNvSpPr>
            <a:spLocks noGrp="1"/>
          </p:cNvSpPr>
          <p:nvPr>
            <p:ph type="title"/>
          </p:nvPr>
        </p:nvSpPr>
        <p:spPr/>
        <p:txBody>
          <a:bodyPr>
            <a:normAutofit/>
          </a:bodyPr>
          <a:lstStyle/>
          <a:p>
            <a:r>
              <a:rPr lang="en-GB" dirty="0"/>
              <a:t>How users with disabilities can get involved </a:t>
            </a:r>
            <a:r>
              <a:rPr lang="en-GB" dirty="0" smtClean="0"/>
              <a:t>…</a:t>
            </a:r>
            <a:endParaRPr lang="fr-BE" dirty="0"/>
          </a:p>
        </p:txBody>
      </p:sp>
      <p:sp>
        <p:nvSpPr>
          <p:cNvPr id="8" name="Content Placeholder 7"/>
          <p:cNvSpPr>
            <a:spLocks noGrp="1"/>
          </p:cNvSpPr>
          <p:nvPr>
            <p:ph sz="quarter" idx="12"/>
          </p:nvPr>
        </p:nvSpPr>
        <p:spPr>
          <a:xfrm>
            <a:off x="2176040" y="2178747"/>
            <a:ext cx="3820428" cy="1661096"/>
          </a:xfr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0300" tIns="200300" rIns="200300" bIns="200300" numCol="1" spcCol="1270" rtlCol="0" anchor="ctr" anchorCtr="0">
            <a:noAutofit/>
          </a:bodyPr>
          <a:lstStyle/>
          <a:p>
            <a:pPr algn="ctr" defTabSz="1111250">
              <a:spcBef>
                <a:spcPct val="0"/>
              </a:spcBef>
              <a:spcAft>
                <a:spcPct val="35000"/>
              </a:spcAft>
            </a:pPr>
            <a:r>
              <a:rPr lang="en-US" sz="2500" dirty="0">
                <a:solidFill>
                  <a:schemeClr val="lt1"/>
                </a:solidFill>
                <a:latin typeface="+mn-lt"/>
                <a:ea typeface="+mn-ea"/>
                <a:cs typeface="+mn-cs"/>
              </a:rPr>
              <a:t>Participating </a:t>
            </a:r>
            <a:r>
              <a:rPr lang="en-US" sz="2500" dirty="0" smtClean="0">
                <a:solidFill>
                  <a:schemeClr val="lt1"/>
                </a:solidFill>
                <a:latin typeface="+mn-lt"/>
                <a:ea typeface="+mn-ea"/>
                <a:cs typeface="+mn-cs"/>
              </a:rPr>
              <a:t>in </a:t>
            </a:r>
            <a:r>
              <a:rPr lang="en-US" sz="2500" dirty="0">
                <a:solidFill>
                  <a:schemeClr val="lt1"/>
                </a:solidFill>
                <a:latin typeface="+mn-lt"/>
                <a:ea typeface="+mn-ea"/>
                <a:cs typeface="+mn-cs"/>
              </a:rPr>
              <a:t>the conception of websites and </a:t>
            </a:r>
            <a:r>
              <a:rPr lang="en-US" sz="2500" dirty="0" smtClean="0">
                <a:solidFill>
                  <a:schemeClr val="lt1"/>
                </a:solidFill>
                <a:latin typeface="+mn-lt"/>
                <a:ea typeface="+mn-ea"/>
                <a:cs typeface="+mn-cs"/>
              </a:rPr>
              <a:t>mobile apps</a:t>
            </a:r>
            <a:br>
              <a:rPr lang="en-US" sz="2500" dirty="0" smtClean="0">
                <a:solidFill>
                  <a:schemeClr val="lt1"/>
                </a:solidFill>
                <a:latin typeface="+mn-lt"/>
                <a:ea typeface="+mn-ea"/>
                <a:cs typeface="+mn-cs"/>
              </a:rPr>
            </a:br>
            <a:r>
              <a:rPr lang="en-US" sz="2500" dirty="0" smtClean="0">
                <a:solidFill>
                  <a:schemeClr val="lt1"/>
                </a:solidFill>
                <a:latin typeface="+mn-lt"/>
                <a:ea typeface="+mn-ea"/>
                <a:cs typeface="+mn-cs"/>
              </a:rPr>
              <a:t>(definition of user </a:t>
            </a:r>
            <a:r>
              <a:rPr lang="en-US" sz="2500" dirty="0">
                <a:solidFill>
                  <a:schemeClr val="lt1"/>
                </a:solidFill>
                <a:latin typeface="+mn-lt"/>
                <a:ea typeface="+mn-ea"/>
                <a:cs typeface="+mn-cs"/>
              </a:rPr>
              <a:t>needs)</a:t>
            </a:r>
          </a:p>
        </p:txBody>
      </p:sp>
      <p:sp>
        <p:nvSpPr>
          <p:cNvPr id="9" name="Content Placeholder 8"/>
          <p:cNvSpPr>
            <a:spLocks noGrp="1"/>
          </p:cNvSpPr>
          <p:nvPr>
            <p:ph sz="quarter" idx="17"/>
          </p:nvPr>
        </p:nvSpPr>
        <p:spPr>
          <a:xfrm>
            <a:off x="6413672" y="2178747"/>
            <a:ext cx="3820428" cy="1661096"/>
          </a:xfr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0300" tIns="200300" rIns="200300" bIns="200300" numCol="1" spcCol="1270" rtlCol="0" anchor="ctr" anchorCtr="0">
            <a:noAutofit/>
          </a:bodyPr>
          <a:lstStyle/>
          <a:p>
            <a:pPr algn="ctr" defTabSz="1111250">
              <a:spcBef>
                <a:spcPct val="0"/>
              </a:spcBef>
              <a:spcAft>
                <a:spcPct val="35000"/>
              </a:spcAft>
            </a:pPr>
            <a:r>
              <a:rPr lang="en-US" sz="2500" dirty="0">
                <a:solidFill>
                  <a:schemeClr val="lt1"/>
                </a:solidFill>
                <a:latin typeface="+mn-lt"/>
                <a:ea typeface="+mn-ea"/>
                <a:cs typeface="+mn-cs"/>
              </a:rPr>
              <a:t>Taking part </a:t>
            </a:r>
            <a:r>
              <a:rPr lang="en-US" sz="2500" dirty="0" smtClean="0">
                <a:solidFill>
                  <a:schemeClr val="lt1"/>
                </a:solidFill>
                <a:latin typeface="+mn-lt"/>
                <a:ea typeface="+mn-ea"/>
                <a:cs typeface="+mn-cs"/>
              </a:rPr>
              <a:t>in </a:t>
            </a:r>
            <a:r>
              <a:rPr lang="en-US" sz="2500" dirty="0">
                <a:solidFill>
                  <a:schemeClr val="lt1"/>
                </a:solidFill>
                <a:latin typeface="+mn-lt"/>
                <a:ea typeface="+mn-ea"/>
                <a:cs typeface="+mn-cs"/>
              </a:rPr>
              <a:t>the assessment of websites and </a:t>
            </a:r>
            <a:r>
              <a:rPr lang="en-US" sz="2500" dirty="0" smtClean="0">
                <a:solidFill>
                  <a:schemeClr val="lt1"/>
                </a:solidFill>
                <a:latin typeface="+mn-lt"/>
                <a:ea typeface="+mn-ea"/>
                <a:cs typeface="+mn-cs"/>
              </a:rPr>
              <a:t>mobile apps</a:t>
            </a:r>
            <a:br>
              <a:rPr lang="en-US" sz="2500" dirty="0" smtClean="0">
                <a:solidFill>
                  <a:schemeClr val="lt1"/>
                </a:solidFill>
                <a:latin typeface="+mn-lt"/>
                <a:ea typeface="+mn-ea"/>
                <a:cs typeface="+mn-cs"/>
              </a:rPr>
            </a:br>
            <a:r>
              <a:rPr lang="en-US" sz="2500" dirty="0" smtClean="0">
                <a:solidFill>
                  <a:schemeClr val="lt1"/>
                </a:solidFill>
                <a:latin typeface="+mn-lt"/>
                <a:ea typeface="+mn-ea"/>
                <a:cs typeface="+mn-cs"/>
              </a:rPr>
              <a:t>(user </a:t>
            </a:r>
            <a:r>
              <a:rPr lang="en-US" sz="2500" dirty="0">
                <a:solidFill>
                  <a:schemeClr val="lt1"/>
                </a:solidFill>
                <a:latin typeface="+mn-lt"/>
                <a:ea typeface="+mn-ea"/>
                <a:cs typeface="+mn-cs"/>
              </a:rPr>
              <a:t>testing)</a:t>
            </a:r>
            <a:endParaRPr lang="fr-BE" sz="2500" dirty="0">
              <a:solidFill>
                <a:schemeClr val="lt1"/>
              </a:solidFill>
              <a:latin typeface="+mn-lt"/>
              <a:ea typeface="+mn-ea"/>
              <a:cs typeface="+mn-cs"/>
            </a:endParaRPr>
          </a:p>
        </p:txBody>
      </p:sp>
      <p:sp>
        <p:nvSpPr>
          <p:cNvPr id="10" name="Content Placeholder 9"/>
          <p:cNvSpPr>
            <a:spLocks noGrp="1"/>
          </p:cNvSpPr>
          <p:nvPr>
            <p:ph sz="quarter" idx="19"/>
          </p:nvPr>
        </p:nvSpPr>
        <p:spPr>
          <a:xfrm>
            <a:off x="2135560" y="4149080"/>
            <a:ext cx="3820428" cy="1661096"/>
          </a:xfr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0300" tIns="200300" rIns="200300" bIns="200300" numCol="1" spcCol="1270" rtlCol="0" anchor="ctr" anchorCtr="0">
            <a:noAutofit/>
          </a:bodyPr>
          <a:lstStyle/>
          <a:p>
            <a:pPr algn="ctr" defTabSz="1111250">
              <a:spcBef>
                <a:spcPct val="0"/>
              </a:spcBef>
              <a:spcAft>
                <a:spcPct val="35000"/>
              </a:spcAft>
            </a:pPr>
            <a:r>
              <a:rPr lang="en-GB" sz="2500" dirty="0">
                <a:solidFill>
                  <a:schemeClr val="lt1"/>
                </a:solidFill>
                <a:latin typeface="+mn-lt"/>
                <a:ea typeface="+mn-ea"/>
                <a:cs typeface="+mn-cs"/>
              </a:rPr>
              <a:t>Providing feedback to Public Sector Bodies</a:t>
            </a:r>
            <a:endParaRPr lang="fr-BE" sz="2500" dirty="0">
              <a:solidFill>
                <a:schemeClr val="lt1"/>
              </a:solidFill>
              <a:latin typeface="+mn-lt"/>
              <a:ea typeface="+mn-ea"/>
              <a:cs typeface="+mn-cs"/>
            </a:endParaRPr>
          </a:p>
        </p:txBody>
      </p:sp>
      <p:sp>
        <p:nvSpPr>
          <p:cNvPr id="11" name="Content Placeholder 10"/>
          <p:cNvSpPr>
            <a:spLocks noGrp="1"/>
          </p:cNvSpPr>
          <p:nvPr>
            <p:ph sz="quarter" idx="20"/>
          </p:nvPr>
        </p:nvSpPr>
        <p:spPr>
          <a:xfrm>
            <a:off x="6420444" y="4149080"/>
            <a:ext cx="3820428" cy="1661096"/>
          </a:xfr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0300" tIns="200300" rIns="200300" bIns="200300" numCol="1" spcCol="1270" rtlCol="0" anchor="ctr" anchorCtr="0">
            <a:noAutofit/>
          </a:bodyPr>
          <a:lstStyle/>
          <a:p>
            <a:pPr algn="ctr" defTabSz="1111250">
              <a:spcBef>
                <a:spcPct val="0"/>
              </a:spcBef>
              <a:spcAft>
                <a:spcPct val="35000"/>
              </a:spcAft>
            </a:pPr>
            <a:r>
              <a:rPr lang="en-GB" sz="2500" dirty="0" smtClean="0">
                <a:solidFill>
                  <a:schemeClr val="lt1"/>
                </a:solidFill>
                <a:latin typeface="+mn-lt"/>
                <a:ea typeface="+mn-ea"/>
                <a:cs typeface="+mn-cs"/>
              </a:rPr>
              <a:t>Suggesting specific </a:t>
            </a:r>
            <a:r>
              <a:rPr lang="en-GB" sz="2500" dirty="0">
                <a:solidFill>
                  <a:schemeClr val="lt1"/>
                </a:solidFill>
                <a:latin typeface="+mn-lt"/>
                <a:ea typeface="+mn-ea"/>
                <a:cs typeface="+mn-cs"/>
              </a:rPr>
              <a:t>websites and </a:t>
            </a:r>
            <a:r>
              <a:rPr lang="en-GB" sz="2500" dirty="0" smtClean="0">
                <a:solidFill>
                  <a:schemeClr val="lt1"/>
                </a:solidFill>
                <a:latin typeface="+mn-lt"/>
                <a:ea typeface="+mn-ea"/>
                <a:cs typeface="+mn-cs"/>
              </a:rPr>
              <a:t>mobile apps </a:t>
            </a:r>
            <a:r>
              <a:rPr lang="en-GB" sz="2500" dirty="0" smtClean="0"/>
              <a:t>for </a:t>
            </a:r>
            <a:r>
              <a:rPr lang="en-GB" sz="2500" dirty="0" smtClean="0">
                <a:solidFill>
                  <a:schemeClr val="lt1"/>
                </a:solidFill>
                <a:latin typeface="+mn-lt"/>
                <a:ea typeface="+mn-ea"/>
                <a:cs typeface="+mn-cs"/>
              </a:rPr>
              <a:t>monitoring</a:t>
            </a:r>
            <a:endParaRPr lang="fr-BE" sz="2500" dirty="0">
              <a:solidFill>
                <a:schemeClr val="lt1"/>
              </a:solidFill>
              <a:latin typeface="+mn-lt"/>
              <a:ea typeface="+mn-ea"/>
              <a:cs typeface="+mn-cs"/>
            </a:endParaRPr>
          </a:p>
        </p:txBody>
      </p:sp>
      <p:sp>
        <p:nvSpPr>
          <p:cNvPr id="4" name="Date Placeholder 3"/>
          <p:cNvSpPr>
            <a:spLocks noGrp="1"/>
          </p:cNvSpPr>
          <p:nvPr>
            <p:ph type="dt" sz="half" idx="2"/>
          </p:nvPr>
        </p:nvSpPr>
        <p:spPr/>
        <p:txBody>
          <a:bodyPr/>
          <a:lstStyle/>
          <a:p>
            <a:pPr>
              <a:defRPr/>
            </a:pPr>
            <a:r>
              <a:rPr lang="en-GB" smtClean="0"/>
              <a:t>9 April 2</a:t>
            </a:r>
            <a:r>
              <a:rPr lang="hu-HU" smtClean="0"/>
              <a:t>0</a:t>
            </a:r>
            <a:r>
              <a:rPr lang="en-GB" smtClean="0"/>
              <a:t>19</a:t>
            </a:r>
            <a:endParaRPr lang="en-GB" dirty="0"/>
          </a:p>
        </p:txBody>
      </p:sp>
      <p:sp>
        <p:nvSpPr>
          <p:cNvPr id="5" name="Footer Placeholder 4"/>
          <p:cNvSpPr>
            <a:spLocks noGrp="1"/>
          </p:cNvSpPr>
          <p:nvPr>
            <p:ph type="ftr" sz="quarter" idx="3"/>
          </p:nvPr>
        </p:nvSpPr>
        <p:spPr/>
        <p:txBody>
          <a:bodyPr/>
          <a:lstStyle/>
          <a:p>
            <a:pPr>
              <a:defRPr/>
            </a:pPr>
            <a:r>
              <a:rPr lang="en-GB" smtClean="0"/>
              <a:t>Funka Accessibility Days 2019</a:t>
            </a:r>
            <a:endParaRPr lang="en-GB" dirty="0" smtClean="0"/>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17</a:t>
            </a:fld>
            <a:endParaRPr lang="en-GB" dirty="0"/>
          </a:p>
        </p:txBody>
      </p:sp>
    </p:spTree>
    <p:extLst>
      <p:ext uri="{BB962C8B-B14F-4D97-AF65-F5344CB8AC3E}">
        <p14:creationId xmlns:p14="http://schemas.microsoft.com/office/powerpoint/2010/main" val="2333892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384" y="1102296"/>
            <a:ext cx="10754924" cy="814536"/>
          </a:xfrm>
        </p:spPr>
        <p:txBody>
          <a:bodyPr>
            <a:normAutofit/>
          </a:bodyPr>
          <a:lstStyle/>
          <a:p>
            <a:r>
              <a:rPr lang="en-GB" dirty="0" smtClean="0"/>
              <a:t>Concluding Remarks</a:t>
            </a:r>
            <a:endParaRPr lang="en-GB" dirty="0"/>
          </a:p>
        </p:txBody>
      </p:sp>
      <p:sp>
        <p:nvSpPr>
          <p:cNvPr id="3" name="Content Placeholder 2"/>
          <p:cNvSpPr>
            <a:spLocks noGrp="1"/>
          </p:cNvSpPr>
          <p:nvPr>
            <p:ph sz="quarter" idx="12"/>
          </p:nvPr>
        </p:nvSpPr>
        <p:spPr>
          <a:xfrm>
            <a:off x="623392" y="1769577"/>
            <a:ext cx="7936656" cy="4513023"/>
          </a:xfrm>
        </p:spPr>
        <p:txBody>
          <a:bodyPr>
            <a:noAutofit/>
          </a:bodyPr>
          <a:lstStyle/>
          <a:p>
            <a:pPr marL="0" lvl="0" indent="0">
              <a:spcBef>
                <a:spcPts val="0"/>
              </a:spcBef>
              <a:spcAft>
                <a:spcPts val="800"/>
              </a:spcAft>
              <a:buNone/>
            </a:pPr>
            <a:r>
              <a:rPr lang="en-GB" sz="2300" dirty="0" smtClean="0">
                <a:latin typeface="Helvetica Neue"/>
              </a:rPr>
              <a:t>As of September 2019, the Web Accessibility Directive will start to apply in practice:</a:t>
            </a:r>
          </a:p>
          <a:p>
            <a:pPr lvl="0">
              <a:spcBef>
                <a:spcPts val="0"/>
              </a:spcBef>
              <a:spcAft>
                <a:spcPts val="800"/>
              </a:spcAft>
              <a:buClr>
                <a:srgbClr val="0F5494"/>
              </a:buClr>
            </a:pPr>
            <a:r>
              <a:rPr lang="en-GB" sz="2300" dirty="0" smtClean="0">
                <a:latin typeface="Helvetica Neue"/>
              </a:rPr>
              <a:t>Accessibility opens up digital public services to a broader audience</a:t>
            </a:r>
          </a:p>
          <a:p>
            <a:pPr>
              <a:spcBef>
                <a:spcPts val="0"/>
              </a:spcBef>
              <a:spcAft>
                <a:spcPts val="800"/>
              </a:spcAft>
              <a:buClr>
                <a:srgbClr val="0F5494"/>
              </a:buClr>
            </a:pPr>
            <a:r>
              <a:rPr lang="en-GB" sz="2300" dirty="0" smtClean="0">
                <a:latin typeface="Helvetica Neue"/>
              </a:rPr>
              <a:t>First monitoring period starts in January 2020</a:t>
            </a:r>
          </a:p>
          <a:p>
            <a:pPr>
              <a:spcBef>
                <a:spcPts val="0"/>
              </a:spcBef>
              <a:spcAft>
                <a:spcPts val="800"/>
              </a:spcAft>
              <a:buClr>
                <a:srgbClr val="0F5494"/>
              </a:buClr>
            </a:pPr>
            <a:r>
              <a:rPr lang="en-GB" sz="2300" dirty="0" smtClean="0">
                <a:latin typeface="Helvetica Neue"/>
              </a:rPr>
              <a:t>Feedback on monitoring results helps Public Sector Bodies address deficiencies</a:t>
            </a:r>
          </a:p>
          <a:p>
            <a:pPr>
              <a:spcBef>
                <a:spcPts val="0"/>
              </a:spcBef>
              <a:spcAft>
                <a:spcPts val="800"/>
              </a:spcAft>
              <a:buClr>
                <a:srgbClr val="0F5494"/>
              </a:buClr>
            </a:pPr>
            <a:r>
              <a:rPr lang="en-GB" sz="2300" dirty="0" smtClean="0">
                <a:latin typeface="Helvetica Neue"/>
              </a:rPr>
              <a:t>1</a:t>
            </a:r>
            <a:r>
              <a:rPr lang="en-GB" sz="2300" baseline="30000" dirty="0" smtClean="0">
                <a:latin typeface="Helvetica Neue"/>
              </a:rPr>
              <a:t>st</a:t>
            </a:r>
            <a:r>
              <a:rPr lang="en-GB" sz="2300" dirty="0" smtClean="0">
                <a:latin typeface="Helvetica Neue"/>
              </a:rPr>
              <a:t> MS report to EC in December 2021</a:t>
            </a:r>
          </a:p>
          <a:p>
            <a:pPr>
              <a:spcBef>
                <a:spcPts val="0"/>
              </a:spcBef>
              <a:spcAft>
                <a:spcPts val="800"/>
              </a:spcAft>
              <a:buClr>
                <a:srgbClr val="0F5494"/>
              </a:buClr>
            </a:pPr>
            <a:r>
              <a:rPr lang="en-GB" sz="2300" dirty="0" smtClean="0">
                <a:latin typeface="Helvetica Neue"/>
              </a:rPr>
              <a:t>The monitoring framework offers opportunities for industry to develop new tools and services</a:t>
            </a:r>
          </a:p>
          <a:p>
            <a:pPr>
              <a:spcBef>
                <a:spcPts val="0"/>
              </a:spcBef>
              <a:spcAft>
                <a:spcPts val="800"/>
              </a:spcAft>
              <a:buClr>
                <a:srgbClr val="0F5494"/>
              </a:buClr>
            </a:pPr>
            <a:r>
              <a:rPr lang="en-GB" sz="2300" dirty="0" smtClean="0">
                <a:latin typeface="Helvetica Neue"/>
              </a:rPr>
              <a:t>Monitoring, reporting and exchanging good practices provide insights to solve common accessibility issues</a:t>
            </a:r>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smtClean="0">
                <a:latin typeface="Helvetica" pitchFamily="34" charset="0"/>
              </a:rPr>
              <a:t>Funka Accessibility Days 2019</a:t>
            </a:r>
            <a:endParaRPr lang="en-GB"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18</a:t>
            </a:fld>
            <a:endParaRPr lang="en-GB" dirty="0"/>
          </a:p>
        </p:txBody>
      </p:sp>
      <p:graphicFrame>
        <p:nvGraphicFramePr>
          <p:cNvPr id="10" name="Diagram 9" descr="The cycle of a improving accessibility of websites and mobile apps of PSBs:&#10;Step 1: Monitoring&#10;Step 2: Feedback&#10;Step 3: Reporting&#10;Step 4: Improved accessibility"/>
          <p:cNvGraphicFramePr/>
          <p:nvPr>
            <p:extLst>
              <p:ext uri="{D42A27DB-BD31-4B8C-83A1-F6EECF244321}">
                <p14:modId xmlns:p14="http://schemas.microsoft.com/office/powerpoint/2010/main" val="4083615560"/>
              </p:ext>
            </p:extLst>
          </p:nvPr>
        </p:nvGraphicFramePr>
        <p:xfrm>
          <a:off x="8560048" y="1769577"/>
          <a:ext cx="3631952" cy="39743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6418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Useful links</a:t>
            </a:r>
          </a:p>
        </p:txBody>
      </p:sp>
      <p:sp>
        <p:nvSpPr>
          <p:cNvPr id="8" name="Content Placeholder 7"/>
          <p:cNvSpPr>
            <a:spLocks noGrp="1"/>
          </p:cNvSpPr>
          <p:nvPr>
            <p:ph sz="quarter" idx="12"/>
          </p:nvPr>
        </p:nvSpPr>
        <p:spPr/>
        <p:txBody>
          <a:bodyPr>
            <a:noAutofit/>
          </a:bodyPr>
          <a:lstStyle/>
          <a:p>
            <a:pPr marL="712788" lvl="1" indent="-257175">
              <a:spcBef>
                <a:spcPts val="600"/>
              </a:spcBef>
              <a:spcAft>
                <a:spcPts val="1600"/>
              </a:spcAft>
              <a:buClr>
                <a:srgbClr val="3E3153"/>
              </a:buClr>
              <a:buFont typeface="Wingdings" panose="05000000000000000000" pitchFamily="2" charset="2"/>
              <a:buChar char="§"/>
            </a:pPr>
            <a:r>
              <a:rPr lang="en-GB" sz="2400" dirty="0">
                <a:solidFill>
                  <a:srgbClr val="3E3153"/>
                </a:solidFill>
                <a:latin typeface="Helvetica" pitchFamily="34" charset="0"/>
                <a:hlinkClick r:id="rId3"/>
              </a:rPr>
              <a:t>Web Accessibility Directive</a:t>
            </a:r>
            <a:endParaRPr lang="en-GB" sz="2400" dirty="0">
              <a:solidFill>
                <a:srgbClr val="3E3153"/>
              </a:solidFill>
              <a:latin typeface="Helvetica" pitchFamily="34" charset="0"/>
            </a:endParaRPr>
          </a:p>
          <a:p>
            <a:pPr marL="712788" lvl="1" indent="-257175">
              <a:spcBef>
                <a:spcPts val="600"/>
              </a:spcBef>
              <a:spcAft>
                <a:spcPts val="1600"/>
              </a:spcAft>
              <a:buClr>
                <a:srgbClr val="3E3153"/>
              </a:buClr>
              <a:buFont typeface="Wingdings" panose="05000000000000000000" pitchFamily="2" charset="2"/>
              <a:buChar char="§"/>
            </a:pPr>
            <a:r>
              <a:rPr lang="en-GB" sz="2400" dirty="0">
                <a:solidFill>
                  <a:srgbClr val="3E3153"/>
                </a:solidFill>
                <a:latin typeface="Helvetica" pitchFamily="34" charset="0"/>
                <a:hlinkClick r:id="rId4"/>
              </a:rPr>
              <a:t>Model accessibility </a:t>
            </a:r>
            <a:r>
              <a:rPr lang="en-GB" sz="2400" dirty="0" smtClean="0">
                <a:solidFill>
                  <a:srgbClr val="3E3153"/>
                </a:solidFill>
                <a:latin typeface="Helvetica" pitchFamily="34" charset="0"/>
                <a:hlinkClick r:id="rId4"/>
              </a:rPr>
              <a:t>statement (implementing decision)</a:t>
            </a:r>
            <a:endParaRPr lang="en-GB" sz="2400" dirty="0">
              <a:solidFill>
                <a:srgbClr val="3E3153"/>
              </a:solidFill>
              <a:latin typeface="Helvetica" pitchFamily="34" charset="0"/>
            </a:endParaRPr>
          </a:p>
          <a:p>
            <a:pPr marL="712788" lvl="1" indent="-257175">
              <a:spcBef>
                <a:spcPts val="600"/>
              </a:spcBef>
              <a:spcAft>
                <a:spcPts val="1600"/>
              </a:spcAft>
              <a:buClr>
                <a:srgbClr val="3E3153"/>
              </a:buClr>
              <a:buFont typeface="Wingdings" panose="05000000000000000000" pitchFamily="2" charset="2"/>
              <a:buChar char="§"/>
            </a:pPr>
            <a:r>
              <a:rPr lang="en-GB" sz="2400" dirty="0">
                <a:solidFill>
                  <a:srgbClr val="3E3153"/>
                </a:solidFill>
                <a:latin typeface="Helvetica" pitchFamily="34" charset="0"/>
                <a:hlinkClick r:id="rId5"/>
              </a:rPr>
              <a:t>Monitoring and reporting </a:t>
            </a:r>
            <a:r>
              <a:rPr lang="en-GB" sz="2400" dirty="0" smtClean="0">
                <a:solidFill>
                  <a:srgbClr val="3E3153"/>
                </a:solidFill>
                <a:latin typeface="Helvetica" pitchFamily="34" charset="0"/>
                <a:hlinkClick r:id="rId5"/>
              </a:rPr>
              <a:t>methodology </a:t>
            </a:r>
            <a:r>
              <a:rPr lang="en-GB" sz="2400" dirty="0">
                <a:solidFill>
                  <a:srgbClr val="3E3153"/>
                </a:solidFill>
                <a:latin typeface="Helvetica" pitchFamily="34" charset="0"/>
                <a:hlinkClick r:id="rId5"/>
              </a:rPr>
              <a:t>(implementing </a:t>
            </a:r>
            <a:r>
              <a:rPr lang="en-GB" sz="2400" dirty="0" smtClean="0">
                <a:solidFill>
                  <a:srgbClr val="3E3153"/>
                </a:solidFill>
                <a:latin typeface="Helvetica" pitchFamily="34" charset="0"/>
                <a:hlinkClick r:id="rId5"/>
              </a:rPr>
              <a:t>decision)</a:t>
            </a:r>
            <a:endParaRPr lang="en-GB" sz="2400" dirty="0">
              <a:solidFill>
                <a:srgbClr val="3E3153"/>
              </a:solidFill>
              <a:latin typeface="Helvetica" pitchFamily="34" charset="0"/>
            </a:endParaRPr>
          </a:p>
          <a:p>
            <a:pPr marL="712788" lvl="1" indent="-257175">
              <a:spcBef>
                <a:spcPts val="600"/>
              </a:spcBef>
              <a:spcAft>
                <a:spcPts val="1600"/>
              </a:spcAft>
              <a:buClr>
                <a:srgbClr val="3E3153"/>
              </a:buClr>
              <a:buFont typeface="Wingdings" panose="05000000000000000000" pitchFamily="2" charset="2"/>
              <a:buChar char="§"/>
            </a:pPr>
            <a:r>
              <a:rPr lang="en-GB" sz="2400" dirty="0">
                <a:solidFill>
                  <a:srgbClr val="3E3153"/>
                </a:solidFill>
                <a:latin typeface="Helvetica" pitchFamily="34" charset="0"/>
                <a:hlinkClick r:id="rId6"/>
              </a:rPr>
              <a:t>Implementing decision </a:t>
            </a:r>
            <a:r>
              <a:rPr lang="en-GB" sz="2400" dirty="0" smtClean="0">
                <a:solidFill>
                  <a:srgbClr val="3E3153"/>
                </a:solidFill>
                <a:latin typeface="Helvetica" pitchFamily="34" charset="0"/>
                <a:hlinkClick r:id="rId6"/>
              </a:rPr>
              <a:t>on the </a:t>
            </a:r>
            <a:r>
              <a:rPr lang="en-GB" sz="2400" dirty="0">
                <a:solidFill>
                  <a:srgbClr val="3E3153"/>
                </a:solidFill>
                <a:latin typeface="Helvetica" pitchFamily="34" charset="0"/>
                <a:hlinkClick r:id="rId6"/>
              </a:rPr>
              <a:t>Harmonised Standard</a:t>
            </a:r>
            <a:endParaRPr lang="en-GB" sz="2400" dirty="0">
              <a:solidFill>
                <a:srgbClr val="3E3153"/>
              </a:solidFill>
              <a:latin typeface="Helvetica" pitchFamily="34" charset="0"/>
            </a:endParaRPr>
          </a:p>
          <a:p>
            <a:pPr marL="712788" lvl="1" indent="-257175">
              <a:spcBef>
                <a:spcPts val="600"/>
              </a:spcBef>
              <a:spcAft>
                <a:spcPts val="1600"/>
              </a:spcAft>
              <a:buClr>
                <a:srgbClr val="3E3153"/>
              </a:buClr>
              <a:buFont typeface="Wingdings" panose="05000000000000000000" pitchFamily="2" charset="2"/>
              <a:buChar char="§"/>
            </a:pPr>
            <a:r>
              <a:rPr lang="en-GB" sz="2400" dirty="0" smtClean="0">
                <a:solidFill>
                  <a:srgbClr val="3E3153"/>
                </a:solidFill>
                <a:latin typeface="Helvetica" pitchFamily="34" charset="0"/>
                <a:hlinkClick r:id="rId7"/>
              </a:rPr>
              <a:t>European </a:t>
            </a:r>
            <a:r>
              <a:rPr lang="en-GB" sz="2400" dirty="0">
                <a:solidFill>
                  <a:srgbClr val="3E3153"/>
                </a:solidFill>
                <a:latin typeface="Helvetica" pitchFamily="34" charset="0"/>
                <a:hlinkClick r:id="rId7"/>
              </a:rPr>
              <a:t>Standard </a:t>
            </a:r>
            <a:r>
              <a:rPr lang="en-GB" sz="2400" dirty="0" smtClean="0">
                <a:solidFill>
                  <a:srgbClr val="3E3153"/>
                </a:solidFill>
                <a:latin typeface="Helvetica" pitchFamily="34" charset="0"/>
                <a:hlinkClick r:id="rId7"/>
              </a:rPr>
              <a:t>HEN </a:t>
            </a:r>
            <a:r>
              <a:rPr lang="en-GB" sz="2400" dirty="0">
                <a:solidFill>
                  <a:srgbClr val="3E3153"/>
                </a:solidFill>
                <a:latin typeface="Helvetica" pitchFamily="34" charset="0"/>
                <a:hlinkClick r:id="rId7"/>
              </a:rPr>
              <a:t>301 549 V2.1.2 (2018-08</a:t>
            </a:r>
            <a:r>
              <a:rPr lang="en-GB" sz="2400" dirty="0" smtClean="0">
                <a:solidFill>
                  <a:srgbClr val="3E3153"/>
                </a:solidFill>
                <a:latin typeface="Helvetica" pitchFamily="34" charset="0"/>
                <a:hlinkClick r:id="rId7"/>
              </a:rPr>
              <a:t>)</a:t>
            </a:r>
            <a:endParaRPr lang="en-GB" sz="2400" dirty="0">
              <a:solidFill>
                <a:srgbClr val="3E3153"/>
              </a:solidFill>
              <a:latin typeface="Helvetica" pitchFamily="34" charset="0"/>
            </a:endParaRPr>
          </a:p>
          <a:p>
            <a:pPr marL="712788" lvl="1" indent="-257175">
              <a:spcBef>
                <a:spcPts val="600"/>
              </a:spcBef>
              <a:spcAft>
                <a:spcPts val="3200"/>
              </a:spcAft>
              <a:buClr>
                <a:srgbClr val="3E3153"/>
              </a:buClr>
              <a:buFont typeface="Wingdings" panose="05000000000000000000" pitchFamily="2" charset="2"/>
              <a:buChar char="§"/>
            </a:pPr>
            <a:r>
              <a:rPr lang="en-GB" sz="2400" dirty="0" smtClean="0">
                <a:solidFill>
                  <a:srgbClr val="3E3153"/>
                </a:solidFill>
                <a:latin typeface="Helvetica" pitchFamily="34" charset="0"/>
                <a:hlinkClick r:id="rId8"/>
              </a:rPr>
              <a:t>Digital </a:t>
            </a:r>
            <a:r>
              <a:rPr lang="en-GB" sz="2400" dirty="0">
                <a:solidFill>
                  <a:srgbClr val="3E3153"/>
                </a:solidFill>
                <a:latin typeface="Helvetica" pitchFamily="34" charset="0"/>
                <a:hlinkClick r:id="rId8"/>
              </a:rPr>
              <a:t>Single Market webpage on Web Accessibility</a:t>
            </a:r>
            <a:endParaRPr lang="en-GB" sz="2400" dirty="0">
              <a:solidFill>
                <a:srgbClr val="3E3153"/>
              </a:solidFill>
              <a:latin typeface="Helvetica" pitchFamily="34" charset="0"/>
            </a:endParaRPr>
          </a:p>
          <a:p>
            <a:pPr marL="712788" lvl="1" indent="-257175">
              <a:spcBef>
                <a:spcPts val="600"/>
              </a:spcBef>
              <a:spcAft>
                <a:spcPts val="2400"/>
              </a:spcAft>
              <a:buClr>
                <a:srgbClr val="3E3153"/>
              </a:buClr>
              <a:buFont typeface="Wingdings" panose="05000000000000000000" pitchFamily="2" charset="2"/>
              <a:buChar char="§"/>
            </a:pPr>
            <a:r>
              <a:rPr lang="fr-BE" sz="2400" dirty="0">
                <a:solidFill>
                  <a:srgbClr val="3E3153"/>
                </a:solidFill>
                <a:latin typeface="Helvetica" pitchFamily="34" charset="0"/>
                <a:hlinkClick r:id="rId9"/>
              </a:rPr>
              <a:t>Contact: CNECT-WAD@ec.europa.eu</a:t>
            </a:r>
            <a:r>
              <a:rPr lang="fr-BE" sz="2400" dirty="0">
                <a:solidFill>
                  <a:srgbClr val="3E3153"/>
                </a:solidFill>
                <a:latin typeface="Helvetica" pitchFamily="34" charset="0"/>
              </a:rPr>
              <a:t> </a:t>
            </a:r>
            <a:endParaRPr lang="en-GB" sz="2400" dirty="0">
              <a:solidFill>
                <a:srgbClr val="3E3153"/>
              </a:solidFill>
              <a:latin typeface="Helvetica" pitchFamily="34" charset="0"/>
            </a:endParaRPr>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19</a:t>
            </a:fld>
            <a:endParaRPr lang="en-GB" dirty="0"/>
          </a:p>
        </p:txBody>
      </p:sp>
    </p:spTree>
    <p:extLst>
      <p:ext uri="{BB962C8B-B14F-4D97-AF65-F5344CB8AC3E}">
        <p14:creationId xmlns:p14="http://schemas.microsoft.com/office/powerpoint/2010/main" val="602185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vert="horz" lIns="91440" tIns="45720" rIns="91440" bIns="45720" rtlCol="0" anchor="t" anchorCtr="0">
            <a:normAutofit/>
          </a:bodyPr>
          <a:lstStyle/>
          <a:p>
            <a:r>
              <a:rPr lang="en-GB" dirty="0"/>
              <a:t>A Dual Objective</a:t>
            </a:r>
          </a:p>
        </p:txBody>
      </p:sp>
      <p:sp>
        <p:nvSpPr>
          <p:cNvPr id="8" name="Content Placeholder 7"/>
          <p:cNvSpPr>
            <a:spLocks noGrp="1"/>
          </p:cNvSpPr>
          <p:nvPr>
            <p:ph sz="quarter" idx="12"/>
          </p:nvPr>
        </p:nvSpPr>
        <p:spPr>
          <a:xfrm>
            <a:off x="456798" y="2304549"/>
            <a:ext cx="11089416" cy="4513023"/>
          </a:xfrm>
        </p:spPr>
        <p:txBody>
          <a:bodyPr>
            <a:noAutofit/>
          </a:bodyPr>
          <a:lstStyle/>
          <a:p>
            <a:pPr marL="720725" lvl="1" indent="-266700">
              <a:spcBef>
                <a:spcPts val="2400"/>
              </a:spcBef>
              <a:spcAft>
                <a:spcPts val="2400"/>
              </a:spcAft>
              <a:buClr>
                <a:srgbClr val="0F5494"/>
              </a:buClr>
              <a:buFont typeface="Wingdings" panose="05000000000000000000" pitchFamily="2" charset="2"/>
              <a:buChar char="§"/>
            </a:pPr>
            <a:r>
              <a:rPr lang="en-GB" sz="2400" dirty="0" smtClean="0"/>
              <a:t>To </a:t>
            </a:r>
            <a:r>
              <a:rPr lang="en-GB" sz="2400" b="1" dirty="0"/>
              <a:t>increase digital inclusion </a:t>
            </a:r>
            <a:r>
              <a:rPr lang="en-GB" sz="2400" dirty="0"/>
              <a:t>by </a:t>
            </a:r>
            <a:r>
              <a:rPr lang="en-GB" altLang="en-US" sz="2400" dirty="0"/>
              <a:t>ensuring that the websites and mobile applications of public sector bodies are </a:t>
            </a:r>
            <a:r>
              <a:rPr lang="en-GB" sz="2400" b="1" dirty="0"/>
              <a:t>more accessible to users, in particular to persons with disabilities</a:t>
            </a:r>
          </a:p>
          <a:p>
            <a:pPr marL="720725" lvl="1" indent="-266700">
              <a:spcBef>
                <a:spcPts val="2400"/>
              </a:spcBef>
              <a:spcAft>
                <a:spcPts val="2400"/>
              </a:spcAft>
              <a:buClr>
                <a:srgbClr val="0F5494"/>
              </a:buClr>
              <a:buFont typeface="Wingdings" panose="05000000000000000000" pitchFamily="2" charset="2"/>
              <a:buChar char="§"/>
            </a:pPr>
            <a:r>
              <a:rPr lang="en-GB" sz="2400" dirty="0"/>
              <a:t>To </a:t>
            </a:r>
            <a:r>
              <a:rPr lang="en-GB" sz="2400" b="1" dirty="0"/>
              <a:t>improve the functioning of the internal market </a:t>
            </a:r>
            <a:r>
              <a:rPr lang="en-GB" sz="2400" dirty="0"/>
              <a:t>by establishing </a:t>
            </a:r>
            <a:r>
              <a:rPr lang="en-GB" sz="2400" b="1" dirty="0"/>
              <a:t>common accessibility requirements</a:t>
            </a:r>
            <a:endParaRPr lang="en-GB" altLang="en-US" sz="2400" b="1" dirty="0"/>
          </a:p>
          <a:p>
            <a:pPr marL="720725" indent="-266700">
              <a:buNone/>
            </a:pPr>
            <a:endParaRPr lang="en-GB" dirty="0"/>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a:t>
            </a:r>
            <a:r>
              <a:rPr lang="en-GB" dirty="0" smtClean="0">
                <a:latin typeface="Helvetica" pitchFamily="34" charset="0"/>
              </a:rPr>
              <a:t>2019</a:t>
            </a:r>
            <a:endParaRPr lang="en-GB"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2</a:t>
            </a:fld>
            <a:endParaRPr lang="en-GB" dirty="0"/>
          </a:p>
        </p:txBody>
      </p:sp>
    </p:spTree>
    <p:extLst>
      <p:ext uri="{BB962C8B-B14F-4D97-AF65-F5344CB8AC3E}">
        <p14:creationId xmlns:p14="http://schemas.microsoft.com/office/powerpoint/2010/main" val="17735413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6512" y="1750368"/>
            <a:ext cx="5518977" cy="814536"/>
          </a:xfrm>
        </p:spPr>
        <p:txBody>
          <a:bodyPr>
            <a:noAutofit/>
          </a:bodyPr>
          <a:lstStyle/>
          <a:p>
            <a:pPr marL="182563" lvl="1" algn="ctr">
              <a:lnSpc>
                <a:spcPct val="150000"/>
              </a:lnSpc>
              <a:spcBef>
                <a:spcPts val="2400"/>
              </a:spcBef>
              <a:spcAft>
                <a:spcPts val="2400"/>
              </a:spcAft>
            </a:pPr>
            <a:r>
              <a:rPr lang="en-GB" sz="5000" dirty="0" smtClean="0"/>
              <a:t>Thank you for</a:t>
            </a:r>
            <a:r>
              <a:rPr lang="hu-HU" sz="5000" dirty="0" smtClean="0"/>
              <a:t> </a:t>
            </a:r>
            <a:r>
              <a:rPr lang="en-GB" sz="5000" dirty="0" smtClean="0"/>
              <a:t>your attention!</a:t>
            </a:r>
            <a:endParaRPr lang="en-GB" sz="5000" dirty="0"/>
          </a:p>
        </p:txBody>
      </p:sp>
      <p:sp>
        <p:nvSpPr>
          <p:cNvPr id="4" name="Date Placeholder 3"/>
          <p:cNvSpPr>
            <a:spLocks noGrp="1"/>
          </p:cNvSpPr>
          <p:nvPr>
            <p:ph type="dt" sz="half" idx="2"/>
          </p:nvPr>
        </p:nvSpPr>
        <p:spPr/>
        <p:txBody>
          <a:bodyPr/>
          <a:lstStyle/>
          <a:p>
            <a:pPr>
              <a:defRPr/>
            </a:pPr>
            <a:r>
              <a:rPr lang="en-GB" dirty="0" smtClean="0">
                <a:latin typeface="Helvetica Neue"/>
              </a:rPr>
              <a:t>9 April 2</a:t>
            </a:r>
            <a:r>
              <a:rPr lang="hu-HU" dirty="0" smtClean="0">
                <a:latin typeface="Helvetica Neue"/>
              </a:rPr>
              <a:t>0</a:t>
            </a:r>
            <a:r>
              <a:rPr lang="en-GB" dirty="0" smtClean="0">
                <a:latin typeface="Helvetica Neue"/>
              </a:rPr>
              <a:t>19</a:t>
            </a:r>
            <a:endParaRPr lang="en-GB" dirty="0">
              <a:latin typeface="Helvetica Neue"/>
            </a:endParaRPr>
          </a:p>
        </p:txBody>
      </p:sp>
      <p:sp>
        <p:nvSpPr>
          <p:cNvPr id="5" name="Footer Placeholder 4"/>
          <p:cNvSpPr>
            <a:spLocks noGrp="1"/>
          </p:cNvSpPr>
          <p:nvPr>
            <p:ph type="ftr" sz="quarter" idx="3"/>
          </p:nvPr>
        </p:nvSpPr>
        <p:spPr/>
        <p:txBody>
          <a:bodyPr/>
          <a:lstStyle/>
          <a:p>
            <a:pPr>
              <a:defRPr/>
            </a:pPr>
            <a:r>
              <a:rPr lang="en-GB" smtClean="0">
                <a:latin typeface="Helvetica" pitchFamily="34" charset="0"/>
              </a:rPr>
              <a:t>Funka Accessibility Days 2019</a:t>
            </a:r>
            <a:endParaRPr lang="en-GB" dirty="0" smtClean="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20</a:t>
            </a:fld>
            <a:endParaRPr lang="en-GB" dirty="0"/>
          </a:p>
        </p:txBody>
      </p:sp>
    </p:spTree>
    <p:extLst>
      <p:ext uri="{BB962C8B-B14F-4D97-AF65-F5344CB8AC3E}">
        <p14:creationId xmlns:p14="http://schemas.microsoft.com/office/powerpoint/2010/main" val="1846913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F5494"/>
        </a:solidFill>
        <a:effectLst/>
      </p:bgPr>
    </p:bg>
    <p:spTree>
      <p:nvGrpSpPr>
        <p:cNvPr id="1" name=""/>
        <p:cNvGrpSpPr/>
        <p:nvPr/>
      </p:nvGrpSpPr>
      <p:grpSpPr>
        <a:xfrm>
          <a:off x="0" y="0"/>
          <a:ext cx="0" cy="0"/>
          <a:chOff x="0" y="0"/>
          <a:chExt cx="0" cy="0"/>
        </a:xfrm>
      </p:grpSpPr>
      <p:sp>
        <p:nvSpPr>
          <p:cNvPr id="7" name="Title 6" hidden="1"/>
          <p:cNvSpPr>
            <a:spLocks noGrp="1"/>
          </p:cNvSpPr>
          <p:nvPr>
            <p:ph type="title"/>
          </p:nvPr>
        </p:nvSpPr>
        <p:spPr/>
        <p:txBody>
          <a:bodyPr/>
          <a:lstStyle/>
          <a:p>
            <a:endParaRPr lang="en-GB" dirty="0">
              <a:solidFill>
                <a:schemeClr val="bg1"/>
              </a:solidFill>
            </a:endParaRPr>
          </a:p>
        </p:txBody>
      </p:sp>
      <p:sp>
        <p:nvSpPr>
          <p:cNvPr id="8" name="Content Placeholder 7"/>
          <p:cNvSpPr>
            <a:spLocks noGrp="1"/>
          </p:cNvSpPr>
          <p:nvPr>
            <p:ph sz="quarter" idx="12"/>
          </p:nvPr>
        </p:nvSpPr>
        <p:spPr/>
        <p:txBody>
          <a:bodyPr>
            <a:noAutofit/>
          </a:bodyPr>
          <a:lstStyle/>
          <a:p>
            <a:pPr marL="0" indent="0" algn="ctr">
              <a:buNone/>
            </a:pPr>
            <a:r>
              <a:rPr lang="fr-BE" sz="2800" b="1" dirty="0" smtClean="0">
                <a:solidFill>
                  <a:schemeClr val="bg1"/>
                </a:solidFill>
              </a:rPr>
              <a:t>[ RESERVE </a:t>
            </a:r>
            <a:r>
              <a:rPr lang="fr-BE" sz="2800" b="1" dirty="0">
                <a:solidFill>
                  <a:schemeClr val="bg1"/>
                </a:solidFill>
              </a:rPr>
              <a:t>SLIDES IN CASE OF QUESTIONS FROM </a:t>
            </a:r>
            <a:r>
              <a:rPr lang="fr-BE" sz="2800" b="1" dirty="0" smtClean="0">
                <a:solidFill>
                  <a:schemeClr val="bg1"/>
                </a:solidFill>
              </a:rPr>
              <a:t>AUDIENCE ]</a:t>
            </a:r>
            <a:endParaRPr lang="en-GB" sz="2800" b="1" dirty="0">
              <a:solidFill>
                <a:schemeClr val="bg1"/>
              </a:solidFill>
            </a:endParaRPr>
          </a:p>
        </p:txBody>
      </p:sp>
      <p:sp>
        <p:nvSpPr>
          <p:cNvPr id="4" name="Date Placeholder 3"/>
          <p:cNvSpPr>
            <a:spLocks noGrp="1"/>
          </p:cNvSpPr>
          <p:nvPr>
            <p:ph type="dt" sz="half" idx="2"/>
          </p:nvPr>
        </p:nvSpPr>
        <p:spPr/>
        <p:txBody>
          <a:bodyPr/>
          <a:lstStyle/>
          <a:p>
            <a:pPr>
              <a:defRPr/>
            </a:pPr>
            <a:r>
              <a:rPr lang="en-GB" dirty="0">
                <a:solidFill>
                  <a:schemeClr val="bg1"/>
                </a:solidFill>
                <a:latin typeface="Helvetica" pitchFamily="34" charset="0"/>
              </a:rPr>
              <a:t>9 April 2019</a:t>
            </a:r>
            <a:endParaRPr lang="en-GB" dirty="0">
              <a:solidFill>
                <a:schemeClr val="bg1"/>
              </a:solidFill>
            </a:endParaRPr>
          </a:p>
        </p:txBody>
      </p:sp>
      <p:sp>
        <p:nvSpPr>
          <p:cNvPr id="5" name="Footer Placeholder 4"/>
          <p:cNvSpPr>
            <a:spLocks noGrp="1"/>
          </p:cNvSpPr>
          <p:nvPr>
            <p:ph type="ftr" sz="quarter" idx="3"/>
          </p:nvPr>
        </p:nvSpPr>
        <p:spPr/>
        <p:txBody>
          <a:bodyPr/>
          <a:lstStyle/>
          <a:p>
            <a:pPr>
              <a:defRPr/>
            </a:pPr>
            <a:r>
              <a:rPr lang="en-GB" dirty="0">
                <a:solidFill>
                  <a:schemeClr val="bg1"/>
                </a:solidFill>
                <a:latin typeface="Helvetica" pitchFamily="34" charset="0"/>
              </a:rPr>
              <a:t>Funka Accessibility Days 2019</a:t>
            </a:r>
            <a:endParaRPr lang="en-US" dirty="0">
              <a:solidFill>
                <a:schemeClr val="bg1"/>
              </a:solidFill>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solidFill>
                  <a:schemeClr val="bg1"/>
                </a:solidFill>
              </a:rPr>
              <a:pPr>
                <a:defRPr/>
              </a:pPr>
              <a:t>21</a:t>
            </a:fld>
            <a:endParaRPr lang="en-GB" dirty="0">
              <a:solidFill>
                <a:schemeClr val="bg1"/>
              </a:solidFill>
            </a:endParaRPr>
          </a:p>
        </p:txBody>
      </p:sp>
    </p:spTree>
    <p:extLst>
      <p:ext uri="{BB962C8B-B14F-4D97-AF65-F5344CB8AC3E}">
        <p14:creationId xmlns:p14="http://schemas.microsoft.com/office/powerpoint/2010/main" val="30275588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Scope – Websites and Mobile Apps</a:t>
            </a:r>
          </a:p>
        </p:txBody>
      </p:sp>
      <p:sp>
        <p:nvSpPr>
          <p:cNvPr id="8" name="Content Placeholder 7"/>
          <p:cNvSpPr>
            <a:spLocks noGrp="1"/>
          </p:cNvSpPr>
          <p:nvPr>
            <p:ph sz="quarter" idx="12"/>
          </p:nvPr>
        </p:nvSpPr>
        <p:spPr/>
        <p:txBody>
          <a:bodyPr>
            <a:noAutofit/>
          </a:bodyPr>
          <a:lstStyle/>
          <a:p>
            <a:pPr marL="712788" lvl="1" indent="-257175">
              <a:spcBef>
                <a:spcPts val="600"/>
              </a:spcBef>
              <a:spcAft>
                <a:spcPts val="1200"/>
              </a:spcAft>
              <a:buClr>
                <a:srgbClr val="0F5494"/>
              </a:buClr>
              <a:buFont typeface="Wingdings" panose="05000000000000000000" pitchFamily="2" charset="2"/>
              <a:buChar char="§"/>
            </a:pPr>
            <a:r>
              <a:rPr lang="en-GB" sz="2400" dirty="0"/>
              <a:t>Certain </a:t>
            </a:r>
            <a:r>
              <a:rPr lang="en-GB" sz="2400" b="1" dirty="0"/>
              <a:t>content types excluded</a:t>
            </a:r>
            <a:r>
              <a:rPr lang="en-GB" sz="2400" dirty="0"/>
              <a:t>, but should be made available on demand where appropriate</a:t>
            </a:r>
          </a:p>
          <a:p>
            <a:pPr marL="1257300" lvl="2" indent="-355600">
              <a:spcBef>
                <a:spcPts val="600"/>
              </a:spcBef>
              <a:spcAft>
                <a:spcPts val="1200"/>
              </a:spcAft>
              <a:buClr>
                <a:srgbClr val="3E3153"/>
              </a:buClr>
              <a:buFont typeface="Symbol" panose="05050102010706020507" pitchFamily="18" charset="2"/>
              <a:buChar char=""/>
            </a:pPr>
            <a:r>
              <a:rPr lang="en-GB" dirty="0"/>
              <a:t>legacy (partially/with conditions): office files, pre-recorded time-based media, archives, extranet and intranet </a:t>
            </a:r>
          </a:p>
          <a:p>
            <a:pPr marL="1257300" lvl="2" indent="-355600">
              <a:spcBef>
                <a:spcPts val="600"/>
              </a:spcBef>
              <a:spcAft>
                <a:spcPts val="2400"/>
              </a:spcAft>
              <a:buClr>
                <a:srgbClr val="3E3153"/>
              </a:buClr>
              <a:buFont typeface="Symbol" panose="05050102010706020507" pitchFamily="18" charset="2"/>
              <a:buChar char=""/>
            </a:pPr>
            <a:r>
              <a:rPr lang="en-GB" dirty="0"/>
              <a:t>feasibility/control: live time-based media, maps and mapping services, third-party content, certain reproductions of items in heritage collection</a:t>
            </a:r>
          </a:p>
          <a:p>
            <a:pPr marL="712788" lvl="1" indent="-257175">
              <a:spcBef>
                <a:spcPts val="600"/>
              </a:spcBef>
              <a:spcAft>
                <a:spcPts val="2400"/>
              </a:spcAft>
              <a:buClr>
                <a:srgbClr val="0F5494"/>
              </a:buClr>
              <a:buFont typeface="Wingdings" panose="05000000000000000000" pitchFamily="2" charset="2"/>
              <a:buChar char="§"/>
            </a:pPr>
            <a:r>
              <a:rPr lang="en-GB" sz="2400" b="1" dirty="0"/>
              <a:t>Disproportionate burden</a:t>
            </a:r>
            <a:endParaRPr lang="en-GB" sz="2400" dirty="0"/>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22</a:t>
            </a:fld>
            <a:endParaRPr lang="en-GB" dirty="0"/>
          </a:p>
        </p:txBody>
      </p:sp>
    </p:spTree>
    <p:extLst>
      <p:ext uri="{BB962C8B-B14F-4D97-AF65-F5344CB8AC3E}">
        <p14:creationId xmlns:p14="http://schemas.microsoft.com/office/powerpoint/2010/main" val="30275588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Monitoring Periods</a:t>
            </a:r>
            <a:endParaRPr lang="fr-BE" dirty="0"/>
          </a:p>
        </p:txBody>
      </p:sp>
      <p:sp>
        <p:nvSpPr>
          <p:cNvPr id="8" name="Content Placeholder 7"/>
          <p:cNvSpPr>
            <a:spLocks noGrp="1"/>
          </p:cNvSpPr>
          <p:nvPr>
            <p:ph sz="quarter" idx="12"/>
          </p:nvPr>
        </p:nvSpPr>
        <p:spPr>
          <a:xfrm>
            <a:off x="987511" y="2060848"/>
            <a:ext cx="5108489" cy="4086878"/>
          </a:xfrm>
        </p:spPr>
        <p:txBody>
          <a:bodyPr lIns="0" tIns="0" rIns="0" bIns="0">
            <a:noAutofit/>
          </a:bodyPr>
          <a:lstStyle/>
          <a:p>
            <a:pPr marL="355600" lvl="1" indent="-355600">
              <a:spcBef>
                <a:spcPts val="1200"/>
              </a:spcBef>
              <a:spcAft>
                <a:spcPts val="1200"/>
              </a:spcAft>
              <a:buClr>
                <a:srgbClr val="0F5494"/>
              </a:buClr>
              <a:buFont typeface="Wingdings" panose="05000000000000000000" pitchFamily="2" charset="2"/>
              <a:buChar char="§"/>
            </a:pPr>
            <a:r>
              <a:rPr lang="en-US" sz="2400" dirty="0" smtClean="0"/>
              <a:t>Lead-in </a:t>
            </a:r>
            <a:r>
              <a:rPr lang="en-US" sz="2400" dirty="0"/>
              <a:t>period</a:t>
            </a:r>
          </a:p>
          <a:p>
            <a:pPr marL="711200" lvl="2" indent="-355600">
              <a:spcBef>
                <a:spcPts val="600"/>
              </a:spcBef>
              <a:spcAft>
                <a:spcPts val="1000"/>
              </a:spcAft>
              <a:buClr>
                <a:srgbClr val="3E3153"/>
              </a:buClr>
              <a:buFont typeface="Symbol" panose="05050102010706020507" pitchFamily="18" charset="2"/>
              <a:buChar char=""/>
            </a:pPr>
            <a:r>
              <a:rPr lang="en-US" sz="2200" dirty="0" smtClean="0"/>
              <a:t>Websites:</a:t>
            </a:r>
          </a:p>
          <a:p>
            <a:pPr marL="1077913" lvl="2" indent="-355600">
              <a:spcBef>
                <a:spcPts val="0"/>
              </a:spcBef>
              <a:spcAft>
                <a:spcPts val="1000"/>
              </a:spcAft>
              <a:buClr>
                <a:srgbClr val="3E3153"/>
              </a:buClr>
              <a:buFont typeface="Symbol" panose="05050102010706020507" pitchFamily="18" charset="2"/>
              <a:buChar char=""/>
            </a:pPr>
            <a:r>
              <a:rPr lang="en-US" sz="2000" dirty="0" smtClean="0"/>
              <a:t>1</a:t>
            </a:r>
            <a:r>
              <a:rPr lang="en-US" sz="2000" baseline="30000" dirty="0" smtClean="0"/>
              <a:t>st</a:t>
            </a:r>
            <a:r>
              <a:rPr lang="en-US" sz="2000" dirty="0" smtClean="0"/>
              <a:t> period: 2 </a:t>
            </a:r>
            <a:r>
              <a:rPr lang="en-US" sz="2000" dirty="0"/>
              <a:t>years (</a:t>
            </a:r>
            <a:r>
              <a:rPr lang="en-US" sz="2000" dirty="0" smtClean="0"/>
              <a:t>2020-2021)</a:t>
            </a:r>
          </a:p>
          <a:p>
            <a:pPr marL="1077913" lvl="2" indent="-355600">
              <a:spcBef>
                <a:spcPts val="0"/>
              </a:spcBef>
              <a:spcAft>
                <a:spcPts val="1000"/>
              </a:spcAft>
              <a:buClr>
                <a:srgbClr val="3E3153"/>
              </a:buClr>
              <a:buFont typeface="Symbol" panose="05050102010706020507" pitchFamily="18" charset="2"/>
              <a:buChar char=""/>
            </a:pPr>
            <a:r>
              <a:rPr lang="en-US" sz="2000" dirty="0" smtClean="0"/>
              <a:t>2</a:t>
            </a:r>
            <a:r>
              <a:rPr lang="en-US" sz="2000" baseline="30000" dirty="0" smtClean="0"/>
              <a:t>nd</a:t>
            </a:r>
            <a:r>
              <a:rPr lang="en-US" sz="2000" dirty="0" smtClean="0"/>
              <a:t> period: 1 year (2022)</a:t>
            </a:r>
          </a:p>
          <a:p>
            <a:pPr marL="1077913" lvl="2" indent="-355600">
              <a:spcBef>
                <a:spcPts val="0"/>
              </a:spcBef>
              <a:spcAft>
                <a:spcPts val="600"/>
              </a:spcAft>
              <a:buClr>
                <a:srgbClr val="3E3153"/>
              </a:buClr>
              <a:buFont typeface="Symbol" panose="05050102010706020507" pitchFamily="18" charset="2"/>
              <a:buChar char=""/>
            </a:pPr>
            <a:r>
              <a:rPr lang="en-US" sz="2000" dirty="0" smtClean="0"/>
              <a:t>Reduced sample </a:t>
            </a:r>
            <a:r>
              <a:rPr lang="en-US" sz="2000" dirty="0"/>
              <a:t>size for simplified method (2 websites / 100,000 inhabitants + 75 websites)</a:t>
            </a:r>
          </a:p>
          <a:p>
            <a:pPr marL="711200" lvl="2" indent="-355600">
              <a:spcBef>
                <a:spcPts val="600"/>
              </a:spcBef>
              <a:spcAft>
                <a:spcPts val="1000"/>
              </a:spcAft>
              <a:buClr>
                <a:srgbClr val="3E3153"/>
              </a:buClr>
              <a:buFont typeface="Symbol" panose="05050102010706020507" pitchFamily="18" charset="2"/>
              <a:buChar char=""/>
            </a:pPr>
            <a:r>
              <a:rPr lang="en-US" sz="2200" dirty="0"/>
              <a:t>Mobile </a:t>
            </a:r>
            <a:r>
              <a:rPr lang="en-US" sz="2200" dirty="0" smtClean="0"/>
              <a:t>apps:</a:t>
            </a:r>
          </a:p>
          <a:p>
            <a:pPr marL="1077913" lvl="2" indent="-355600">
              <a:spcBef>
                <a:spcPts val="600"/>
              </a:spcBef>
              <a:spcAft>
                <a:spcPts val="600"/>
              </a:spcAft>
              <a:buClr>
                <a:srgbClr val="3E3153"/>
              </a:buClr>
              <a:buFont typeface="Symbol" panose="05050102010706020507" pitchFamily="18" charset="2"/>
              <a:buChar char=""/>
              <a:tabLst>
                <a:tab pos="1077913" algn="l"/>
              </a:tabLst>
            </a:pPr>
            <a:r>
              <a:rPr lang="en-US" sz="2000" dirty="0"/>
              <a:t>1</a:t>
            </a:r>
            <a:r>
              <a:rPr lang="en-US" sz="2000" baseline="30000" dirty="0"/>
              <a:t>st</a:t>
            </a:r>
            <a:r>
              <a:rPr lang="en-US" sz="2000" dirty="0"/>
              <a:t> period: </a:t>
            </a:r>
            <a:r>
              <a:rPr lang="en-US" sz="2000" dirty="0" smtClean="0"/>
              <a:t>June-December 2021</a:t>
            </a:r>
          </a:p>
          <a:p>
            <a:pPr marL="1077913" lvl="2" indent="-355600">
              <a:spcBef>
                <a:spcPts val="600"/>
              </a:spcBef>
              <a:spcAft>
                <a:spcPts val="600"/>
              </a:spcAft>
              <a:buClr>
                <a:srgbClr val="3E3153"/>
              </a:buClr>
              <a:buFont typeface="Symbol" panose="05050102010706020507" pitchFamily="18" charset="2"/>
              <a:buChar char=""/>
              <a:tabLst>
                <a:tab pos="1077913" algn="l"/>
              </a:tabLst>
            </a:pPr>
            <a:r>
              <a:rPr lang="en-US" sz="2000" dirty="0" smtClean="0"/>
              <a:t>Recommended sample size : 1/3 </a:t>
            </a:r>
            <a:r>
              <a:rPr lang="en-US" sz="2000" dirty="0"/>
              <a:t>of the normal sample </a:t>
            </a:r>
            <a:r>
              <a:rPr lang="en-US" sz="2000" dirty="0" smtClean="0"/>
              <a:t>size</a:t>
            </a:r>
            <a:endParaRPr lang="fr-BE" sz="2000" dirty="0"/>
          </a:p>
        </p:txBody>
      </p:sp>
      <p:sp>
        <p:nvSpPr>
          <p:cNvPr id="9" name="Content Placeholder 8"/>
          <p:cNvSpPr>
            <a:spLocks noGrp="1"/>
          </p:cNvSpPr>
          <p:nvPr>
            <p:ph sz="quarter" idx="17"/>
          </p:nvPr>
        </p:nvSpPr>
        <p:spPr>
          <a:xfrm>
            <a:off x="6600056" y="2060848"/>
            <a:ext cx="5256584" cy="4233746"/>
          </a:xfrm>
        </p:spPr>
        <p:txBody>
          <a:bodyPr lIns="0" tIns="0" rIns="0" bIns="0">
            <a:noAutofit/>
          </a:bodyPr>
          <a:lstStyle/>
          <a:p>
            <a:pPr marL="355600" lvl="1" indent="-355600">
              <a:spcBef>
                <a:spcPts val="600"/>
              </a:spcBef>
              <a:spcAft>
                <a:spcPts val="1200"/>
              </a:spcAft>
              <a:buClr>
                <a:srgbClr val="0F5494"/>
              </a:buClr>
              <a:buFont typeface="Wingdings" panose="05000000000000000000" pitchFamily="2" charset="2"/>
              <a:buChar char="§"/>
            </a:pPr>
            <a:r>
              <a:rPr lang="en-US" sz="2400" dirty="0"/>
              <a:t>Thereafter</a:t>
            </a:r>
          </a:p>
          <a:p>
            <a:pPr marL="812800" lvl="2" indent="-355600">
              <a:spcBef>
                <a:spcPts val="600"/>
              </a:spcBef>
              <a:spcAft>
                <a:spcPts val="600"/>
              </a:spcAft>
              <a:buClr>
                <a:srgbClr val="3E3153"/>
              </a:buClr>
              <a:buFont typeface="Symbol" panose="05050102010706020507" pitchFamily="18" charset="2"/>
              <a:buChar char=""/>
            </a:pPr>
            <a:r>
              <a:rPr lang="en-US" sz="2200" dirty="0" smtClean="0"/>
              <a:t>Websites and mobile apps: y</a:t>
            </a:r>
            <a:r>
              <a:rPr lang="en-US" sz="2000" dirty="0" smtClean="0"/>
              <a:t>early, from </a:t>
            </a:r>
            <a:r>
              <a:rPr lang="en-US" sz="2000" dirty="0"/>
              <a:t>1 January to 22 December</a:t>
            </a:r>
          </a:p>
          <a:p>
            <a:pPr marL="812800" lvl="2" indent="-355600">
              <a:spcBef>
                <a:spcPts val="600"/>
              </a:spcBef>
              <a:buClr>
                <a:srgbClr val="3E3153"/>
              </a:buClr>
              <a:buFont typeface="Symbol" panose="05050102010706020507" pitchFamily="18" charset="2"/>
              <a:buChar char=""/>
            </a:pPr>
            <a:r>
              <a:rPr lang="en-US" sz="2200" dirty="0" smtClean="0"/>
              <a:t>Sample size for websites</a:t>
            </a:r>
            <a:r>
              <a:rPr lang="en-US" sz="2200" dirty="0"/>
              <a:t>:</a:t>
            </a:r>
          </a:p>
          <a:p>
            <a:pPr marL="1252538" lvl="4" indent="-355600">
              <a:spcBef>
                <a:spcPts val="600"/>
              </a:spcBef>
              <a:buClr>
                <a:srgbClr val="3E3153"/>
              </a:buClr>
              <a:buFont typeface="Symbol" panose="05050102010706020507" pitchFamily="18" charset="2"/>
              <a:buChar char=""/>
            </a:pPr>
            <a:r>
              <a:rPr lang="en-US" sz="2000" dirty="0" smtClean="0"/>
              <a:t>Simplified: </a:t>
            </a:r>
            <a:r>
              <a:rPr lang="en-US" sz="2000" dirty="0"/>
              <a:t>3 websites / 100,000 inhabitants + 75 websites</a:t>
            </a:r>
          </a:p>
          <a:p>
            <a:pPr marL="1252538" lvl="4" indent="-355600">
              <a:spcBef>
                <a:spcPts val="600"/>
              </a:spcBef>
              <a:spcAft>
                <a:spcPts val="600"/>
              </a:spcAft>
              <a:buClr>
                <a:srgbClr val="3E3153"/>
              </a:buClr>
              <a:buFont typeface="Symbol" panose="05050102010706020507" pitchFamily="18" charset="2"/>
              <a:buChar char=""/>
            </a:pPr>
            <a:r>
              <a:rPr lang="en-US" sz="2000" dirty="0" smtClean="0"/>
              <a:t>In-depth: </a:t>
            </a:r>
            <a:r>
              <a:rPr lang="en-US" sz="2000" dirty="0"/>
              <a:t>5% of the simplified sample </a:t>
            </a:r>
            <a:r>
              <a:rPr lang="en-US" sz="2000" dirty="0" smtClean="0"/>
              <a:t> size + </a:t>
            </a:r>
            <a:r>
              <a:rPr lang="en-US" sz="2000" dirty="0"/>
              <a:t>10 websites</a:t>
            </a:r>
          </a:p>
          <a:p>
            <a:pPr marL="812800" lvl="2" indent="-355600">
              <a:spcBef>
                <a:spcPts val="600"/>
              </a:spcBef>
              <a:buClr>
                <a:srgbClr val="3E3153"/>
              </a:buClr>
              <a:buFont typeface="Symbol" panose="05050102010706020507" pitchFamily="18" charset="2"/>
              <a:buChar char=""/>
              <a:tabLst>
                <a:tab pos="1168400" algn="l"/>
              </a:tabLst>
            </a:pPr>
            <a:r>
              <a:rPr lang="en-US" sz="2200" dirty="0"/>
              <a:t>Sample size for </a:t>
            </a:r>
            <a:r>
              <a:rPr lang="en-US" sz="2200" dirty="0" smtClean="0"/>
              <a:t>mobile </a:t>
            </a:r>
            <a:r>
              <a:rPr lang="en-US" sz="2200" dirty="0"/>
              <a:t>apps :</a:t>
            </a:r>
          </a:p>
          <a:p>
            <a:pPr marL="1252538" lvl="4" indent="-355600">
              <a:spcBef>
                <a:spcPts val="600"/>
              </a:spcBef>
              <a:buClr>
                <a:srgbClr val="3E3153"/>
              </a:buClr>
              <a:buFont typeface="Symbol" panose="05050102010706020507" pitchFamily="18" charset="2"/>
              <a:buChar char=""/>
            </a:pPr>
            <a:r>
              <a:rPr lang="en-US" sz="2000" dirty="0" smtClean="0"/>
              <a:t>1 app </a:t>
            </a:r>
            <a:r>
              <a:rPr lang="en-US" sz="2000" dirty="0"/>
              <a:t>/ 100,000 inhabitants + 6 </a:t>
            </a:r>
            <a:r>
              <a:rPr lang="en-US" sz="2000" dirty="0" smtClean="0"/>
              <a:t>apps</a:t>
            </a:r>
            <a:endParaRPr lang="fr-BE" dirty="0"/>
          </a:p>
        </p:txBody>
      </p:sp>
      <p:sp>
        <p:nvSpPr>
          <p:cNvPr id="4" name="Date Placeholder 3"/>
          <p:cNvSpPr>
            <a:spLocks noGrp="1"/>
          </p:cNvSpPr>
          <p:nvPr>
            <p:ph type="dt" sz="half" idx="2"/>
          </p:nvPr>
        </p:nvSpPr>
        <p:spPr/>
        <p:txBody>
          <a:bodyPr/>
          <a:lstStyle/>
          <a:p>
            <a:pPr>
              <a:defRPr/>
            </a:pPr>
            <a:r>
              <a:rPr lang="en-GB" smtClean="0"/>
              <a:t>9 April 2</a:t>
            </a:r>
            <a:r>
              <a:rPr lang="hu-HU" smtClean="0"/>
              <a:t>0</a:t>
            </a:r>
            <a:r>
              <a:rPr lang="en-GB" smtClean="0"/>
              <a:t>19</a:t>
            </a:r>
            <a:endParaRPr lang="en-GB" dirty="0"/>
          </a:p>
        </p:txBody>
      </p:sp>
      <p:sp>
        <p:nvSpPr>
          <p:cNvPr id="5" name="Footer Placeholder 4"/>
          <p:cNvSpPr>
            <a:spLocks noGrp="1"/>
          </p:cNvSpPr>
          <p:nvPr>
            <p:ph type="ftr" sz="quarter" idx="3"/>
          </p:nvPr>
        </p:nvSpPr>
        <p:spPr/>
        <p:txBody>
          <a:bodyPr/>
          <a:lstStyle/>
          <a:p>
            <a:pPr>
              <a:defRPr/>
            </a:pPr>
            <a:r>
              <a:rPr lang="en-GB" dirty="0" err="1" smtClean="0"/>
              <a:t>Funka</a:t>
            </a:r>
            <a:r>
              <a:rPr lang="en-GB" dirty="0" smtClean="0"/>
              <a:t> Accessibility Days 2019</a:t>
            </a: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23</a:t>
            </a:fld>
            <a:endParaRPr lang="en-GB" dirty="0"/>
          </a:p>
        </p:txBody>
      </p:sp>
    </p:spTree>
    <p:extLst>
      <p:ext uri="{BB962C8B-B14F-4D97-AF65-F5344CB8AC3E}">
        <p14:creationId xmlns:p14="http://schemas.microsoft.com/office/powerpoint/2010/main" val="3369919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Common Accessibility Requirements</a:t>
            </a:r>
          </a:p>
        </p:txBody>
      </p:sp>
      <p:sp>
        <p:nvSpPr>
          <p:cNvPr id="8" name="Content Placeholder 7"/>
          <p:cNvSpPr>
            <a:spLocks noGrp="1"/>
          </p:cNvSpPr>
          <p:nvPr>
            <p:ph sz="quarter" idx="12"/>
          </p:nvPr>
        </p:nvSpPr>
        <p:spPr>
          <a:xfrm>
            <a:off x="457200" y="1943165"/>
            <a:ext cx="6862935" cy="4513023"/>
          </a:xfrm>
        </p:spPr>
        <p:txBody>
          <a:bodyPr>
            <a:noAutofit/>
          </a:bodyPr>
          <a:lstStyle/>
          <a:p>
            <a:pPr marL="712788" lvl="1" indent="-257175">
              <a:spcBef>
                <a:spcPts val="600"/>
              </a:spcBef>
              <a:spcAft>
                <a:spcPts val="1800"/>
              </a:spcAft>
              <a:buClr>
                <a:srgbClr val="0F5494"/>
              </a:buClr>
              <a:buFont typeface="Wingdings" panose="05000000000000000000" pitchFamily="2" charset="2"/>
              <a:buChar char="§"/>
            </a:pPr>
            <a:r>
              <a:rPr lang="en-GB" sz="2400" dirty="0"/>
              <a:t>Four common accessibility requirements for public sector websites and mobile applications</a:t>
            </a:r>
          </a:p>
          <a:p>
            <a:pPr marL="712788" lvl="1" indent="-257175">
              <a:spcBef>
                <a:spcPts val="600"/>
              </a:spcBef>
              <a:spcAft>
                <a:spcPts val="1800"/>
              </a:spcAft>
              <a:buClr>
                <a:srgbClr val="0F5494"/>
              </a:buClr>
              <a:buFont typeface="Wingdings" panose="05000000000000000000" pitchFamily="2" charset="2"/>
              <a:buChar char="§"/>
            </a:pPr>
            <a:r>
              <a:rPr lang="en-GB" sz="2400" dirty="0"/>
              <a:t>Harmonised European Standard (HEN - with WCAG 2.1 link) sets minimum requirement for presumption of conformity</a:t>
            </a:r>
          </a:p>
          <a:p>
            <a:pPr marL="712788" lvl="1" indent="-257175">
              <a:spcBef>
                <a:spcPts val="600"/>
              </a:spcBef>
              <a:spcAft>
                <a:spcPts val="1800"/>
              </a:spcAft>
              <a:buClr>
                <a:srgbClr val="0F5494"/>
              </a:buClr>
              <a:buFont typeface="Wingdings" panose="05000000000000000000" pitchFamily="2" charset="2"/>
              <a:buChar char="§"/>
            </a:pPr>
            <a:r>
              <a:rPr lang="en-GB" sz="2400" dirty="0"/>
              <a:t>Member States may go beyond accessibility requirements set forth in HEN</a:t>
            </a:r>
          </a:p>
        </p:txBody>
      </p:sp>
      <p:graphicFrame>
        <p:nvGraphicFramePr>
          <p:cNvPr id="9" name="Diagram 8" descr="The four principles of accessibility:&#10;Perceivable, Operable, Understandable and Robust."/>
          <p:cNvGraphicFramePr/>
          <p:nvPr>
            <p:extLst>
              <p:ext uri="{D42A27DB-BD31-4B8C-83A1-F6EECF244321}">
                <p14:modId xmlns:p14="http://schemas.microsoft.com/office/powerpoint/2010/main" val="2585583142"/>
              </p:ext>
            </p:extLst>
          </p:nvPr>
        </p:nvGraphicFramePr>
        <p:xfrm>
          <a:off x="7690184" y="1795264"/>
          <a:ext cx="4511824" cy="4226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a:t>
            </a:r>
            <a:r>
              <a:rPr lang="en-GB" dirty="0" smtClean="0">
                <a:latin typeface="Helvetica" pitchFamily="34" charset="0"/>
              </a:rPr>
              <a:t>2019</a:t>
            </a:r>
            <a:endParaRPr lang="en-GB"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3</a:t>
            </a:fld>
            <a:endParaRPr lang="en-GB" dirty="0"/>
          </a:p>
        </p:txBody>
      </p:sp>
    </p:spTree>
    <p:extLst>
      <p:ext uri="{BB962C8B-B14F-4D97-AF65-F5344CB8AC3E}">
        <p14:creationId xmlns:p14="http://schemas.microsoft.com/office/powerpoint/2010/main" val="741054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Scope – Websites and Mobile Apps of Public Sector Bodies</a:t>
            </a:r>
          </a:p>
        </p:txBody>
      </p:sp>
      <p:sp>
        <p:nvSpPr>
          <p:cNvPr id="8" name="Content Placeholder 7"/>
          <p:cNvSpPr>
            <a:spLocks noGrp="1"/>
          </p:cNvSpPr>
          <p:nvPr>
            <p:ph sz="quarter" idx="12"/>
          </p:nvPr>
        </p:nvSpPr>
        <p:spPr/>
        <p:txBody>
          <a:bodyPr>
            <a:noAutofit/>
          </a:bodyPr>
          <a:lstStyle/>
          <a:p>
            <a:pPr marL="712788" lvl="1" indent="-257175">
              <a:spcBef>
                <a:spcPts val="600"/>
              </a:spcBef>
              <a:spcAft>
                <a:spcPts val="1200"/>
              </a:spcAft>
              <a:buClr>
                <a:srgbClr val="0F5494"/>
              </a:buClr>
              <a:buFont typeface="Wingdings" panose="05000000000000000000" pitchFamily="2" charset="2"/>
              <a:buChar char="§"/>
            </a:pPr>
            <a:r>
              <a:rPr lang="en-GB" sz="2400" dirty="0"/>
              <a:t>Directive </a:t>
            </a:r>
            <a:r>
              <a:rPr lang="en-GB" sz="2400" b="1" dirty="0"/>
              <a:t>does not apply </a:t>
            </a:r>
            <a:r>
              <a:rPr lang="en-GB" sz="2400" dirty="0"/>
              <a:t>to</a:t>
            </a:r>
          </a:p>
          <a:p>
            <a:pPr marL="1257300" lvl="2" indent="-355600">
              <a:spcBef>
                <a:spcPts val="600"/>
              </a:spcBef>
              <a:spcAft>
                <a:spcPts val="1200"/>
              </a:spcAft>
              <a:buClr>
                <a:srgbClr val="0F5494"/>
              </a:buClr>
              <a:buFont typeface="Symbol" panose="05050102010706020507" pitchFamily="18" charset="2"/>
              <a:buChar char=""/>
            </a:pPr>
            <a:r>
              <a:rPr lang="en-GB" dirty="0"/>
              <a:t>public service broadcasters</a:t>
            </a:r>
          </a:p>
          <a:p>
            <a:pPr marL="1257300" lvl="2" indent="-355600">
              <a:spcBef>
                <a:spcPts val="600"/>
              </a:spcBef>
              <a:spcAft>
                <a:spcPts val="2400"/>
              </a:spcAft>
              <a:buClr>
                <a:srgbClr val="0F5494"/>
              </a:buClr>
              <a:buFont typeface="Symbol" panose="05050102010706020507" pitchFamily="18" charset="2"/>
              <a:buChar char=""/>
            </a:pPr>
            <a:r>
              <a:rPr lang="en-GB" dirty="0"/>
              <a:t>NGOs unless providing services essential to the public or with specific link to persons with disabilities</a:t>
            </a:r>
          </a:p>
          <a:p>
            <a:pPr marL="712788" lvl="1" indent="-257175">
              <a:spcBef>
                <a:spcPts val="600"/>
              </a:spcBef>
              <a:spcAft>
                <a:spcPts val="1200"/>
              </a:spcAft>
              <a:buClr>
                <a:srgbClr val="0F5494"/>
              </a:buClr>
              <a:buFont typeface="Wingdings" panose="05000000000000000000" pitchFamily="2" charset="2"/>
              <a:buChar char="§"/>
            </a:pPr>
            <a:r>
              <a:rPr lang="en-GB" sz="2400" dirty="0"/>
              <a:t>MS </a:t>
            </a:r>
            <a:r>
              <a:rPr lang="en-GB" sz="2400" b="1" dirty="0"/>
              <a:t>may exclude</a:t>
            </a:r>
            <a:endParaRPr lang="en-GB" sz="2400" dirty="0"/>
          </a:p>
          <a:p>
            <a:pPr marL="1257300" lvl="2" indent="-355600">
              <a:spcBef>
                <a:spcPts val="600"/>
              </a:spcBef>
              <a:spcAft>
                <a:spcPts val="2400"/>
              </a:spcAft>
              <a:buClr>
                <a:srgbClr val="0F5494"/>
              </a:buClr>
              <a:buFont typeface="Symbol" panose="05050102010706020507" pitchFamily="18" charset="2"/>
              <a:buChar char=""/>
            </a:pPr>
            <a:r>
              <a:rPr lang="en-GB" dirty="0"/>
              <a:t>websites of schools, kindergartens or nurseries, except for essential online administrative functions</a:t>
            </a:r>
          </a:p>
          <a:p>
            <a:pPr marL="712788" lvl="1" indent="-257175">
              <a:spcBef>
                <a:spcPts val="600"/>
              </a:spcBef>
              <a:spcAft>
                <a:spcPts val="2400"/>
              </a:spcAft>
              <a:buClr>
                <a:srgbClr val="0F5494"/>
              </a:buClr>
              <a:buFont typeface="Wingdings" panose="05000000000000000000" pitchFamily="2" charset="2"/>
              <a:buChar char="§"/>
            </a:pPr>
            <a:r>
              <a:rPr lang="en-GB" sz="2400" dirty="0"/>
              <a:t>Spill-over to </a:t>
            </a:r>
            <a:r>
              <a:rPr lang="en-GB" sz="2400" b="1" dirty="0"/>
              <a:t>private sector encouraged</a:t>
            </a:r>
            <a:endParaRPr lang="de-DE" b="1" dirty="0"/>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4</a:t>
            </a:fld>
            <a:endParaRPr lang="en-GB" dirty="0"/>
          </a:p>
        </p:txBody>
      </p:sp>
    </p:spTree>
    <p:extLst>
      <p:ext uri="{BB962C8B-B14F-4D97-AF65-F5344CB8AC3E}">
        <p14:creationId xmlns:p14="http://schemas.microsoft.com/office/powerpoint/2010/main" val="1772323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a:t>Timeline</a:t>
            </a:r>
          </a:p>
        </p:txBody>
      </p:sp>
      <p:grpSp>
        <p:nvGrpSpPr>
          <p:cNvPr id="40" name="Group 39"/>
          <p:cNvGrpSpPr/>
          <p:nvPr/>
        </p:nvGrpSpPr>
        <p:grpSpPr>
          <a:xfrm>
            <a:off x="1199456" y="2585868"/>
            <a:ext cx="9937104" cy="2588902"/>
            <a:chOff x="1199456" y="2585868"/>
            <a:chExt cx="9937104" cy="2588902"/>
          </a:xfrm>
        </p:grpSpPr>
        <p:sp>
          <p:nvSpPr>
            <p:cNvPr id="22" name="Chevron 16"/>
            <p:cNvSpPr>
              <a:spLocks noChangeArrowheads="1"/>
            </p:cNvSpPr>
            <p:nvPr/>
          </p:nvSpPr>
          <p:spPr bwMode="auto">
            <a:xfrm>
              <a:off x="1199456" y="3696583"/>
              <a:ext cx="1390136" cy="647700"/>
            </a:xfrm>
            <a:prstGeom prst="homePlate">
              <a:avLst>
                <a:gd name="adj" fmla="val 50077"/>
              </a:avLst>
            </a:prstGeom>
            <a:solidFill>
              <a:srgbClr val="0F5494"/>
            </a:solidFill>
            <a:ln>
              <a:noFill/>
            </a:ln>
            <a:extLst/>
          </p:spPr>
          <p:txBody>
            <a:bodyPr lIns="0" tIns="0" rIns="0" bIns="0" anchor="ctr"/>
            <a:lstStyle>
              <a:lvl1pPr marL="3175">
                <a:defRPr sz="7600" b="1">
                  <a:solidFill>
                    <a:srgbClr val="FFD624"/>
                  </a:solidFill>
                  <a:latin typeface="Verdana" pitchFamily="34" charset="0"/>
                </a:defRPr>
              </a:lvl1pPr>
              <a:lvl2pPr marL="742950" indent="-285750">
                <a:defRPr sz="7600" b="1">
                  <a:solidFill>
                    <a:srgbClr val="FFD624"/>
                  </a:solidFill>
                  <a:latin typeface="Verdana" pitchFamily="34" charset="0"/>
                </a:defRPr>
              </a:lvl2pPr>
              <a:lvl3pPr marL="1143000" indent="-228600">
                <a:defRPr sz="7600" b="1">
                  <a:solidFill>
                    <a:srgbClr val="FFD624"/>
                  </a:solidFill>
                  <a:latin typeface="Verdana" pitchFamily="34" charset="0"/>
                </a:defRPr>
              </a:lvl3pPr>
              <a:lvl4pPr marL="1600200" indent="-228600">
                <a:defRPr sz="7600" b="1">
                  <a:solidFill>
                    <a:srgbClr val="FFD624"/>
                  </a:solidFill>
                  <a:latin typeface="Verdana" pitchFamily="34" charset="0"/>
                </a:defRPr>
              </a:lvl4pPr>
              <a:lvl5pPr marL="2057400" indent="-228600">
                <a:defRPr sz="7600" b="1">
                  <a:solidFill>
                    <a:srgbClr val="FFD624"/>
                  </a:solidFill>
                  <a:latin typeface="Verdana" pitchFamily="34" charset="0"/>
                </a:defRPr>
              </a:lvl5pPr>
              <a:lvl6pPr marL="2514600" indent="-228600" eaLnBrk="0" fontAlgn="base" hangingPunct="0">
                <a:spcBef>
                  <a:spcPct val="0"/>
                </a:spcBef>
                <a:spcAft>
                  <a:spcPct val="0"/>
                </a:spcAft>
                <a:defRPr sz="7600" b="1">
                  <a:solidFill>
                    <a:srgbClr val="FFD624"/>
                  </a:solidFill>
                  <a:latin typeface="Verdana" pitchFamily="34" charset="0"/>
                </a:defRPr>
              </a:lvl6pPr>
              <a:lvl7pPr marL="2971800" indent="-228600" eaLnBrk="0" fontAlgn="base" hangingPunct="0">
                <a:spcBef>
                  <a:spcPct val="0"/>
                </a:spcBef>
                <a:spcAft>
                  <a:spcPct val="0"/>
                </a:spcAft>
                <a:defRPr sz="7600" b="1">
                  <a:solidFill>
                    <a:srgbClr val="FFD624"/>
                  </a:solidFill>
                  <a:latin typeface="Verdana" pitchFamily="34" charset="0"/>
                </a:defRPr>
              </a:lvl7pPr>
              <a:lvl8pPr marL="3429000" indent="-228600" eaLnBrk="0" fontAlgn="base" hangingPunct="0">
                <a:spcBef>
                  <a:spcPct val="0"/>
                </a:spcBef>
                <a:spcAft>
                  <a:spcPct val="0"/>
                </a:spcAft>
                <a:defRPr sz="7600" b="1">
                  <a:solidFill>
                    <a:srgbClr val="FFD624"/>
                  </a:solidFill>
                  <a:latin typeface="Verdana" pitchFamily="34" charset="0"/>
                </a:defRPr>
              </a:lvl8pPr>
              <a:lvl9pPr marL="3886200" indent="-228600" eaLnBrk="0" fontAlgn="base" hangingPunct="0">
                <a:spcBef>
                  <a:spcPct val="0"/>
                </a:spcBef>
                <a:spcAft>
                  <a:spcPct val="0"/>
                </a:spcAft>
                <a:defRPr sz="7600" b="1">
                  <a:solidFill>
                    <a:srgbClr val="FFD624"/>
                  </a:solidFill>
                  <a:latin typeface="Verdana" pitchFamily="34" charset="0"/>
                </a:defRPr>
              </a:lvl9pPr>
            </a:lstStyle>
            <a:p>
              <a:pPr algn="ctr" eaLnBrk="1" hangingPunct="1"/>
              <a:r>
                <a:rPr lang="en-GB" altLang="en-US" sz="2400" dirty="0">
                  <a:solidFill>
                    <a:schemeClr val="bg1"/>
                  </a:solidFill>
                </a:rPr>
                <a:t>2016</a:t>
              </a:r>
            </a:p>
          </p:txBody>
        </p:sp>
        <p:sp>
          <p:nvSpPr>
            <p:cNvPr id="23" name="Chevron 18"/>
            <p:cNvSpPr>
              <a:spLocks noChangeArrowheads="1"/>
            </p:cNvSpPr>
            <p:nvPr/>
          </p:nvSpPr>
          <p:spPr bwMode="auto">
            <a:xfrm>
              <a:off x="2506493" y="3696583"/>
              <a:ext cx="1791897" cy="647700"/>
            </a:xfrm>
            <a:prstGeom prst="chevron">
              <a:avLst>
                <a:gd name="adj" fmla="val 50048"/>
              </a:avLst>
            </a:prstGeom>
            <a:solidFill>
              <a:srgbClr val="0F5494"/>
            </a:solidFill>
            <a:ln>
              <a:noFill/>
            </a:ln>
            <a:extLst/>
          </p:spPr>
          <p:txBody>
            <a:bodyPr lIns="108000" tIns="0" rIns="0" bIns="0" anchor="ctr"/>
            <a:lstStyle>
              <a:lvl1pPr marL="3175">
                <a:defRPr sz="7600" b="1">
                  <a:solidFill>
                    <a:srgbClr val="FFD624"/>
                  </a:solidFill>
                  <a:latin typeface="Verdana" pitchFamily="34" charset="0"/>
                </a:defRPr>
              </a:lvl1pPr>
              <a:lvl2pPr marL="742950" indent="-285750">
                <a:defRPr sz="7600" b="1">
                  <a:solidFill>
                    <a:srgbClr val="FFD624"/>
                  </a:solidFill>
                  <a:latin typeface="Verdana" pitchFamily="34" charset="0"/>
                </a:defRPr>
              </a:lvl2pPr>
              <a:lvl3pPr marL="1143000" indent="-228600">
                <a:defRPr sz="7600" b="1">
                  <a:solidFill>
                    <a:srgbClr val="FFD624"/>
                  </a:solidFill>
                  <a:latin typeface="Verdana" pitchFamily="34" charset="0"/>
                </a:defRPr>
              </a:lvl3pPr>
              <a:lvl4pPr marL="1600200" indent="-228600">
                <a:defRPr sz="7600" b="1">
                  <a:solidFill>
                    <a:srgbClr val="FFD624"/>
                  </a:solidFill>
                  <a:latin typeface="Verdana" pitchFamily="34" charset="0"/>
                </a:defRPr>
              </a:lvl4pPr>
              <a:lvl5pPr marL="2057400" indent="-228600">
                <a:defRPr sz="7600" b="1">
                  <a:solidFill>
                    <a:srgbClr val="FFD624"/>
                  </a:solidFill>
                  <a:latin typeface="Verdana" pitchFamily="34" charset="0"/>
                </a:defRPr>
              </a:lvl5pPr>
              <a:lvl6pPr marL="2514600" indent="-228600" eaLnBrk="0" fontAlgn="base" hangingPunct="0">
                <a:spcBef>
                  <a:spcPct val="0"/>
                </a:spcBef>
                <a:spcAft>
                  <a:spcPct val="0"/>
                </a:spcAft>
                <a:defRPr sz="7600" b="1">
                  <a:solidFill>
                    <a:srgbClr val="FFD624"/>
                  </a:solidFill>
                  <a:latin typeface="Verdana" pitchFamily="34" charset="0"/>
                </a:defRPr>
              </a:lvl6pPr>
              <a:lvl7pPr marL="2971800" indent="-228600" eaLnBrk="0" fontAlgn="base" hangingPunct="0">
                <a:spcBef>
                  <a:spcPct val="0"/>
                </a:spcBef>
                <a:spcAft>
                  <a:spcPct val="0"/>
                </a:spcAft>
                <a:defRPr sz="7600" b="1">
                  <a:solidFill>
                    <a:srgbClr val="FFD624"/>
                  </a:solidFill>
                  <a:latin typeface="Verdana" pitchFamily="34" charset="0"/>
                </a:defRPr>
              </a:lvl7pPr>
              <a:lvl8pPr marL="3429000" indent="-228600" eaLnBrk="0" fontAlgn="base" hangingPunct="0">
                <a:spcBef>
                  <a:spcPct val="0"/>
                </a:spcBef>
                <a:spcAft>
                  <a:spcPct val="0"/>
                </a:spcAft>
                <a:defRPr sz="7600" b="1">
                  <a:solidFill>
                    <a:srgbClr val="FFD624"/>
                  </a:solidFill>
                  <a:latin typeface="Verdana" pitchFamily="34" charset="0"/>
                </a:defRPr>
              </a:lvl8pPr>
              <a:lvl9pPr marL="3886200" indent="-228600" eaLnBrk="0" fontAlgn="base" hangingPunct="0">
                <a:spcBef>
                  <a:spcPct val="0"/>
                </a:spcBef>
                <a:spcAft>
                  <a:spcPct val="0"/>
                </a:spcAft>
                <a:defRPr sz="7600" b="1">
                  <a:solidFill>
                    <a:srgbClr val="FFD624"/>
                  </a:solidFill>
                  <a:latin typeface="Verdana" pitchFamily="34" charset="0"/>
                </a:defRPr>
              </a:lvl9pPr>
            </a:lstStyle>
            <a:p>
              <a:pPr algn="ctr" eaLnBrk="1" hangingPunct="1"/>
              <a:r>
                <a:rPr lang="en-GB" altLang="en-US" sz="2400" dirty="0">
                  <a:solidFill>
                    <a:schemeClr val="bg1"/>
                  </a:solidFill>
                </a:rPr>
                <a:t>2018</a:t>
              </a:r>
            </a:p>
          </p:txBody>
        </p:sp>
        <p:sp>
          <p:nvSpPr>
            <p:cNvPr id="24" name="Chevron 19"/>
            <p:cNvSpPr>
              <a:spLocks noChangeArrowheads="1"/>
            </p:cNvSpPr>
            <p:nvPr/>
          </p:nvSpPr>
          <p:spPr bwMode="auto">
            <a:xfrm>
              <a:off x="4218365" y="3696583"/>
              <a:ext cx="1766771" cy="647700"/>
            </a:xfrm>
            <a:prstGeom prst="chevron">
              <a:avLst>
                <a:gd name="adj" fmla="val 50048"/>
              </a:avLst>
            </a:prstGeom>
            <a:solidFill>
              <a:srgbClr val="0F5494"/>
            </a:solidFill>
            <a:ln>
              <a:noFill/>
            </a:ln>
            <a:extLst/>
          </p:spPr>
          <p:txBody>
            <a:bodyPr lIns="108000" tIns="0" rIns="0" bIns="0" anchor="ctr"/>
            <a:lstStyle/>
            <a:p>
              <a:pPr marL="3175" algn="ctr"/>
              <a:r>
                <a:rPr lang="en-GB" altLang="en-US" sz="2400" b="1" dirty="0">
                  <a:solidFill>
                    <a:schemeClr val="bg1"/>
                  </a:solidFill>
                  <a:latin typeface="Verdana" pitchFamily="34" charset="0"/>
                </a:rPr>
                <a:t>2019</a:t>
              </a:r>
            </a:p>
          </p:txBody>
        </p:sp>
        <p:sp>
          <p:nvSpPr>
            <p:cNvPr id="25" name="Chevron 20"/>
            <p:cNvSpPr>
              <a:spLocks noChangeArrowheads="1"/>
            </p:cNvSpPr>
            <p:nvPr/>
          </p:nvSpPr>
          <p:spPr bwMode="auto">
            <a:xfrm>
              <a:off x="5907948" y="3696583"/>
              <a:ext cx="1816706" cy="647700"/>
            </a:xfrm>
            <a:prstGeom prst="chevron">
              <a:avLst>
                <a:gd name="adj" fmla="val 50004"/>
              </a:avLst>
            </a:prstGeom>
            <a:solidFill>
              <a:srgbClr val="0F5494"/>
            </a:solidFill>
            <a:ln>
              <a:noFill/>
            </a:ln>
            <a:extLst/>
          </p:spPr>
          <p:txBody>
            <a:bodyPr lIns="108000" tIns="0" rIns="0" bIns="0" anchor="ctr"/>
            <a:lstStyle/>
            <a:p>
              <a:pPr marL="3175" algn="ctr"/>
              <a:r>
                <a:rPr lang="en-GB" altLang="en-US" sz="2400" b="1" dirty="0">
                  <a:solidFill>
                    <a:schemeClr val="bg1"/>
                  </a:solidFill>
                  <a:latin typeface="Verdana" pitchFamily="34" charset="0"/>
                </a:rPr>
                <a:t>2020</a:t>
              </a:r>
            </a:p>
          </p:txBody>
        </p:sp>
        <p:sp>
          <p:nvSpPr>
            <p:cNvPr id="26" name="Chevron 21"/>
            <p:cNvSpPr>
              <a:spLocks noChangeArrowheads="1"/>
            </p:cNvSpPr>
            <p:nvPr/>
          </p:nvSpPr>
          <p:spPr bwMode="auto">
            <a:xfrm>
              <a:off x="7652022" y="3696583"/>
              <a:ext cx="1752199" cy="647700"/>
            </a:xfrm>
            <a:prstGeom prst="chevron">
              <a:avLst>
                <a:gd name="adj" fmla="val 50004"/>
              </a:avLst>
            </a:prstGeom>
            <a:solidFill>
              <a:srgbClr val="0F5494"/>
            </a:solidFill>
            <a:ln>
              <a:noFill/>
            </a:ln>
            <a:extLst/>
          </p:spPr>
          <p:txBody>
            <a:bodyPr lIns="108000" tIns="0" rIns="0" bIns="0" anchor="ctr"/>
            <a:lstStyle/>
            <a:p>
              <a:pPr marL="3175" algn="ctr"/>
              <a:r>
                <a:rPr lang="en-GB" altLang="en-US" sz="2400" b="1" dirty="0">
                  <a:solidFill>
                    <a:schemeClr val="bg1"/>
                  </a:solidFill>
                  <a:latin typeface="Verdana" pitchFamily="34" charset="0"/>
                </a:rPr>
                <a:t>2021</a:t>
              </a:r>
            </a:p>
          </p:txBody>
        </p:sp>
        <p:sp>
          <p:nvSpPr>
            <p:cNvPr id="27" name="Chevron 22"/>
            <p:cNvSpPr>
              <a:spLocks noChangeArrowheads="1"/>
            </p:cNvSpPr>
            <p:nvPr/>
          </p:nvSpPr>
          <p:spPr bwMode="auto">
            <a:xfrm>
              <a:off x="9319854" y="3692324"/>
              <a:ext cx="1816706" cy="647700"/>
            </a:xfrm>
            <a:prstGeom prst="chevron">
              <a:avLst>
                <a:gd name="adj" fmla="val 50004"/>
              </a:avLst>
            </a:prstGeom>
            <a:solidFill>
              <a:srgbClr val="0F5494"/>
            </a:solidFill>
            <a:ln>
              <a:noFill/>
            </a:ln>
            <a:extLst/>
          </p:spPr>
          <p:txBody>
            <a:bodyPr lIns="108000" tIns="0" rIns="0" bIns="0" anchor="ctr"/>
            <a:lstStyle/>
            <a:p>
              <a:pPr marL="3175" algn="ctr"/>
              <a:r>
                <a:rPr lang="en-GB" altLang="en-US" sz="2400" b="1" dirty="0">
                  <a:solidFill>
                    <a:schemeClr val="bg1"/>
                  </a:solidFill>
                  <a:latin typeface="Verdana" pitchFamily="34" charset="0"/>
                </a:rPr>
                <a:t>2022</a:t>
              </a:r>
            </a:p>
          </p:txBody>
        </p:sp>
        <p:cxnSp>
          <p:nvCxnSpPr>
            <p:cNvPr id="28" name="Straight Arrow Connector 16"/>
            <p:cNvCxnSpPr>
              <a:cxnSpLocks noChangeShapeType="1"/>
            </p:cNvCxnSpPr>
            <p:nvPr/>
          </p:nvCxnSpPr>
          <p:spPr bwMode="auto">
            <a:xfrm flipV="1">
              <a:off x="2135560" y="3183043"/>
              <a:ext cx="0" cy="476726"/>
            </a:xfrm>
            <a:prstGeom prst="straightConnector1">
              <a:avLst/>
            </a:prstGeom>
            <a:noFill/>
            <a:ln w="28575" algn="ctr">
              <a:solidFill>
                <a:srgbClr val="3E315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18"/>
            <p:cNvCxnSpPr>
              <a:cxnSpLocks noChangeShapeType="1"/>
            </p:cNvCxnSpPr>
            <p:nvPr/>
          </p:nvCxnSpPr>
          <p:spPr bwMode="auto">
            <a:xfrm flipV="1">
              <a:off x="3575720" y="4378132"/>
              <a:ext cx="0" cy="400596"/>
            </a:xfrm>
            <a:prstGeom prst="straightConnector1">
              <a:avLst/>
            </a:prstGeom>
            <a:noFill/>
            <a:ln w="28575" algn="ctr">
              <a:solidFill>
                <a:srgbClr val="3E315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Straight Arrow Connector 19"/>
            <p:cNvCxnSpPr>
              <a:cxnSpLocks noChangeShapeType="1"/>
            </p:cNvCxnSpPr>
            <p:nvPr/>
          </p:nvCxnSpPr>
          <p:spPr bwMode="auto">
            <a:xfrm flipV="1">
              <a:off x="5159896" y="2870514"/>
              <a:ext cx="0" cy="809450"/>
            </a:xfrm>
            <a:prstGeom prst="straightConnector1">
              <a:avLst/>
            </a:prstGeom>
            <a:noFill/>
            <a:ln w="28575" algn="ctr">
              <a:solidFill>
                <a:srgbClr val="3E315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1"/>
            <p:cNvCxnSpPr>
              <a:cxnSpLocks noChangeShapeType="1"/>
            </p:cNvCxnSpPr>
            <p:nvPr/>
          </p:nvCxnSpPr>
          <p:spPr bwMode="auto">
            <a:xfrm flipV="1">
              <a:off x="6096000" y="4382686"/>
              <a:ext cx="0" cy="648068"/>
            </a:xfrm>
            <a:prstGeom prst="straightConnector1">
              <a:avLst/>
            </a:prstGeom>
            <a:noFill/>
            <a:ln w="28575" algn="ctr">
              <a:solidFill>
                <a:srgbClr val="3E315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202"/>
            <p:cNvCxnSpPr>
              <a:cxnSpLocks noChangeShapeType="1"/>
            </p:cNvCxnSpPr>
            <p:nvPr/>
          </p:nvCxnSpPr>
          <p:spPr bwMode="auto">
            <a:xfrm flipV="1">
              <a:off x="7036393" y="3302563"/>
              <a:ext cx="0" cy="359822"/>
            </a:xfrm>
            <a:prstGeom prst="straightConnector1">
              <a:avLst/>
            </a:prstGeom>
            <a:noFill/>
            <a:ln w="28575" algn="ctr">
              <a:solidFill>
                <a:srgbClr val="3E315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1Straight Arrow Connector 21"/>
            <p:cNvCxnSpPr>
              <a:cxnSpLocks noChangeShapeType="1"/>
            </p:cNvCxnSpPr>
            <p:nvPr/>
          </p:nvCxnSpPr>
          <p:spPr bwMode="auto">
            <a:xfrm flipV="1">
              <a:off x="8472264" y="3123390"/>
              <a:ext cx="0" cy="538628"/>
            </a:xfrm>
            <a:prstGeom prst="straightConnector1">
              <a:avLst/>
            </a:prstGeom>
            <a:noFill/>
            <a:ln w="28575" algn="ctr">
              <a:solidFill>
                <a:srgbClr val="3E315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212"/>
            <p:cNvCxnSpPr>
              <a:cxnSpLocks noChangeShapeType="1"/>
            </p:cNvCxnSpPr>
            <p:nvPr/>
          </p:nvCxnSpPr>
          <p:spPr bwMode="auto">
            <a:xfrm flipV="1">
              <a:off x="8472264" y="2585868"/>
              <a:ext cx="648072" cy="503342"/>
            </a:xfrm>
            <a:prstGeom prst="straightConnector1">
              <a:avLst/>
            </a:prstGeom>
            <a:noFill/>
            <a:ln w="28575" algn="ctr">
              <a:solidFill>
                <a:srgbClr val="3E315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Arrow Connector 213"/>
            <p:cNvCxnSpPr>
              <a:cxnSpLocks noChangeShapeType="1"/>
            </p:cNvCxnSpPr>
            <p:nvPr/>
          </p:nvCxnSpPr>
          <p:spPr bwMode="auto">
            <a:xfrm flipV="1">
              <a:off x="8976320" y="4382686"/>
              <a:ext cx="0" cy="792084"/>
            </a:xfrm>
            <a:prstGeom prst="straightConnector1">
              <a:avLst/>
            </a:prstGeom>
            <a:noFill/>
            <a:ln w="28575" algn="ctr">
              <a:solidFill>
                <a:srgbClr val="3E315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22"/>
            <p:cNvCxnSpPr>
              <a:cxnSpLocks noChangeShapeType="1"/>
            </p:cNvCxnSpPr>
            <p:nvPr/>
          </p:nvCxnSpPr>
          <p:spPr bwMode="auto">
            <a:xfrm flipV="1">
              <a:off x="10272464" y="4375363"/>
              <a:ext cx="0" cy="403365"/>
            </a:xfrm>
            <a:prstGeom prst="straightConnector1">
              <a:avLst/>
            </a:prstGeom>
            <a:noFill/>
            <a:ln w="28575" algn="ctr">
              <a:solidFill>
                <a:srgbClr val="3E315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 name="Content Placeholder 12"/>
          <p:cNvSpPr>
            <a:spLocks noGrp="1"/>
          </p:cNvSpPr>
          <p:nvPr>
            <p:ph sz="quarter" idx="12"/>
          </p:nvPr>
        </p:nvSpPr>
        <p:spPr>
          <a:xfrm>
            <a:off x="263352" y="2420888"/>
            <a:ext cx="2902496" cy="881675"/>
          </a:xfrm>
        </p:spPr>
        <p:txBody>
          <a:bodyPr>
            <a:noAutofit/>
          </a:bodyPr>
          <a:lstStyle/>
          <a:p>
            <a:pPr marL="180975" indent="-180975">
              <a:lnSpc>
                <a:spcPts val="2400"/>
              </a:lnSpc>
              <a:spcBef>
                <a:spcPts val="600"/>
              </a:spcBef>
              <a:spcAft>
                <a:spcPts val="600"/>
              </a:spcAft>
              <a:buClr>
                <a:srgbClr val="0F5494"/>
              </a:buClr>
              <a:buFont typeface="Wingdings" panose="05000000000000000000" pitchFamily="2" charset="2"/>
              <a:buChar char="§"/>
            </a:pPr>
            <a:r>
              <a:rPr lang="en-GB" sz="2200" b="1" dirty="0"/>
              <a:t>22 December 2016</a:t>
            </a:r>
          </a:p>
          <a:p>
            <a:pPr marL="265113">
              <a:lnSpc>
                <a:spcPts val="2400"/>
              </a:lnSpc>
              <a:spcBef>
                <a:spcPts val="0"/>
              </a:spcBef>
              <a:spcAft>
                <a:spcPts val="600"/>
              </a:spcAft>
              <a:buClr>
                <a:srgbClr val="3E3153"/>
              </a:buClr>
            </a:pPr>
            <a:r>
              <a:rPr lang="en-GB" sz="2200" dirty="0"/>
              <a:t>Entry into </a:t>
            </a:r>
            <a:r>
              <a:rPr lang="en-GB" sz="2200" dirty="0" smtClean="0"/>
              <a:t>force</a:t>
            </a:r>
            <a:endParaRPr lang="en-GB" sz="2200" dirty="0"/>
          </a:p>
        </p:txBody>
      </p:sp>
      <p:sp>
        <p:nvSpPr>
          <p:cNvPr id="14" name="Content Placeholder 13"/>
          <p:cNvSpPr>
            <a:spLocks noGrp="1"/>
          </p:cNvSpPr>
          <p:nvPr>
            <p:ph sz="quarter" idx="17"/>
          </p:nvPr>
        </p:nvSpPr>
        <p:spPr>
          <a:xfrm>
            <a:off x="1449986" y="4797152"/>
            <a:ext cx="2626252" cy="1134550"/>
          </a:xfrm>
        </p:spPr>
        <p:txBody>
          <a:bodyPr>
            <a:noAutofit/>
          </a:bodyPr>
          <a:lstStyle/>
          <a:p>
            <a:pPr marL="180975" indent="-180975">
              <a:lnSpc>
                <a:spcPts val="2400"/>
              </a:lnSpc>
              <a:spcBef>
                <a:spcPts val="600"/>
              </a:spcBef>
              <a:spcAft>
                <a:spcPts val="600"/>
              </a:spcAft>
              <a:buClr>
                <a:srgbClr val="0F5494"/>
              </a:buClr>
              <a:buFont typeface="Wingdings" panose="05000000000000000000" pitchFamily="2" charset="2"/>
              <a:buChar char="§"/>
            </a:pPr>
            <a:r>
              <a:rPr lang="en-GB" sz="2200" b="1" dirty="0"/>
              <a:t>September 2018</a:t>
            </a:r>
          </a:p>
          <a:p>
            <a:pPr marL="265113">
              <a:lnSpc>
                <a:spcPts val="2400"/>
              </a:lnSpc>
              <a:spcBef>
                <a:spcPts val="0"/>
              </a:spcBef>
              <a:spcAft>
                <a:spcPts val="600"/>
              </a:spcAft>
              <a:buClr>
                <a:srgbClr val="3E3153"/>
              </a:buClr>
            </a:pPr>
            <a:r>
              <a:rPr lang="en-GB" altLang="en-US" sz="2200" dirty="0"/>
              <a:t>Transposition deadline</a:t>
            </a:r>
            <a:endParaRPr lang="hu-HU" altLang="en-US" sz="2200" dirty="0"/>
          </a:p>
        </p:txBody>
      </p:sp>
      <p:sp>
        <p:nvSpPr>
          <p:cNvPr id="15" name="Content Placeholder 14"/>
          <p:cNvSpPr>
            <a:spLocks noGrp="1"/>
          </p:cNvSpPr>
          <p:nvPr>
            <p:ph sz="quarter" idx="18"/>
          </p:nvPr>
        </p:nvSpPr>
        <p:spPr>
          <a:xfrm>
            <a:off x="3287688" y="2078426"/>
            <a:ext cx="2636324" cy="1134550"/>
          </a:xfrm>
        </p:spPr>
        <p:txBody>
          <a:bodyPr>
            <a:noAutofit/>
          </a:bodyPr>
          <a:lstStyle/>
          <a:p>
            <a:pPr marL="180975" indent="-180975">
              <a:lnSpc>
                <a:spcPts val="2400"/>
              </a:lnSpc>
              <a:spcBef>
                <a:spcPts val="600"/>
              </a:spcBef>
              <a:spcAft>
                <a:spcPts val="600"/>
              </a:spcAft>
              <a:buClr>
                <a:srgbClr val="0F5494"/>
              </a:buClr>
              <a:buFont typeface="Wingdings" panose="05000000000000000000" pitchFamily="2" charset="2"/>
              <a:buChar char="§"/>
            </a:pPr>
            <a:r>
              <a:rPr lang="en-GB" sz="2200" b="1" dirty="0"/>
              <a:t>September 2019</a:t>
            </a:r>
          </a:p>
          <a:p>
            <a:pPr marL="265113">
              <a:lnSpc>
                <a:spcPts val="2400"/>
              </a:lnSpc>
              <a:spcBef>
                <a:spcPts val="0"/>
              </a:spcBef>
              <a:spcAft>
                <a:spcPts val="600"/>
              </a:spcAft>
              <a:buClr>
                <a:srgbClr val="3E3153"/>
              </a:buClr>
            </a:pPr>
            <a:r>
              <a:rPr lang="en-GB" sz="2200" dirty="0"/>
              <a:t>New websites </a:t>
            </a:r>
            <a:r>
              <a:rPr lang="en-GB" sz="2200" dirty="0" smtClean="0"/>
              <a:t>accessible</a:t>
            </a:r>
            <a:endParaRPr lang="hu-HU" altLang="en-US" sz="2200" dirty="0"/>
          </a:p>
        </p:txBody>
      </p:sp>
      <p:sp>
        <p:nvSpPr>
          <p:cNvPr id="16" name="Content Placeholder 15"/>
          <p:cNvSpPr>
            <a:spLocks noGrp="1"/>
          </p:cNvSpPr>
          <p:nvPr>
            <p:ph sz="quarter" idx="19"/>
          </p:nvPr>
        </p:nvSpPr>
        <p:spPr>
          <a:xfrm>
            <a:off x="4218364" y="5076395"/>
            <a:ext cx="2957755" cy="872885"/>
          </a:xfrm>
        </p:spPr>
        <p:txBody>
          <a:bodyPr>
            <a:noAutofit/>
          </a:bodyPr>
          <a:lstStyle/>
          <a:p>
            <a:pPr marL="180975" indent="-180975">
              <a:lnSpc>
                <a:spcPts val="2400"/>
              </a:lnSpc>
              <a:spcBef>
                <a:spcPts val="600"/>
              </a:spcBef>
              <a:spcAft>
                <a:spcPts val="600"/>
              </a:spcAft>
              <a:buClr>
                <a:srgbClr val="0F5494"/>
              </a:buClr>
              <a:buFont typeface="Wingdings" panose="05000000000000000000" pitchFamily="2" charset="2"/>
              <a:buChar char="§"/>
            </a:pPr>
            <a:r>
              <a:rPr lang="en-GB" sz="2200" b="1" dirty="0"/>
              <a:t>January 2020</a:t>
            </a:r>
          </a:p>
          <a:p>
            <a:pPr marL="265113">
              <a:lnSpc>
                <a:spcPts val="2400"/>
              </a:lnSpc>
              <a:spcBef>
                <a:spcPts val="0"/>
              </a:spcBef>
              <a:spcAft>
                <a:spcPts val="600"/>
              </a:spcAft>
              <a:buClr>
                <a:srgbClr val="3E3153"/>
              </a:buClr>
            </a:pPr>
            <a:r>
              <a:rPr lang="fr-BE" sz="2200" dirty="0"/>
              <a:t>MS </a:t>
            </a:r>
            <a:r>
              <a:rPr lang="fr-BE" sz="2200" dirty="0" err="1"/>
              <a:t>start</a:t>
            </a:r>
            <a:r>
              <a:rPr lang="fr-BE" sz="2200" dirty="0"/>
              <a:t> </a:t>
            </a:r>
            <a:r>
              <a:rPr lang="fr-BE" sz="2200" dirty="0" smtClean="0"/>
              <a:t>monitoring</a:t>
            </a:r>
            <a:endParaRPr lang="en-GB" sz="2200" dirty="0"/>
          </a:p>
        </p:txBody>
      </p:sp>
      <p:sp>
        <p:nvSpPr>
          <p:cNvPr id="17" name="Content Placeholder 16"/>
          <p:cNvSpPr>
            <a:spLocks noGrp="1"/>
          </p:cNvSpPr>
          <p:nvPr>
            <p:ph sz="quarter" idx="20"/>
          </p:nvPr>
        </p:nvSpPr>
        <p:spPr>
          <a:xfrm>
            <a:off x="5963917" y="2204864"/>
            <a:ext cx="2877964" cy="972956"/>
          </a:xfrm>
        </p:spPr>
        <p:txBody>
          <a:bodyPr>
            <a:noAutofit/>
          </a:bodyPr>
          <a:lstStyle/>
          <a:p>
            <a:pPr marL="180975" indent="-180975">
              <a:lnSpc>
                <a:spcPts val="2400"/>
              </a:lnSpc>
              <a:spcBef>
                <a:spcPts val="600"/>
              </a:spcBef>
              <a:spcAft>
                <a:spcPts val="600"/>
              </a:spcAft>
              <a:buClr>
                <a:srgbClr val="0F5494"/>
              </a:buClr>
              <a:buFont typeface="Wingdings" panose="05000000000000000000" pitchFamily="2" charset="2"/>
              <a:buChar char="§"/>
            </a:pPr>
            <a:r>
              <a:rPr lang="en-GB" sz="2200" b="1" dirty="0"/>
              <a:t>September 2020</a:t>
            </a:r>
          </a:p>
          <a:p>
            <a:pPr marL="265113">
              <a:lnSpc>
                <a:spcPts val="2400"/>
              </a:lnSpc>
              <a:spcBef>
                <a:spcPts val="0"/>
              </a:spcBef>
              <a:spcAft>
                <a:spcPts val="600"/>
              </a:spcAft>
              <a:buClr>
                <a:srgbClr val="3E3153"/>
              </a:buClr>
            </a:pPr>
            <a:r>
              <a:rPr lang="en-GB" sz="2200" dirty="0"/>
              <a:t>All websites </a:t>
            </a:r>
            <a:r>
              <a:rPr lang="en-GB" sz="2200" dirty="0" smtClean="0"/>
              <a:t>accessible</a:t>
            </a:r>
            <a:endParaRPr lang="en-GB" sz="2200" dirty="0"/>
          </a:p>
        </p:txBody>
      </p:sp>
      <p:sp>
        <p:nvSpPr>
          <p:cNvPr id="18" name="Content Placeholder 17"/>
          <p:cNvSpPr>
            <a:spLocks noGrp="1"/>
          </p:cNvSpPr>
          <p:nvPr>
            <p:ph sz="quarter" idx="21"/>
          </p:nvPr>
        </p:nvSpPr>
        <p:spPr>
          <a:xfrm>
            <a:off x="8852467" y="1611872"/>
            <a:ext cx="2969667" cy="1134550"/>
          </a:xfrm>
        </p:spPr>
        <p:txBody>
          <a:bodyPr>
            <a:noAutofit/>
          </a:bodyPr>
          <a:lstStyle/>
          <a:p>
            <a:pPr marL="180975" indent="-180975">
              <a:lnSpc>
                <a:spcPts val="2400"/>
              </a:lnSpc>
              <a:spcBef>
                <a:spcPts val="600"/>
              </a:spcBef>
              <a:spcAft>
                <a:spcPts val="600"/>
              </a:spcAft>
              <a:buClr>
                <a:srgbClr val="0F5494"/>
              </a:buClr>
              <a:buFont typeface="Wingdings" panose="05000000000000000000" pitchFamily="2" charset="2"/>
              <a:buChar char="§"/>
            </a:pPr>
            <a:r>
              <a:rPr lang="en-GB" sz="2200" b="1" dirty="0"/>
              <a:t>June 2021</a:t>
            </a:r>
          </a:p>
          <a:p>
            <a:pPr marL="265113">
              <a:lnSpc>
                <a:spcPts val="2400"/>
              </a:lnSpc>
              <a:spcBef>
                <a:spcPts val="0"/>
              </a:spcBef>
              <a:spcAft>
                <a:spcPts val="600"/>
              </a:spcAft>
              <a:buClr>
                <a:srgbClr val="3E3153"/>
              </a:buClr>
            </a:pPr>
            <a:r>
              <a:rPr lang="en-GB" sz="2200" dirty="0"/>
              <a:t>All mobile apps </a:t>
            </a:r>
            <a:r>
              <a:rPr lang="en-GB" sz="2200" dirty="0" smtClean="0"/>
              <a:t>accessible</a:t>
            </a:r>
            <a:endParaRPr lang="en-GB" sz="2200" dirty="0"/>
          </a:p>
        </p:txBody>
      </p:sp>
      <p:sp>
        <p:nvSpPr>
          <p:cNvPr id="19" name="Content Placeholder 18"/>
          <p:cNvSpPr>
            <a:spLocks noGrp="1"/>
          </p:cNvSpPr>
          <p:nvPr>
            <p:ph sz="quarter" idx="22"/>
          </p:nvPr>
        </p:nvSpPr>
        <p:spPr>
          <a:xfrm>
            <a:off x="7104112" y="5174770"/>
            <a:ext cx="2880321" cy="1134550"/>
          </a:xfrm>
        </p:spPr>
        <p:txBody>
          <a:bodyPr>
            <a:noAutofit/>
          </a:bodyPr>
          <a:lstStyle/>
          <a:p>
            <a:pPr marL="180975" indent="-180975">
              <a:lnSpc>
                <a:spcPts val="2400"/>
              </a:lnSpc>
              <a:spcBef>
                <a:spcPts val="600"/>
              </a:spcBef>
              <a:spcAft>
                <a:spcPts val="600"/>
              </a:spcAft>
              <a:buClr>
                <a:srgbClr val="0F5494"/>
              </a:buClr>
              <a:buFont typeface="Wingdings" panose="05000000000000000000" pitchFamily="2" charset="2"/>
              <a:buChar char="§"/>
            </a:pPr>
            <a:r>
              <a:rPr lang="en-GB" sz="2200" b="1" dirty="0"/>
              <a:t>December 2021</a:t>
            </a:r>
          </a:p>
          <a:p>
            <a:pPr marL="265113">
              <a:lnSpc>
                <a:spcPts val="2400"/>
              </a:lnSpc>
              <a:spcBef>
                <a:spcPts val="0"/>
              </a:spcBef>
              <a:spcAft>
                <a:spcPts val="600"/>
              </a:spcAft>
              <a:buClr>
                <a:srgbClr val="3E3153"/>
              </a:buClr>
            </a:pPr>
            <a:r>
              <a:rPr lang="en-GB" sz="2200" dirty="0"/>
              <a:t>First MS monitoring report to </a:t>
            </a:r>
            <a:r>
              <a:rPr lang="en-GB" sz="2200" dirty="0" smtClean="0"/>
              <a:t>EC</a:t>
            </a:r>
            <a:endParaRPr lang="en-GB" sz="2200" dirty="0"/>
          </a:p>
        </p:txBody>
      </p:sp>
      <p:sp>
        <p:nvSpPr>
          <p:cNvPr id="20" name="Content Placeholder 19"/>
          <p:cNvSpPr>
            <a:spLocks noGrp="1"/>
          </p:cNvSpPr>
          <p:nvPr>
            <p:ph sz="quarter" idx="23"/>
          </p:nvPr>
        </p:nvSpPr>
        <p:spPr>
          <a:xfrm>
            <a:off x="9840416" y="4814730"/>
            <a:ext cx="2372185" cy="1134550"/>
          </a:xfrm>
        </p:spPr>
        <p:txBody>
          <a:bodyPr>
            <a:noAutofit/>
          </a:bodyPr>
          <a:lstStyle/>
          <a:p>
            <a:pPr marL="180975" indent="-180975">
              <a:lnSpc>
                <a:spcPts val="2400"/>
              </a:lnSpc>
              <a:spcBef>
                <a:spcPts val="600"/>
              </a:spcBef>
              <a:spcAft>
                <a:spcPts val="600"/>
              </a:spcAft>
              <a:buClr>
                <a:srgbClr val="0F5494"/>
              </a:buClr>
              <a:buFont typeface="Wingdings" panose="05000000000000000000" pitchFamily="2" charset="2"/>
              <a:buChar char="§"/>
            </a:pPr>
            <a:r>
              <a:rPr lang="en-GB" altLang="en-US" sz="2200" b="1" dirty="0"/>
              <a:t>June 2022</a:t>
            </a:r>
            <a:endParaRPr lang="en-GB" sz="2200" b="1" dirty="0"/>
          </a:p>
          <a:p>
            <a:pPr marL="265113">
              <a:lnSpc>
                <a:spcPts val="2400"/>
              </a:lnSpc>
              <a:spcBef>
                <a:spcPts val="0"/>
              </a:spcBef>
              <a:spcAft>
                <a:spcPts val="600"/>
              </a:spcAft>
              <a:buClr>
                <a:srgbClr val="3E3153"/>
              </a:buClr>
            </a:pPr>
            <a:r>
              <a:rPr lang="en-GB" altLang="en-US" sz="2200" dirty="0"/>
              <a:t>Review of </a:t>
            </a:r>
            <a:r>
              <a:rPr lang="en-GB" altLang="en-US" sz="2200" dirty="0" smtClean="0"/>
              <a:t>Directive</a:t>
            </a:r>
            <a:endParaRPr lang="en-GB" altLang="en-US" sz="2200" dirty="0"/>
          </a:p>
        </p:txBody>
      </p:sp>
      <p:sp>
        <p:nvSpPr>
          <p:cNvPr id="9" name="Date Placeholder 8"/>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10" name="Footer Placeholder 9"/>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11" name="Slide Number Placeholder 10"/>
          <p:cNvSpPr>
            <a:spLocks noGrp="1"/>
          </p:cNvSpPr>
          <p:nvPr>
            <p:ph type="sldNum" sz="quarter" idx="4"/>
          </p:nvPr>
        </p:nvSpPr>
        <p:spPr/>
        <p:txBody>
          <a:bodyPr/>
          <a:lstStyle/>
          <a:p>
            <a:pPr>
              <a:defRPr/>
            </a:pPr>
            <a:fld id="{9C8D21B7-B314-438C-91E9-7FF9087DC078}" type="slidenum">
              <a:rPr lang="en-GB" smtClean="0"/>
              <a:pPr>
                <a:defRPr/>
              </a:pPr>
              <a:t>5</a:t>
            </a:fld>
            <a:endParaRPr lang="en-GB" dirty="0"/>
          </a:p>
        </p:txBody>
      </p:sp>
    </p:spTree>
    <p:extLst>
      <p:ext uri="{BB962C8B-B14F-4D97-AF65-F5344CB8AC3E}">
        <p14:creationId xmlns:p14="http://schemas.microsoft.com/office/powerpoint/2010/main" val="3561170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fr-BE" dirty="0"/>
              <a:t>Mesures to </a:t>
            </a:r>
            <a:r>
              <a:rPr lang="fr-BE" dirty="0" smtClean="0"/>
              <a:t>Support Compliance</a:t>
            </a:r>
            <a:endParaRPr lang="fr-BE" dirty="0"/>
          </a:p>
        </p:txBody>
      </p:sp>
      <p:sp>
        <p:nvSpPr>
          <p:cNvPr id="15" name="Diamond 14"/>
          <p:cNvSpPr/>
          <p:nvPr/>
        </p:nvSpPr>
        <p:spPr>
          <a:xfrm>
            <a:off x="2063552" y="1772816"/>
            <a:ext cx="8034039" cy="4536504"/>
          </a:xfrm>
          <a:prstGeom prst="diamond">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8" name="Content Placeholder 7"/>
          <p:cNvSpPr>
            <a:spLocks noGrp="1"/>
          </p:cNvSpPr>
          <p:nvPr>
            <p:ph sz="quarter" idx="12"/>
          </p:nvPr>
        </p:nvSpPr>
        <p:spPr>
          <a:xfrm>
            <a:off x="2736000" y="2348880"/>
            <a:ext cx="3157378" cy="1510087"/>
          </a:xfr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0300" tIns="200300" rIns="200300" bIns="200300" numCol="1" spcCol="1270" anchor="ctr" anchorCtr="0">
            <a:noAutofit/>
          </a:bodyPr>
          <a:lstStyle/>
          <a:p>
            <a:pPr algn="ctr" defTabSz="1111250">
              <a:spcBef>
                <a:spcPct val="0"/>
              </a:spcBef>
              <a:spcAft>
                <a:spcPct val="35000"/>
              </a:spcAft>
            </a:pPr>
            <a:r>
              <a:rPr lang="en-US" sz="2500" dirty="0">
                <a:solidFill>
                  <a:schemeClr val="lt1"/>
                </a:solidFill>
                <a:latin typeface="+mn-lt"/>
                <a:ea typeface="+mn-ea"/>
                <a:cs typeface="+mn-cs"/>
              </a:rPr>
              <a:t>Monitoring</a:t>
            </a:r>
            <a:endParaRPr lang="fr-BE" sz="2500" dirty="0">
              <a:solidFill>
                <a:schemeClr val="lt1"/>
              </a:solidFill>
              <a:latin typeface="+mn-lt"/>
              <a:ea typeface="+mn-ea"/>
              <a:cs typeface="+mn-cs"/>
            </a:endParaRPr>
          </a:p>
        </p:txBody>
      </p:sp>
      <p:sp>
        <p:nvSpPr>
          <p:cNvPr id="9" name="Content Placeholder 8"/>
          <p:cNvSpPr>
            <a:spLocks noGrp="1"/>
          </p:cNvSpPr>
          <p:nvPr>
            <p:ph sz="quarter" idx="17"/>
          </p:nvPr>
        </p:nvSpPr>
        <p:spPr>
          <a:xfrm>
            <a:off x="6228000" y="2348880"/>
            <a:ext cx="3157378" cy="1510087"/>
          </a:xfr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0300" tIns="200300" rIns="200300" bIns="200300" numCol="1" spcCol="1270" rtlCol="0" anchor="ctr" anchorCtr="0">
            <a:noAutofit/>
          </a:bodyPr>
          <a:lstStyle/>
          <a:p>
            <a:pPr algn="ctr" defTabSz="1111250">
              <a:spcBef>
                <a:spcPct val="0"/>
              </a:spcBef>
              <a:spcAft>
                <a:spcPct val="35000"/>
              </a:spcAft>
            </a:pPr>
            <a:r>
              <a:rPr lang="en-US" sz="2500" dirty="0">
                <a:solidFill>
                  <a:schemeClr val="lt1"/>
                </a:solidFill>
                <a:latin typeface="+mn-lt"/>
                <a:ea typeface="+mn-ea"/>
                <a:cs typeface="+mn-cs"/>
              </a:rPr>
              <a:t>Accessibility Statement</a:t>
            </a:r>
          </a:p>
        </p:txBody>
      </p:sp>
      <p:sp>
        <p:nvSpPr>
          <p:cNvPr id="10" name="Content Placeholder 9"/>
          <p:cNvSpPr>
            <a:spLocks noGrp="1"/>
          </p:cNvSpPr>
          <p:nvPr>
            <p:ph sz="quarter" idx="19"/>
          </p:nvPr>
        </p:nvSpPr>
        <p:spPr>
          <a:xfrm>
            <a:off x="2736000" y="4149080"/>
            <a:ext cx="3157378" cy="1510087"/>
          </a:xfr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0300" tIns="200300" rIns="200300" bIns="200300" numCol="1" spcCol="1270" rtlCol="0" anchor="ctr" anchorCtr="0">
            <a:noAutofit/>
          </a:bodyPr>
          <a:lstStyle/>
          <a:p>
            <a:pPr algn="ctr" defTabSz="1111250">
              <a:spcBef>
                <a:spcPct val="0"/>
              </a:spcBef>
              <a:spcAft>
                <a:spcPct val="35000"/>
              </a:spcAft>
            </a:pPr>
            <a:r>
              <a:rPr lang="en-US" sz="2500" dirty="0">
                <a:solidFill>
                  <a:schemeClr val="lt1"/>
                </a:solidFill>
                <a:latin typeface="+mn-lt"/>
                <a:ea typeface="+mn-ea"/>
                <a:cs typeface="+mn-cs"/>
              </a:rPr>
              <a:t>Reporting</a:t>
            </a:r>
            <a:endParaRPr lang="fr-BE" sz="2500" dirty="0">
              <a:solidFill>
                <a:schemeClr val="lt1"/>
              </a:solidFill>
              <a:latin typeface="+mn-lt"/>
              <a:ea typeface="+mn-ea"/>
              <a:cs typeface="+mn-cs"/>
            </a:endParaRPr>
          </a:p>
        </p:txBody>
      </p:sp>
      <p:sp>
        <p:nvSpPr>
          <p:cNvPr id="11" name="Content Placeholder 10"/>
          <p:cNvSpPr>
            <a:spLocks noGrp="1"/>
          </p:cNvSpPr>
          <p:nvPr>
            <p:ph sz="quarter" idx="20"/>
          </p:nvPr>
        </p:nvSpPr>
        <p:spPr>
          <a:xfrm>
            <a:off x="6228000" y="4149080"/>
            <a:ext cx="3157378" cy="1510087"/>
          </a:xfr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0300" tIns="200300" rIns="200300" bIns="200300" numCol="1" spcCol="1270" rtlCol="0" anchor="ctr" anchorCtr="0">
            <a:noAutofit/>
          </a:bodyPr>
          <a:lstStyle/>
          <a:p>
            <a:pPr algn="ctr" defTabSz="1111250">
              <a:spcBef>
                <a:spcPct val="0"/>
              </a:spcBef>
              <a:spcAft>
                <a:spcPct val="35000"/>
              </a:spcAft>
            </a:pPr>
            <a:r>
              <a:rPr lang="en-US" sz="2500" dirty="0">
                <a:solidFill>
                  <a:schemeClr val="lt1"/>
                </a:solidFill>
                <a:latin typeface="+mn-lt"/>
                <a:ea typeface="+mn-ea"/>
                <a:cs typeface="+mn-cs"/>
              </a:rPr>
              <a:t>Training, awareness raising, stakeholder involvement</a:t>
            </a:r>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6</a:t>
            </a:fld>
            <a:endParaRPr lang="en-GB" dirty="0"/>
          </a:p>
        </p:txBody>
      </p:sp>
    </p:spTree>
    <p:extLst>
      <p:ext uri="{BB962C8B-B14F-4D97-AF65-F5344CB8AC3E}">
        <p14:creationId xmlns:p14="http://schemas.microsoft.com/office/powerpoint/2010/main" val="3535875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Monitoring Methodology - Principles</a:t>
            </a:r>
          </a:p>
        </p:txBody>
      </p:sp>
      <p:sp>
        <p:nvSpPr>
          <p:cNvPr id="8" name="Content Placeholder 7"/>
          <p:cNvSpPr>
            <a:spLocks noGrp="1"/>
          </p:cNvSpPr>
          <p:nvPr>
            <p:ph sz="quarter" idx="12"/>
          </p:nvPr>
        </p:nvSpPr>
        <p:spPr/>
        <p:txBody>
          <a:bodyPr>
            <a:noAutofit/>
          </a:bodyPr>
          <a:lstStyle/>
          <a:p>
            <a:pPr marL="712788" lvl="1" indent="-257175">
              <a:spcBef>
                <a:spcPts val="600"/>
              </a:spcBef>
              <a:spcAft>
                <a:spcPts val="1200"/>
              </a:spcAft>
              <a:buClr>
                <a:srgbClr val="0F5494"/>
              </a:buClr>
              <a:buFont typeface="Wingdings" panose="05000000000000000000" pitchFamily="2" charset="2"/>
              <a:buChar char="§"/>
            </a:pPr>
            <a:r>
              <a:rPr lang="en-GB" sz="2400" dirty="0" smtClean="0"/>
              <a:t>To </a:t>
            </a:r>
            <a:r>
              <a:rPr lang="en-GB" sz="2400" b="1" dirty="0" smtClean="0"/>
              <a:t>verify compliance </a:t>
            </a:r>
            <a:r>
              <a:rPr lang="en-GB" sz="2400" dirty="0" smtClean="0"/>
              <a:t>of websites and mobile apps with Harmonised Standard</a:t>
            </a:r>
          </a:p>
          <a:p>
            <a:pPr marL="712788" lvl="1" indent="-257175">
              <a:spcBef>
                <a:spcPts val="600"/>
              </a:spcBef>
              <a:spcAft>
                <a:spcPts val="1200"/>
              </a:spcAft>
              <a:buClr>
                <a:srgbClr val="0F5494"/>
              </a:buClr>
              <a:buFont typeface="Wingdings" panose="05000000000000000000" pitchFamily="2" charset="2"/>
              <a:buChar char="§"/>
            </a:pPr>
            <a:r>
              <a:rPr lang="en-GB" sz="2400" dirty="0" smtClean="0"/>
              <a:t>Defines requirements for monitoring methods (in-depth &amp; simplified monitoring, sampling), not specific tests</a:t>
            </a:r>
          </a:p>
          <a:p>
            <a:pPr marL="712788" lvl="1" indent="-257175">
              <a:spcBef>
                <a:spcPts val="600"/>
              </a:spcBef>
              <a:spcAft>
                <a:spcPts val="1200"/>
              </a:spcAft>
              <a:buClr>
                <a:srgbClr val="0F5494"/>
              </a:buClr>
              <a:buFont typeface="Wingdings" panose="05000000000000000000" pitchFamily="2" charset="2"/>
              <a:buChar char="§"/>
            </a:pPr>
            <a:r>
              <a:rPr lang="en-GB" sz="2400" dirty="0" smtClean="0"/>
              <a:t>To ensure </a:t>
            </a:r>
            <a:r>
              <a:rPr lang="en-GB" sz="2400" b="1" dirty="0" smtClean="0"/>
              <a:t>comparability and transparency,</a:t>
            </a:r>
            <a:r>
              <a:rPr lang="en-GB" sz="2400" dirty="0" smtClean="0"/>
              <a:t> Member States need to</a:t>
            </a:r>
          </a:p>
          <a:p>
            <a:pPr marL="1257300" lvl="2" indent="-355600">
              <a:spcBef>
                <a:spcPts val="600"/>
              </a:spcBef>
              <a:spcAft>
                <a:spcPts val="1200"/>
              </a:spcAft>
              <a:buClr>
                <a:srgbClr val="3E3153"/>
              </a:buClr>
              <a:buFont typeface="Symbol" panose="05050102010706020507" pitchFamily="18" charset="2"/>
              <a:buChar char=""/>
            </a:pPr>
            <a:r>
              <a:rPr lang="en-GB" dirty="0"/>
              <a:t>map tests applied to requirements of Harmonised Standard</a:t>
            </a:r>
          </a:p>
          <a:p>
            <a:pPr marL="1257300" lvl="2" indent="-355600">
              <a:spcBef>
                <a:spcPts val="600"/>
              </a:spcBef>
              <a:spcAft>
                <a:spcPts val="1200"/>
              </a:spcAft>
              <a:buClr>
                <a:srgbClr val="3E3153"/>
              </a:buClr>
              <a:buFont typeface="Symbol" panose="05050102010706020507" pitchFamily="18" charset="2"/>
              <a:buChar char=""/>
            </a:pPr>
            <a:r>
              <a:rPr lang="en-GB" dirty="0"/>
              <a:t>separate monitoring against baseline from monitoring against (voluntary additional) requirements</a:t>
            </a:r>
          </a:p>
          <a:p>
            <a:pPr marL="712788" lvl="1" indent="-257175">
              <a:spcBef>
                <a:spcPts val="600"/>
              </a:spcBef>
              <a:spcAft>
                <a:spcPts val="1200"/>
              </a:spcAft>
              <a:buClr>
                <a:srgbClr val="0F5494"/>
              </a:buClr>
              <a:buFont typeface="Wingdings" panose="05000000000000000000" pitchFamily="2" charset="2"/>
              <a:buChar char="§"/>
            </a:pPr>
            <a:r>
              <a:rPr lang="en-GB" sz="2400" dirty="0" smtClean="0"/>
              <a:t>Monitoring results should help address deficiencies and inspire learning</a:t>
            </a:r>
            <a:endParaRPr lang="en-GB" sz="2400" dirty="0"/>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7</a:t>
            </a:fld>
            <a:endParaRPr lang="en-GB" dirty="0"/>
          </a:p>
        </p:txBody>
      </p:sp>
    </p:spTree>
    <p:extLst>
      <p:ext uri="{BB962C8B-B14F-4D97-AF65-F5344CB8AC3E}">
        <p14:creationId xmlns:p14="http://schemas.microsoft.com/office/powerpoint/2010/main" val="4041576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In-Depth Monitoring</a:t>
            </a:r>
            <a:endParaRPr lang="en-GB" dirty="0"/>
          </a:p>
        </p:txBody>
      </p:sp>
      <p:sp>
        <p:nvSpPr>
          <p:cNvPr id="8" name="Content Placeholder 7"/>
          <p:cNvSpPr>
            <a:spLocks noGrp="1"/>
          </p:cNvSpPr>
          <p:nvPr>
            <p:ph sz="quarter" idx="12"/>
          </p:nvPr>
        </p:nvSpPr>
        <p:spPr/>
        <p:txBody>
          <a:bodyPr>
            <a:noAutofit/>
          </a:bodyPr>
          <a:lstStyle/>
          <a:p>
            <a:pPr marL="712788" lvl="1" indent="-257175">
              <a:spcBef>
                <a:spcPts val="600"/>
              </a:spcBef>
              <a:spcAft>
                <a:spcPts val="1200"/>
              </a:spcAft>
              <a:buClr>
                <a:srgbClr val="0F5494"/>
              </a:buClr>
              <a:buFont typeface="Wingdings" panose="05000000000000000000" pitchFamily="2" charset="2"/>
              <a:buChar char="§"/>
            </a:pPr>
            <a:r>
              <a:rPr lang="en-GB" sz="2400" dirty="0"/>
              <a:t>Aims to </a:t>
            </a:r>
            <a:r>
              <a:rPr lang="en-GB" sz="2400" b="1" dirty="0"/>
              <a:t>check </a:t>
            </a:r>
            <a:r>
              <a:rPr lang="en-GB" sz="2400" b="1" dirty="0" smtClean="0"/>
              <a:t>compliance</a:t>
            </a:r>
            <a:endParaRPr lang="en-GB" sz="2400" dirty="0"/>
          </a:p>
          <a:p>
            <a:pPr marL="712788" lvl="1" indent="-257175">
              <a:spcBef>
                <a:spcPts val="600"/>
              </a:spcBef>
              <a:spcAft>
                <a:spcPts val="1200"/>
              </a:spcAft>
              <a:buClr>
                <a:srgbClr val="0F5494"/>
              </a:buClr>
              <a:buFont typeface="Wingdings" panose="05000000000000000000" pitchFamily="2" charset="2"/>
              <a:buChar char="§"/>
            </a:pPr>
            <a:r>
              <a:rPr lang="en-GB" sz="2400" dirty="0" smtClean="0"/>
              <a:t>Complete evaluation – requires manual testing</a:t>
            </a:r>
            <a:endParaRPr lang="en-GB" sz="2400" dirty="0"/>
          </a:p>
          <a:p>
            <a:pPr marL="712788" lvl="1" indent="-257175">
              <a:spcBef>
                <a:spcPts val="600"/>
              </a:spcBef>
              <a:spcAft>
                <a:spcPts val="1200"/>
              </a:spcAft>
              <a:buClr>
                <a:srgbClr val="0F5494"/>
              </a:buClr>
              <a:buFont typeface="Wingdings" panose="05000000000000000000" pitchFamily="2" charset="2"/>
              <a:buChar char="§"/>
            </a:pPr>
            <a:r>
              <a:rPr lang="en-GB" sz="2400" dirty="0"/>
              <a:t>Sampling of content, including most relevant page types, complete processes and interactions</a:t>
            </a:r>
          </a:p>
          <a:p>
            <a:pPr marL="712788" lvl="1" indent="-257175">
              <a:spcBef>
                <a:spcPts val="600"/>
              </a:spcBef>
              <a:spcAft>
                <a:spcPts val="1200"/>
              </a:spcAft>
              <a:buClr>
                <a:srgbClr val="0F5494"/>
              </a:buClr>
              <a:buFont typeface="Wingdings" panose="05000000000000000000" pitchFamily="2" charset="2"/>
              <a:buChar char="§"/>
            </a:pPr>
            <a:r>
              <a:rPr lang="en-GB" sz="2400" dirty="0"/>
              <a:t>Possibility to use existing evaluation results, if valid</a:t>
            </a:r>
          </a:p>
          <a:p>
            <a:pPr marL="1257300" lvl="2" indent="-355600">
              <a:spcBef>
                <a:spcPts val="600"/>
              </a:spcBef>
              <a:spcAft>
                <a:spcPts val="1200"/>
              </a:spcAft>
              <a:buClr>
                <a:srgbClr val="3E3153"/>
              </a:buClr>
              <a:buFont typeface="Symbol" panose="05050102010706020507" pitchFamily="18" charset="2"/>
              <a:buChar char=""/>
            </a:pPr>
            <a:r>
              <a:rPr lang="en-GB" dirty="0"/>
              <a:t>recent evaluation results: check against simplified monitoring results</a:t>
            </a:r>
          </a:p>
          <a:p>
            <a:pPr marL="1257300" lvl="2" indent="-355600">
              <a:spcBef>
                <a:spcPts val="600"/>
              </a:spcBef>
              <a:spcAft>
                <a:spcPts val="1200"/>
              </a:spcAft>
              <a:buClr>
                <a:srgbClr val="3E3153"/>
              </a:buClr>
              <a:buFont typeface="Symbol" panose="05050102010706020507" pitchFamily="18" charset="2"/>
              <a:buChar char=""/>
            </a:pPr>
            <a:r>
              <a:rPr lang="en-GB" dirty="0"/>
              <a:t>older evaluation results (maximum 3 years): more substantial validity check</a:t>
            </a:r>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8</a:t>
            </a:fld>
            <a:endParaRPr lang="en-GB" dirty="0"/>
          </a:p>
        </p:txBody>
      </p:sp>
    </p:spTree>
    <p:extLst>
      <p:ext uri="{BB962C8B-B14F-4D97-AF65-F5344CB8AC3E}">
        <p14:creationId xmlns:p14="http://schemas.microsoft.com/office/powerpoint/2010/main" val="4041576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Simplified </a:t>
            </a:r>
            <a:r>
              <a:rPr lang="en-GB" dirty="0" smtClean="0"/>
              <a:t>Monitoring</a:t>
            </a:r>
            <a:endParaRPr lang="en-GB" dirty="0"/>
          </a:p>
        </p:txBody>
      </p:sp>
      <p:sp>
        <p:nvSpPr>
          <p:cNvPr id="8" name="Content Placeholder 7"/>
          <p:cNvSpPr>
            <a:spLocks noGrp="1"/>
          </p:cNvSpPr>
          <p:nvPr>
            <p:ph sz="quarter" idx="12"/>
          </p:nvPr>
        </p:nvSpPr>
        <p:spPr>
          <a:xfrm>
            <a:off x="551384" y="1772816"/>
            <a:ext cx="10513168" cy="1532020"/>
          </a:xfrm>
        </p:spPr>
        <p:txBody>
          <a:bodyPr lIns="0" tIns="0" rIns="0" bIns="0" numCol="1">
            <a:noAutofit/>
          </a:bodyPr>
          <a:lstStyle/>
          <a:p>
            <a:pPr marL="712788" lvl="1" indent="-257175">
              <a:spcBef>
                <a:spcPts val="600"/>
              </a:spcBef>
              <a:spcAft>
                <a:spcPts val="600"/>
              </a:spcAft>
              <a:buClr>
                <a:srgbClr val="0F5494"/>
              </a:buClr>
              <a:buFont typeface="Wingdings" panose="05000000000000000000" pitchFamily="2" charset="2"/>
              <a:buChar char="§"/>
            </a:pPr>
            <a:r>
              <a:rPr lang="en-GB" sz="2400" dirty="0"/>
              <a:t>Aims to detect </a:t>
            </a:r>
            <a:r>
              <a:rPr lang="en-GB" sz="2400" b="1" dirty="0"/>
              <a:t>non-compliance</a:t>
            </a:r>
          </a:p>
          <a:p>
            <a:pPr marL="712788" lvl="1" indent="-257175">
              <a:spcBef>
                <a:spcPts val="600"/>
              </a:spcBef>
              <a:spcAft>
                <a:spcPts val="600"/>
              </a:spcAft>
              <a:buClr>
                <a:srgbClr val="0F5494"/>
              </a:buClr>
              <a:buFont typeface="Wingdings" panose="05000000000000000000" pitchFamily="2" charset="2"/>
              <a:buChar char="§"/>
            </a:pPr>
            <a:r>
              <a:rPr lang="en-GB" sz="2400" dirty="0"/>
              <a:t>May be carried out automatically, semi-automatically or manually</a:t>
            </a:r>
          </a:p>
          <a:p>
            <a:pPr marL="712788" lvl="1" indent="-257175">
              <a:spcBef>
                <a:spcPts val="600"/>
              </a:spcBef>
              <a:spcAft>
                <a:spcPts val="1200"/>
              </a:spcAft>
              <a:buClr>
                <a:srgbClr val="0F5494"/>
              </a:buClr>
              <a:buFont typeface="Wingdings" panose="05000000000000000000" pitchFamily="2" charset="2"/>
              <a:buChar char="§"/>
            </a:pPr>
            <a:r>
              <a:rPr lang="en-GB" sz="2400" dirty="0"/>
              <a:t>Covering the 4 principles and 9 user accessibility </a:t>
            </a:r>
            <a:r>
              <a:rPr lang="en-GB" sz="2400" dirty="0" smtClean="0"/>
              <a:t>needs</a:t>
            </a:r>
            <a:endParaRPr lang="en-GB" sz="2400" dirty="0"/>
          </a:p>
        </p:txBody>
      </p:sp>
      <p:sp>
        <p:nvSpPr>
          <p:cNvPr id="2" name="Content Placeholder 1"/>
          <p:cNvSpPr>
            <a:spLocks noGrp="1"/>
          </p:cNvSpPr>
          <p:nvPr>
            <p:ph sz="quarter" idx="17"/>
          </p:nvPr>
        </p:nvSpPr>
        <p:spPr>
          <a:xfrm>
            <a:off x="1415480" y="3140968"/>
            <a:ext cx="10116616" cy="1817778"/>
          </a:xfrm>
          <a:ln>
            <a:solidFill>
              <a:schemeClr val="accent1"/>
            </a:solidFill>
          </a:ln>
        </p:spPr>
        <p:txBody>
          <a:bodyPr lIns="144000" tIns="108000" rIns="108000" bIns="144000" numCol="2" anchor="t" anchorCtr="0">
            <a:noAutofit/>
          </a:bodyPr>
          <a:lstStyle/>
          <a:p>
            <a:pPr marL="271463" lvl="2" indent="-271463">
              <a:lnSpc>
                <a:spcPct val="100000"/>
              </a:lnSpc>
              <a:spcBef>
                <a:spcPts val="0"/>
              </a:spcBef>
              <a:spcAft>
                <a:spcPts val="500"/>
              </a:spcAft>
              <a:buFont typeface="+mj-lt"/>
              <a:buAutoNum type="alphaLcParenR"/>
              <a:tabLst>
                <a:tab pos="5745163" algn="l"/>
                <a:tab pos="6100763" algn="l"/>
                <a:tab pos="11034713" algn="l"/>
              </a:tabLst>
            </a:pPr>
            <a:r>
              <a:rPr lang="en-GB" sz="1850" dirty="0" smtClean="0">
                <a:latin typeface="Times New Roman" panose="02020603050405020304" pitchFamily="18" charset="0"/>
                <a:cs typeface="Times New Roman" panose="02020603050405020304" pitchFamily="18" charset="0"/>
              </a:rPr>
              <a:t>usage </a:t>
            </a:r>
            <a:r>
              <a:rPr lang="en-GB" sz="1850" dirty="0">
                <a:latin typeface="Times New Roman" panose="02020603050405020304" pitchFamily="18" charset="0"/>
                <a:cs typeface="Times New Roman" panose="02020603050405020304" pitchFamily="18" charset="0"/>
              </a:rPr>
              <a:t>without vision;</a:t>
            </a:r>
          </a:p>
          <a:p>
            <a:pPr marL="271463" lvl="2" indent="-271463">
              <a:lnSpc>
                <a:spcPct val="100000"/>
              </a:lnSpc>
              <a:spcBef>
                <a:spcPts val="0"/>
              </a:spcBef>
              <a:spcAft>
                <a:spcPts val="500"/>
              </a:spcAft>
              <a:buFont typeface="+mj-lt"/>
              <a:buAutoNum type="alphaLcParenR"/>
              <a:tabLst>
                <a:tab pos="5745163" algn="l"/>
                <a:tab pos="6100763" algn="l"/>
                <a:tab pos="11034713" algn="l"/>
              </a:tabLst>
            </a:pPr>
            <a:r>
              <a:rPr lang="en-GB" sz="1850" dirty="0">
                <a:latin typeface="Times New Roman" panose="02020603050405020304" pitchFamily="18" charset="0"/>
                <a:cs typeface="Times New Roman" panose="02020603050405020304" pitchFamily="18" charset="0"/>
              </a:rPr>
              <a:t>usage with limited vision;</a:t>
            </a:r>
          </a:p>
          <a:p>
            <a:pPr marL="271463" lvl="2" indent="-271463">
              <a:lnSpc>
                <a:spcPct val="100000"/>
              </a:lnSpc>
              <a:spcBef>
                <a:spcPts val="0"/>
              </a:spcBef>
              <a:spcAft>
                <a:spcPts val="500"/>
              </a:spcAft>
              <a:buFont typeface="+mj-lt"/>
              <a:buAutoNum type="alphaLcParenR"/>
              <a:tabLst>
                <a:tab pos="5745163" algn="l"/>
                <a:tab pos="6100763" algn="l"/>
                <a:tab pos="11034713" algn="l"/>
              </a:tabLst>
            </a:pPr>
            <a:r>
              <a:rPr lang="en-GB" sz="1850" dirty="0">
                <a:latin typeface="Times New Roman" panose="02020603050405020304" pitchFamily="18" charset="0"/>
                <a:cs typeface="Times New Roman" panose="02020603050405020304" pitchFamily="18" charset="0"/>
              </a:rPr>
              <a:t>usage without perception of colour;</a:t>
            </a:r>
          </a:p>
          <a:p>
            <a:pPr marL="271463" lvl="2" indent="-271463">
              <a:lnSpc>
                <a:spcPct val="100000"/>
              </a:lnSpc>
              <a:spcBef>
                <a:spcPts val="0"/>
              </a:spcBef>
              <a:spcAft>
                <a:spcPts val="500"/>
              </a:spcAft>
              <a:buFont typeface="+mj-lt"/>
              <a:buAutoNum type="alphaLcParenR"/>
              <a:tabLst>
                <a:tab pos="5745163" algn="l"/>
                <a:tab pos="6100763" algn="l"/>
                <a:tab pos="11034713" algn="l"/>
              </a:tabLst>
            </a:pPr>
            <a:r>
              <a:rPr lang="en-GB" sz="1850" dirty="0">
                <a:latin typeface="Times New Roman" panose="02020603050405020304" pitchFamily="18" charset="0"/>
                <a:cs typeface="Times New Roman" panose="02020603050405020304" pitchFamily="18" charset="0"/>
              </a:rPr>
              <a:t>usage without hearing;</a:t>
            </a:r>
          </a:p>
          <a:p>
            <a:pPr marL="271463" lvl="2" indent="-271463">
              <a:lnSpc>
                <a:spcPct val="100000"/>
              </a:lnSpc>
              <a:spcBef>
                <a:spcPts val="0"/>
              </a:spcBef>
              <a:spcAft>
                <a:spcPts val="500"/>
              </a:spcAft>
              <a:buFont typeface="+mj-lt"/>
              <a:buAutoNum type="alphaLcParenR"/>
              <a:tabLst>
                <a:tab pos="5745163" algn="l"/>
                <a:tab pos="6100763" algn="l"/>
                <a:tab pos="11034713" algn="l"/>
              </a:tabLst>
            </a:pPr>
            <a:r>
              <a:rPr lang="en-GB" sz="1850" dirty="0">
                <a:latin typeface="Times New Roman" panose="02020603050405020304" pitchFamily="18" charset="0"/>
                <a:cs typeface="Times New Roman" panose="02020603050405020304" pitchFamily="18" charset="0"/>
              </a:rPr>
              <a:t>usage with limited hearing;</a:t>
            </a:r>
          </a:p>
          <a:p>
            <a:pPr marL="271463" lvl="2" indent="-271463">
              <a:lnSpc>
                <a:spcPct val="100000"/>
              </a:lnSpc>
              <a:spcBef>
                <a:spcPts val="0"/>
              </a:spcBef>
              <a:spcAft>
                <a:spcPts val="500"/>
              </a:spcAft>
              <a:buFont typeface="+mj-lt"/>
              <a:buAutoNum type="alphaLcParenR"/>
              <a:tabLst>
                <a:tab pos="1077913" algn="l"/>
                <a:tab pos="5745163" algn="l"/>
                <a:tab pos="6100763" algn="l"/>
                <a:tab pos="11034713" algn="l"/>
              </a:tabLst>
            </a:pPr>
            <a:r>
              <a:rPr lang="en-GB" sz="1850" dirty="0">
                <a:latin typeface="Times New Roman" panose="02020603050405020304" pitchFamily="18" charset="0"/>
                <a:cs typeface="Times New Roman" panose="02020603050405020304" pitchFamily="18" charset="0"/>
              </a:rPr>
              <a:t>usage without vocal capability;</a:t>
            </a:r>
          </a:p>
          <a:p>
            <a:pPr marL="271463" lvl="2" indent="-271463">
              <a:lnSpc>
                <a:spcPct val="100000"/>
              </a:lnSpc>
              <a:spcBef>
                <a:spcPts val="0"/>
              </a:spcBef>
              <a:spcAft>
                <a:spcPts val="500"/>
              </a:spcAft>
              <a:buFont typeface="+mj-lt"/>
              <a:buAutoNum type="alphaLcParenR"/>
              <a:tabLst>
                <a:tab pos="1077913" algn="l"/>
                <a:tab pos="5745163" algn="l"/>
                <a:tab pos="6100763" algn="l"/>
                <a:tab pos="11034713" algn="l"/>
              </a:tabLst>
            </a:pPr>
            <a:r>
              <a:rPr lang="en-GB" sz="1850" dirty="0">
                <a:latin typeface="Times New Roman" panose="02020603050405020304" pitchFamily="18" charset="0"/>
                <a:cs typeface="Times New Roman" panose="02020603050405020304" pitchFamily="18" charset="0"/>
              </a:rPr>
              <a:t>usage with limited manipulation or strength;</a:t>
            </a:r>
          </a:p>
          <a:p>
            <a:pPr marL="271463" lvl="2" indent="-271463">
              <a:lnSpc>
                <a:spcPct val="100000"/>
              </a:lnSpc>
              <a:spcBef>
                <a:spcPts val="0"/>
              </a:spcBef>
              <a:spcAft>
                <a:spcPts val="500"/>
              </a:spcAft>
              <a:buFont typeface="+mj-lt"/>
              <a:buAutoNum type="alphaLcParenR"/>
              <a:tabLst>
                <a:tab pos="1077913" algn="l"/>
                <a:tab pos="5745163" algn="l"/>
                <a:tab pos="6100763" algn="l"/>
                <a:tab pos="11034713" algn="l"/>
              </a:tabLst>
            </a:pPr>
            <a:r>
              <a:rPr lang="en-GB" sz="1850" dirty="0">
                <a:latin typeface="Times New Roman" panose="02020603050405020304" pitchFamily="18" charset="0"/>
                <a:cs typeface="Times New Roman" panose="02020603050405020304" pitchFamily="18" charset="0"/>
              </a:rPr>
              <a:t>need to minimise photosensitive seizure triggers;</a:t>
            </a:r>
          </a:p>
          <a:p>
            <a:pPr marL="271463" lvl="2" indent="-271463">
              <a:lnSpc>
                <a:spcPct val="100000"/>
              </a:lnSpc>
              <a:spcBef>
                <a:spcPts val="0"/>
              </a:spcBef>
              <a:spcAft>
                <a:spcPts val="500"/>
              </a:spcAft>
              <a:buFont typeface="+mj-lt"/>
              <a:buAutoNum type="alphaLcParenR"/>
              <a:tabLst>
                <a:tab pos="1077913" algn="l"/>
                <a:tab pos="5745163" algn="l"/>
                <a:tab pos="6100763" algn="l"/>
                <a:tab pos="11034713" algn="l"/>
              </a:tabLst>
            </a:pPr>
            <a:r>
              <a:rPr lang="en-GB" sz="1850" dirty="0">
                <a:latin typeface="Times New Roman" panose="02020603050405020304" pitchFamily="18" charset="0"/>
                <a:cs typeface="Times New Roman" panose="02020603050405020304" pitchFamily="18" charset="0"/>
              </a:rPr>
              <a:t>usage with limited cognition</a:t>
            </a:r>
            <a:r>
              <a:rPr lang="en-GB" sz="1850" dirty="0" smtClean="0">
                <a:latin typeface="Times New Roman" panose="02020603050405020304" pitchFamily="18" charset="0"/>
                <a:cs typeface="Times New Roman" panose="02020603050405020304" pitchFamily="18" charset="0"/>
              </a:rPr>
              <a:t>.</a:t>
            </a:r>
            <a:endParaRPr lang="en-GB" sz="185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9"/>
          </p:nvPr>
        </p:nvSpPr>
        <p:spPr>
          <a:xfrm>
            <a:off x="551384" y="5102762"/>
            <a:ext cx="9649072" cy="1134550"/>
          </a:xfrm>
        </p:spPr>
        <p:txBody>
          <a:bodyPr lIns="0" tIns="0" rIns="0" bIns="0">
            <a:noAutofit/>
          </a:bodyPr>
          <a:lstStyle/>
          <a:p>
            <a:pPr marL="712788" lvl="1" indent="-257175">
              <a:spcBef>
                <a:spcPts val="600"/>
              </a:spcBef>
              <a:spcAft>
                <a:spcPts val="600"/>
              </a:spcAft>
              <a:buClr>
                <a:srgbClr val="0F5494"/>
              </a:buClr>
              <a:buFont typeface="Wingdings" panose="05000000000000000000" pitchFamily="2" charset="2"/>
              <a:buChar char="§"/>
            </a:pPr>
            <a:r>
              <a:rPr lang="en-GB" sz="2400" dirty="0" smtClean="0"/>
              <a:t>Revision of tests</a:t>
            </a:r>
          </a:p>
          <a:p>
            <a:pPr marL="712788" lvl="1" indent="-257175">
              <a:spcBef>
                <a:spcPts val="600"/>
              </a:spcBef>
              <a:spcAft>
                <a:spcPts val="600"/>
              </a:spcAft>
              <a:buClr>
                <a:srgbClr val="0F5494"/>
              </a:buClr>
              <a:buFont typeface="Wingdings" panose="05000000000000000000" pitchFamily="2" charset="2"/>
              <a:buChar char="§"/>
            </a:pPr>
            <a:r>
              <a:rPr lang="en-GB" sz="2400" dirty="0" smtClean="0"/>
              <a:t>Sampling of content: appropriate to the size and complexity</a:t>
            </a:r>
          </a:p>
          <a:p>
            <a:pPr marL="712788" lvl="1" indent="-257175">
              <a:spcBef>
                <a:spcPts val="600"/>
              </a:spcBef>
              <a:spcAft>
                <a:spcPts val="600"/>
              </a:spcAft>
              <a:buClr>
                <a:srgbClr val="0F5494"/>
              </a:buClr>
              <a:buFont typeface="Wingdings" panose="05000000000000000000" pitchFamily="2" charset="2"/>
              <a:buChar char="§"/>
            </a:pPr>
            <a:r>
              <a:rPr lang="en-GB" sz="2400" dirty="0" smtClean="0"/>
              <a:t>For mobile apps: when effective and affordable technology exists</a:t>
            </a:r>
            <a:endParaRPr lang="en-GB" sz="2400" dirty="0"/>
          </a:p>
        </p:txBody>
      </p:sp>
      <p:sp>
        <p:nvSpPr>
          <p:cNvPr id="4" name="Date Placeholder 3"/>
          <p:cNvSpPr>
            <a:spLocks noGrp="1"/>
          </p:cNvSpPr>
          <p:nvPr>
            <p:ph type="dt" sz="half" idx="2"/>
          </p:nvPr>
        </p:nvSpPr>
        <p:spPr/>
        <p:txBody>
          <a:bodyPr/>
          <a:lstStyle/>
          <a:p>
            <a:pPr>
              <a:defRPr/>
            </a:pPr>
            <a:r>
              <a:rPr lang="en-GB" dirty="0">
                <a:latin typeface="Helvetica" pitchFamily="34" charset="0"/>
              </a:rPr>
              <a:t>9 April 2019</a:t>
            </a:r>
            <a:endParaRPr lang="en-GB" dirty="0"/>
          </a:p>
        </p:txBody>
      </p:sp>
      <p:sp>
        <p:nvSpPr>
          <p:cNvPr id="5" name="Footer Placeholder 4"/>
          <p:cNvSpPr>
            <a:spLocks noGrp="1"/>
          </p:cNvSpPr>
          <p:nvPr>
            <p:ph type="ftr" sz="quarter" idx="3"/>
          </p:nvPr>
        </p:nvSpPr>
        <p:spPr/>
        <p:txBody>
          <a:bodyPr/>
          <a:lstStyle/>
          <a:p>
            <a:pPr>
              <a:defRPr/>
            </a:pPr>
            <a:r>
              <a:rPr lang="en-GB" dirty="0">
                <a:latin typeface="Helvetica" pitchFamily="34" charset="0"/>
              </a:rPr>
              <a:t>Funka Accessibility Days 2019</a:t>
            </a:r>
            <a:endParaRPr lang="en-US" dirty="0">
              <a:latin typeface="Helvetica" pitchFamily="34" charset="0"/>
            </a:endParaRPr>
          </a:p>
        </p:txBody>
      </p:sp>
      <p:sp>
        <p:nvSpPr>
          <p:cNvPr id="6" name="Slide Number Placeholder 5"/>
          <p:cNvSpPr>
            <a:spLocks noGrp="1"/>
          </p:cNvSpPr>
          <p:nvPr>
            <p:ph type="sldNum" sz="quarter" idx="4"/>
          </p:nvPr>
        </p:nvSpPr>
        <p:spPr/>
        <p:txBody>
          <a:bodyPr/>
          <a:lstStyle/>
          <a:p>
            <a:pPr>
              <a:defRPr/>
            </a:pPr>
            <a:fld id="{9C8D21B7-B314-438C-91E9-7FF9087DC078}" type="slidenum">
              <a:rPr lang="en-GB" smtClean="0"/>
              <a:pPr>
                <a:defRPr/>
              </a:pPr>
              <a:t>9</a:t>
            </a:fld>
            <a:endParaRPr lang="en-GB" dirty="0"/>
          </a:p>
        </p:txBody>
      </p:sp>
    </p:spTree>
    <p:extLst>
      <p:ext uri="{BB962C8B-B14F-4D97-AF65-F5344CB8AC3E}">
        <p14:creationId xmlns:p14="http://schemas.microsoft.com/office/powerpoint/2010/main" val="1846411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Custom 3">
      <a:dk1>
        <a:srgbClr val="00001B"/>
      </a:dk1>
      <a:lt1>
        <a:srgbClr val="FFFFFF"/>
      </a:lt1>
      <a:dk2>
        <a:srgbClr val="44547F"/>
      </a:dk2>
      <a:lt2>
        <a:srgbClr val="E7E6E7"/>
      </a:lt2>
      <a:accent1>
        <a:srgbClr val="0B1A9A"/>
      </a:accent1>
      <a:accent2>
        <a:srgbClr val="3333FF"/>
      </a:accent2>
      <a:accent3>
        <a:srgbClr val="FF4200"/>
      </a:accent3>
      <a:accent4>
        <a:srgbClr val="FFC000"/>
      </a:accent4>
      <a:accent5>
        <a:srgbClr val="00AC7F"/>
      </a:accent5>
      <a:accent6>
        <a:srgbClr val="8FDEFF"/>
      </a:accent6>
      <a:hlink>
        <a:srgbClr val="542378"/>
      </a:hlink>
      <a:folHlink>
        <a:srgbClr val="91AAF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ssibleEurope_PPT" id="{38162F2E-481B-094D-ADAA-E177308C030A}" vid="{34C05B2F-13C8-E34C-8D57-B496241E3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EC_Collab_Reference xmlns="7168b719-275d-4d50-a835-91175a52537f" xsi:nil="true"/>
    <Category xmlns="7168b719-275d-4d50-a835-91175a52537f">G3</Category>
    <EC_Collab_DocumentLanguage xmlns="7168b719-275d-4d50-a835-91175a52537f">EN</EC_Collab_DocumentLanguage>
    <_dlc_DocId xmlns="866aabb8-7ec2-447a-a7ff-f911015037e7">UVNUSV5RWJH5-1027774356-365</_dlc_DocId>
    <_dlc_DocIdUrl xmlns="866aabb8-7ec2-447a-a7ff-f911015037e7">
      <Url>https://myintracomm-collab.ec.europa.eu/dg/CONNECT/directorateG/UnitG3/_layouts/15/DocIdRedir.aspx?ID=UVNUSV5RWJH5-1027774356-365</Url>
      <Description>UVNUSV5RWJH5-1027774356-365</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EC Document" ma:contentTypeID="0x010100258AA79CEB83498886A3A0868112325000D68A989A0F9EBC44ACF1BD18BC808EF0" ma:contentTypeVersion="10" ma:contentTypeDescription="Create a new document." ma:contentTypeScope="" ma:versionID="c659bc65eb91a54123d3f664b20517cd">
  <xsd:schema xmlns:xsd="http://www.w3.org/2001/XMLSchema" xmlns:xs="http://www.w3.org/2001/XMLSchema" xmlns:p="http://schemas.microsoft.com/office/2006/metadata/properties" xmlns:ns3="7168b719-275d-4d50-a835-91175a52537f" xmlns:ns4="866aabb8-7ec2-447a-a7ff-f911015037e7" targetNamespace="http://schemas.microsoft.com/office/2006/metadata/properties" ma:root="true" ma:fieldsID="8fa6b0db6977838c05ff128e126668c5" ns3:_="" ns4:_="">
    <xsd:import namespace="7168b719-275d-4d50-a835-91175a52537f"/>
    <xsd:import namespace="866aabb8-7ec2-447a-a7ff-f911015037e7"/>
    <xsd:element name="properties">
      <xsd:complexType>
        <xsd:sequence>
          <xsd:element name="documentManagement">
            <xsd:complexType>
              <xsd:all>
                <xsd:element ref="ns3:EC_Collab_Reference" minOccurs="0"/>
                <xsd:element ref="ns3:EC_Collab_DocumentLanguage" minOccurs="0"/>
                <xsd:element ref="ns3:Category"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68b719-275d-4d50-a835-91175a52537f" elementFormDefault="qualified">
    <xsd:import namespace="http://schemas.microsoft.com/office/2006/documentManagement/types"/>
    <xsd:import namespace="http://schemas.microsoft.com/office/infopath/2007/PartnerControls"/>
    <xsd:element name="EC_Collab_Reference" ma:index="12" nillable="true" ma:displayName="Reference" ma:internalName="EC_Collab_Reference">
      <xsd:simpleType>
        <xsd:restriction base="dms:Text"/>
      </xsd:simpleType>
    </xsd:element>
    <xsd:element name="EC_Collab_DocumentLanguage" ma:index="13" nillable="true" ma:displayName="Language" ma:default="EN" ma:internalName="EC_Collab_DocumentLanguage" ma:readOnly="false">
      <xsd:simpleType>
        <xsd:restriction base="dms:Choice">
          <xsd:enumeration value="BG"/>
          <xsd:enumeration value="ES"/>
          <xsd:enumeration value="CS"/>
          <xsd:enumeration value="DA"/>
          <xsd:enumeration value="DE"/>
          <xsd:enumeration value="ET"/>
          <xsd:enumeration value="EL"/>
          <xsd:enumeration value="EN"/>
          <xsd:enumeration value="FR"/>
          <xsd:enumeration value="GA"/>
          <xsd:enumeration value="IT"/>
          <xsd:enumeration value="LT"/>
          <xsd:enumeration value="LV"/>
          <xsd:enumeration value="HU"/>
          <xsd:enumeration value="MT"/>
          <xsd:enumeration value="NL"/>
          <xsd:enumeration value="PL"/>
          <xsd:enumeration value="PT"/>
          <xsd:enumeration value="RO"/>
          <xsd:enumeration value="SK"/>
          <xsd:enumeration value="SL"/>
          <xsd:enumeration value="FI"/>
          <xsd:enumeration value="SV"/>
          <xsd:enumeration value="HR"/>
          <xsd:enumeration value="MK"/>
          <xsd:enumeration value="TR"/>
          <xsd:enumeration value="EU"/>
          <xsd:enumeration value="CA"/>
          <xsd:enumeration value="GL"/>
          <xsd:enumeration value="AB"/>
          <xsd:enumeration value="AA"/>
          <xsd:enumeration value="AF"/>
          <xsd:enumeration value="AK"/>
          <xsd:enumeration value="SQ"/>
          <xsd:enumeration value="AM"/>
          <xsd:enumeration value="AR"/>
          <xsd:enumeration value="AN"/>
          <xsd:enumeration value="HY"/>
          <xsd:enumeration value="AS"/>
          <xsd:enumeration value="AV"/>
          <xsd:enumeration value="AE"/>
          <xsd:enumeration value="AY"/>
          <xsd:enumeration value="AZ"/>
          <xsd:enumeration value="BM"/>
          <xsd:enumeration value="BA"/>
          <xsd:enumeration value="BE"/>
          <xsd:enumeration value="BN"/>
          <xsd:enumeration value="BH"/>
          <xsd:enumeration value="BI"/>
          <xsd:enumeration value="NB"/>
          <xsd:enumeration value="BS"/>
          <xsd:enumeration value="BR"/>
          <xsd:enumeration value="MY"/>
          <xsd:enumeration value="KM"/>
          <xsd:enumeration value="CH"/>
          <xsd:enumeration value="CE"/>
          <xsd:enumeration value="NY"/>
          <xsd:enumeration value="ZH"/>
          <xsd:enumeration value="CU"/>
          <xsd:enumeration value="CV"/>
          <xsd:enumeration value="KW"/>
          <xsd:enumeration value="CO"/>
          <xsd:enumeration value="CR"/>
          <xsd:enumeration value="DV"/>
          <xsd:enumeration value="DZ"/>
          <xsd:enumeration value="EO"/>
          <xsd:enumeration value="EE"/>
          <xsd:enumeration value="FO"/>
          <xsd:enumeration value="FJ"/>
          <xsd:enumeration value="FF"/>
          <xsd:enumeration value="GD"/>
          <xsd:enumeration value="LG"/>
          <xsd:enumeration value="KA"/>
          <xsd:enumeration value="GN"/>
          <xsd:enumeration value="GU"/>
          <xsd:enumeration value="HT"/>
          <xsd:enumeration value="HA"/>
          <xsd:enumeration value="HE"/>
          <xsd:enumeration value="HZ"/>
          <xsd:enumeration value="HI"/>
          <xsd:enumeration value="HO"/>
          <xsd:enumeration value="IS"/>
          <xsd:enumeration value="IO"/>
          <xsd:enumeration value="IG"/>
          <xsd:enumeration value="ID"/>
          <xsd:enumeration value="IA"/>
          <xsd:enumeration value="IE"/>
          <xsd:enumeration value="IU"/>
          <xsd:enumeration value="IK"/>
          <xsd:enumeration value="JA"/>
          <xsd:enumeration value="JV"/>
          <xsd:enumeration value="KL"/>
          <xsd:enumeration value="KN"/>
          <xsd:enumeration value="KR"/>
          <xsd:enumeration value="KS"/>
          <xsd:enumeration value="KK"/>
          <xsd:enumeration value="KI"/>
          <xsd:enumeration value="RW"/>
          <xsd:enumeration value="KY"/>
          <xsd:enumeration value="KV"/>
          <xsd:enumeration value="KG"/>
          <xsd:enumeration value="KO"/>
          <xsd:enumeration value="KJ"/>
          <xsd:enumeration value="KU"/>
          <xsd:enumeration value="LO"/>
          <xsd:enumeration value="LA"/>
          <xsd:enumeration value="LI"/>
          <xsd:enumeration value="LN"/>
          <xsd:enumeration value="LU"/>
          <xsd:enumeration value="LB"/>
          <xsd:enumeration value="MG"/>
          <xsd:enumeration value="MS"/>
          <xsd:enumeration value="ML"/>
          <xsd:enumeration value="GV"/>
          <xsd:enumeration value="MI"/>
          <xsd:enumeration value="MR"/>
          <xsd:enumeration value="MH"/>
          <xsd:enumeration value="MN"/>
          <xsd:enumeration value="NA"/>
          <xsd:enumeration value="NV"/>
          <xsd:enumeration value="ND"/>
          <xsd:enumeration value="NR"/>
          <xsd:enumeration value="NG"/>
          <xsd:enumeration value="NE"/>
          <xsd:enumeration value="SE"/>
          <xsd:enumeration value="NO"/>
          <xsd:enumeration value="NN"/>
          <xsd:enumeration value="OC"/>
          <xsd:enumeration value="OJ"/>
          <xsd:enumeration value="OR"/>
          <xsd:enumeration value="OM"/>
          <xsd:enumeration value="OS"/>
          <xsd:enumeration value="PI"/>
          <xsd:enumeration value="PA"/>
          <xsd:enumeration value="FA"/>
          <xsd:enumeration value="PS"/>
          <xsd:enumeration value="QU"/>
          <xsd:enumeration value="RM"/>
          <xsd:enumeration value="RN"/>
          <xsd:enumeration value="RU"/>
          <xsd:enumeration value="SM"/>
          <xsd:enumeration value="SG"/>
          <xsd:enumeration value="SA"/>
          <xsd:enumeration value="SC"/>
          <xsd:enumeration value="SR"/>
          <xsd:enumeration value="SN"/>
          <xsd:enumeration value="II"/>
          <xsd:enumeration value="SD"/>
          <xsd:enumeration value="SI"/>
          <xsd:enumeration value="SO"/>
          <xsd:enumeration value="ST"/>
          <xsd:enumeration value="SU"/>
          <xsd:enumeration value="SW"/>
          <xsd:enumeration value="SS"/>
          <xsd:enumeration value="TL"/>
          <xsd:enumeration value="TY"/>
          <xsd:enumeration value="TG"/>
          <xsd:enumeration value="TA"/>
          <xsd:enumeration value="TT"/>
          <xsd:enumeration value="TE"/>
          <xsd:enumeration value="TH"/>
          <xsd:enumeration value="BO"/>
          <xsd:enumeration value="TI"/>
          <xsd:enumeration value="TO"/>
          <xsd:enumeration value="TS"/>
          <xsd:enumeration value="TN"/>
          <xsd:enumeration value="TK"/>
          <xsd:enumeration value="TW"/>
          <xsd:enumeration value="UG"/>
          <xsd:enumeration value="UK"/>
          <xsd:enumeration value="UR"/>
          <xsd:enumeration value="UZ"/>
          <xsd:enumeration value="VE"/>
          <xsd:enumeration value="VI"/>
          <xsd:enumeration value="VO"/>
          <xsd:enumeration value="WA"/>
          <xsd:enumeration value="CY"/>
          <xsd:enumeration value="FY"/>
          <xsd:enumeration value="WO"/>
          <xsd:enumeration value="XH"/>
          <xsd:enumeration value="YI"/>
          <xsd:enumeration value="YO"/>
          <xsd:enumeration value="ZA"/>
          <xsd:enumeration value="ZU"/>
        </xsd:restriction>
      </xsd:simpleType>
    </xsd:element>
    <xsd:element name="Category" ma:index="14" nillable="true" ma:displayName="Category" ma:default="G3" ma:format="Dropdown" ma:internalName="Category">
      <xsd:simpleType>
        <xsd:restriction base="dms:Choice">
          <xsd:enumeration value="BIK"/>
          <xsd:enumeration value="Accessibility"/>
          <xsd:enumeration value="Learning"/>
          <xsd:enumeration value="Multilingualism"/>
          <xsd:enumeration value="G3"/>
        </xsd:restriction>
      </xsd:simpleType>
    </xsd:element>
  </xsd:schema>
  <xsd:schema xmlns:xsd="http://www.w3.org/2001/XMLSchema" xmlns:xs="http://www.w3.org/2001/XMLSchema" xmlns:dms="http://schemas.microsoft.com/office/2006/documentManagement/types" xmlns:pc="http://schemas.microsoft.com/office/infopath/2007/PartnerControls" targetNamespace="866aabb8-7ec2-447a-a7ff-f911015037e7" elementFormDefault="qualified">
    <xsd:import namespace="http://schemas.microsoft.com/office/2006/documentManagement/types"/>
    <xsd:import namespace="http://schemas.microsoft.com/office/infopath/2007/PartnerControls"/>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9" ma:displayName="Author"/>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ma:index="8" ma:displayName="Subject"/>
        <xsd:element ref="dc:description" minOccurs="0" maxOccurs="1" ma:index="11" ma:displayName="Comments"/>
        <xsd:element name="keywords" minOccurs="0" maxOccurs="1" type="xsd:string" ma:index="1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70AB58C-7129-4EF8-A7E6-E42C92534969}">
  <ds:schemaRefs>
    <ds:schemaRef ds:uri="http://schemas.microsoft.com/sharepoint/v3/contenttype/forms"/>
  </ds:schemaRefs>
</ds:datastoreItem>
</file>

<file path=customXml/itemProps2.xml><?xml version="1.0" encoding="utf-8"?>
<ds:datastoreItem xmlns:ds="http://schemas.openxmlformats.org/officeDocument/2006/customXml" ds:itemID="{9932928B-5A17-48E7-8CA7-CC6707773CF8}">
  <ds:schemaRefs>
    <ds:schemaRef ds:uri="7168b719-275d-4d50-a835-91175a52537f"/>
    <ds:schemaRef ds:uri="http://purl.org/dc/terms/"/>
    <ds:schemaRef ds:uri="866aabb8-7ec2-447a-a7ff-f911015037e7"/>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2EE4300-14C5-47BC-8857-F09257E34A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68b719-275d-4d50-a835-91175a52537f"/>
    <ds:schemaRef ds:uri="866aabb8-7ec2-447a-a7ff-f911015037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F429701-EF2D-44BD-BED3-186380C0A348}">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3074</TotalTime>
  <Words>3712</Words>
  <Application>Microsoft Office PowerPoint</Application>
  <PresentationFormat>Widescreen</PresentationFormat>
  <Paragraphs>464</Paragraphs>
  <Slides>23</Slides>
  <Notes>18</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23</vt:i4>
      </vt:variant>
    </vt:vector>
  </HeadingPairs>
  <TitlesOfParts>
    <vt:vector size="36" baseType="lpstr">
      <vt:lpstr>Arial</vt:lpstr>
      <vt:lpstr>Calibri</vt:lpstr>
      <vt:lpstr>Calibri Light</vt:lpstr>
      <vt:lpstr>Courier New</vt:lpstr>
      <vt:lpstr>Helvetica</vt:lpstr>
      <vt:lpstr>Helvetica Condensed</vt:lpstr>
      <vt:lpstr>Helvetica Neue</vt:lpstr>
      <vt:lpstr>Helvetica Neue Light</vt:lpstr>
      <vt:lpstr>Symbol</vt:lpstr>
      <vt:lpstr>Times New Roman</vt:lpstr>
      <vt:lpstr>Verdana</vt:lpstr>
      <vt:lpstr>Wingdings</vt:lpstr>
      <vt:lpstr>2_Office Theme</vt:lpstr>
      <vt:lpstr>Web Accessibility Directive  Directive (EU) 2016/2102 on the accessibility of the websites and mobile applications of public sector bodies, and its implementing acts</vt:lpstr>
      <vt:lpstr>A Dual Objective</vt:lpstr>
      <vt:lpstr>Common Accessibility Requirements</vt:lpstr>
      <vt:lpstr>Scope – Websites and Mobile Apps of Public Sector Bodies</vt:lpstr>
      <vt:lpstr>Timeline</vt:lpstr>
      <vt:lpstr>Mesures to Support Compliance</vt:lpstr>
      <vt:lpstr>Monitoring Methodology - Principles</vt:lpstr>
      <vt:lpstr>In-Depth Monitoring</vt:lpstr>
      <vt:lpstr>Simplified Monitoring</vt:lpstr>
      <vt:lpstr>Monitoring Periods – Principles</vt:lpstr>
      <vt:lpstr>Monitoring Periods – Overview</vt:lpstr>
      <vt:lpstr>Sampling of Websites and Mobile Apps</vt:lpstr>
      <vt:lpstr>Reporting Arrangements – Principles</vt:lpstr>
      <vt:lpstr>Accessibility Statement</vt:lpstr>
      <vt:lpstr>Projects helping application</vt:lpstr>
      <vt:lpstr>How industry can get involved …</vt:lpstr>
      <vt:lpstr>How users with disabilities can get involved …</vt:lpstr>
      <vt:lpstr>Concluding Remarks</vt:lpstr>
      <vt:lpstr>Useful links</vt:lpstr>
      <vt:lpstr>Thank you for your attention!</vt:lpstr>
      <vt:lpstr>PowerPoint Presentation</vt:lpstr>
      <vt:lpstr>Scope – Websites and Mobile Apps</vt:lpstr>
      <vt:lpstr>Monitoring Periods</vt:lpstr>
    </vt:vector>
  </TitlesOfParts>
  <Company>European Commission, DG CONNECT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Accessibility Directive</dc:title>
  <dc:subject>Presentation on the Web Accessibility Directive (Directive (EU) 2016/2102)</dc:subject>
  <dc:creator>Gudrun.Stock@ec.europa.eu;Peter.KEMENY@ec.europa.eu;Jesper.BAEVERFJORD@ec.europa.eu</dc:creator>
  <dc:description>Presentation for Funka Accessibility Days 2019 (9 April 2019)</dc:description>
  <cp:lastModifiedBy>ARNAU SOLSONA Oscar (CNECT)</cp:lastModifiedBy>
  <cp:revision>248</cp:revision>
  <cp:lastPrinted>2017-09-12T09:47:46Z</cp:lastPrinted>
  <dcterms:created xsi:type="dcterms:W3CDTF">2018-09-13T22:02:22Z</dcterms:created>
  <dcterms:modified xsi:type="dcterms:W3CDTF">2019-04-08T10:14:03Z</dcterms:modified>
  <cp:category>G3</cp:category>
  <cp:contentStatus>Final, accessible</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0x010100258AA79CEB83498886A3A0868112325000D68A989A0F9EBC44ACF1BD18BC808EF0</vt:lpwstr>
  </property>
  <property fmtid="{D5CDD505-2E9C-101B-9397-08002B2CF9AE}" pid="3" name="_dlc_DocIdItemGuid">
    <vt:lpwstr>99a54daa-2009-40c8-910b-dc6d5e0480ec</vt:lpwstr>
  </property>
</Properties>
</file>