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47" r:id="rId1"/>
  </p:sldMasterIdLst>
  <p:notesMasterIdLst>
    <p:notesMasterId r:id="rId10"/>
  </p:notesMasterIdLst>
  <p:handoutMasterIdLst>
    <p:handoutMasterId r:id="rId11"/>
  </p:handoutMasterIdLst>
  <p:sldIdLst>
    <p:sldId id="341" r:id="rId2"/>
    <p:sldId id="389" r:id="rId3"/>
    <p:sldId id="390" r:id="rId4"/>
    <p:sldId id="391" r:id="rId5"/>
    <p:sldId id="392" r:id="rId6"/>
    <p:sldId id="365" r:id="rId7"/>
    <p:sldId id="385" r:id="rId8"/>
    <p:sldId id="394" r:id="rId9"/>
  </p:sldIdLst>
  <p:sldSz cx="12192000" cy="6858000"/>
  <p:notesSz cx="6662738" cy="9926638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Författare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6751"/>
    <a:srgbClr val="695F59"/>
    <a:srgbClr val="D78171"/>
    <a:srgbClr val="D5853B"/>
    <a:srgbClr val="788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just format 1 - Dekorfär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llanmörkt format 4 - Dekorfärg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2" autoAdjust="0"/>
    <p:restoredTop sz="91264" autoAdjust="0"/>
  </p:normalViewPr>
  <p:slideViewPr>
    <p:cSldViewPr snapToGrid="0" snapToObjects="1">
      <p:cViewPr varScale="1">
        <p:scale>
          <a:sx n="77" d="100"/>
          <a:sy n="77" d="100"/>
        </p:scale>
        <p:origin x="462" y="90"/>
      </p:cViewPr>
      <p:guideLst/>
    </p:cSldViewPr>
  </p:slideViewPr>
  <p:outlineViewPr>
    <p:cViewPr>
      <p:scale>
        <a:sx n="33" d="100"/>
        <a:sy n="33" d="100"/>
      </p:scale>
      <p:origin x="0" y="-62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82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9E60BC-E6BC-4466-9BA9-CF456EB4BE5E}" type="doc">
      <dgm:prSet loTypeId="urn:microsoft.com/office/officeart/2005/8/layout/chart3" loCatId="cycle" qsTypeId="urn:microsoft.com/office/officeart/2005/8/quickstyle/simple2" qsCatId="simple" csTypeId="urn:microsoft.com/office/officeart/2005/8/colors/colorful1" csCatId="colorful" phldr="1"/>
      <dgm:spPr/>
    </dgm:pt>
    <dgm:pt modelId="{D7B21581-87CE-42C6-BC01-2714A530978D}">
      <dgm:prSet phldrT="[Text]"/>
      <dgm:spPr>
        <a:solidFill>
          <a:schemeClr val="tx1">
            <a:lumMod val="75000"/>
            <a:alpha val="80000"/>
          </a:schemeClr>
        </a:solidFill>
      </dgm:spPr>
      <dgm:t>
        <a:bodyPr/>
        <a:lstStyle/>
        <a:p>
          <a:r>
            <a:rPr lang="sv-SE" dirty="0"/>
            <a:t>Styra och samordna</a:t>
          </a:r>
        </a:p>
      </dgm:t>
    </dgm:pt>
    <dgm:pt modelId="{C47178B2-DC85-4DFC-B1CD-02FEEBF6AEAA}" type="parTrans" cxnId="{D77456ED-2DB2-4E8A-85EE-5066435AB7EB}">
      <dgm:prSet/>
      <dgm:spPr/>
      <dgm:t>
        <a:bodyPr/>
        <a:lstStyle/>
        <a:p>
          <a:endParaRPr lang="sv-SE"/>
        </a:p>
      </dgm:t>
    </dgm:pt>
    <dgm:pt modelId="{821A26D8-8727-48CC-A725-4D9C9EB1A187}" type="sibTrans" cxnId="{D77456ED-2DB2-4E8A-85EE-5066435AB7EB}">
      <dgm:prSet/>
      <dgm:spPr/>
      <dgm:t>
        <a:bodyPr/>
        <a:lstStyle/>
        <a:p>
          <a:endParaRPr lang="sv-SE"/>
        </a:p>
      </dgm:t>
    </dgm:pt>
    <dgm:pt modelId="{D14EBABE-04F1-417B-9F3A-BB0EE824F2D8}">
      <dgm:prSet phldrT="[Text]"/>
      <dgm:spPr>
        <a:solidFill>
          <a:schemeClr val="accent4">
            <a:alpha val="80000"/>
          </a:schemeClr>
        </a:solidFill>
      </dgm:spPr>
      <dgm:t>
        <a:bodyPr/>
        <a:lstStyle/>
        <a:p>
          <a:r>
            <a:rPr lang="sv-SE" dirty="0"/>
            <a:t>Följa och analysera</a:t>
          </a:r>
        </a:p>
      </dgm:t>
    </dgm:pt>
    <dgm:pt modelId="{F5559255-9D63-4925-A584-414E8DA65C0D}" type="parTrans" cxnId="{09CD7D41-0789-4497-B325-287AB755EBD6}">
      <dgm:prSet/>
      <dgm:spPr/>
      <dgm:t>
        <a:bodyPr/>
        <a:lstStyle/>
        <a:p>
          <a:endParaRPr lang="sv-SE"/>
        </a:p>
      </dgm:t>
    </dgm:pt>
    <dgm:pt modelId="{89DEB8C1-DC27-4326-B191-D9EF70E4E21E}" type="sibTrans" cxnId="{09CD7D41-0789-4497-B325-287AB755EBD6}">
      <dgm:prSet/>
      <dgm:spPr/>
      <dgm:t>
        <a:bodyPr/>
        <a:lstStyle/>
        <a:p>
          <a:endParaRPr lang="sv-SE"/>
        </a:p>
      </dgm:t>
    </dgm:pt>
    <dgm:pt modelId="{5CD14809-5162-440D-A3B2-7491007FA1F4}">
      <dgm:prSet phldrT="[Text]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r>
            <a:rPr lang="sv-SE" dirty="0"/>
            <a:t>Främja</a:t>
          </a:r>
        </a:p>
      </dgm:t>
    </dgm:pt>
    <dgm:pt modelId="{4F6176E4-A2B3-4EC8-B491-8F43674186E2}" type="parTrans" cxnId="{FBE4F934-487E-4542-B42B-831D0BA8DD33}">
      <dgm:prSet/>
      <dgm:spPr/>
      <dgm:t>
        <a:bodyPr/>
        <a:lstStyle/>
        <a:p>
          <a:endParaRPr lang="sv-SE"/>
        </a:p>
      </dgm:t>
    </dgm:pt>
    <dgm:pt modelId="{BC061ADE-2EB0-42D9-BC45-FB7C8C2C56B9}" type="sibTrans" cxnId="{FBE4F934-487E-4542-B42B-831D0BA8DD33}">
      <dgm:prSet/>
      <dgm:spPr/>
      <dgm:t>
        <a:bodyPr/>
        <a:lstStyle/>
        <a:p>
          <a:endParaRPr lang="sv-SE"/>
        </a:p>
      </dgm:t>
    </dgm:pt>
    <dgm:pt modelId="{78BAC05D-A282-4509-91E2-AA1B410A6323}">
      <dgm:prSet phldrT="[Text]"/>
      <dgm:spPr>
        <a:solidFill>
          <a:schemeClr val="accent5">
            <a:alpha val="80000"/>
          </a:schemeClr>
        </a:solidFill>
      </dgm:spPr>
      <dgm:t>
        <a:bodyPr/>
        <a:lstStyle/>
        <a:p>
          <a:r>
            <a:rPr lang="sv-SE" dirty="0"/>
            <a:t>Tillhandahålla gemensam digital infrastruktur och tjänster</a:t>
          </a:r>
        </a:p>
      </dgm:t>
    </dgm:pt>
    <dgm:pt modelId="{507D4B02-DE72-4F4D-AA63-01D0ACABB02A}" type="parTrans" cxnId="{A119E274-3A50-4625-9B0D-94D036579F28}">
      <dgm:prSet/>
      <dgm:spPr/>
      <dgm:t>
        <a:bodyPr/>
        <a:lstStyle/>
        <a:p>
          <a:endParaRPr lang="sv-SE"/>
        </a:p>
      </dgm:t>
    </dgm:pt>
    <dgm:pt modelId="{6531F91E-7161-4248-9C2A-57B7AC638898}" type="sibTrans" cxnId="{A119E274-3A50-4625-9B0D-94D036579F28}">
      <dgm:prSet/>
      <dgm:spPr/>
      <dgm:t>
        <a:bodyPr/>
        <a:lstStyle/>
        <a:p>
          <a:endParaRPr lang="sv-SE"/>
        </a:p>
      </dgm:t>
    </dgm:pt>
    <dgm:pt modelId="{1789F3AF-D61D-4FFD-B876-DD5BAA5B32F8}">
      <dgm:prSet phldrT="[Text]"/>
      <dgm:spPr>
        <a:solidFill>
          <a:schemeClr val="tx2">
            <a:lumMod val="75000"/>
            <a:alpha val="80000"/>
          </a:schemeClr>
        </a:solidFill>
      </dgm:spPr>
      <dgm:t>
        <a:bodyPr/>
        <a:lstStyle/>
        <a:p>
          <a:r>
            <a:rPr lang="sv-SE" dirty="0"/>
            <a:t>Tillse och kontrollera</a:t>
          </a:r>
        </a:p>
      </dgm:t>
    </dgm:pt>
    <dgm:pt modelId="{F4218C53-84FE-4F50-BB0D-CB4FA01BF935}" type="parTrans" cxnId="{EF33D8CE-DB09-40E2-B04B-C07B8C45E556}">
      <dgm:prSet/>
      <dgm:spPr/>
      <dgm:t>
        <a:bodyPr/>
        <a:lstStyle/>
        <a:p>
          <a:endParaRPr lang="sv-SE"/>
        </a:p>
      </dgm:t>
    </dgm:pt>
    <dgm:pt modelId="{7093509C-25B1-4675-AD9E-9DA042F080D9}" type="sibTrans" cxnId="{EF33D8CE-DB09-40E2-B04B-C07B8C45E556}">
      <dgm:prSet/>
      <dgm:spPr/>
      <dgm:t>
        <a:bodyPr/>
        <a:lstStyle/>
        <a:p>
          <a:endParaRPr lang="sv-SE"/>
        </a:p>
      </dgm:t>
    </dgm:pt>
    <dgm:pt modelId="{980643B5-B6E4-4361-88DB-2F4D61086714}" type="pres">
      <dgm:prSet presAssocID="{839E60BC-E6BC-4466-9BA9-CF456EB4BE5E}" presName="compositeShape" presStyleCnt="0">
        <dgm:presLayoutVars>
          <dgm:chMax val="7"/>
          <dgm:dir/>
          <dgm:resizeHandles val="exact"/>
        </dgm:presLayoutVars>
      </dgm:prSet>
      <dgm:spPr/>
    </dgm:pt>
    <dgm:pt modelId="{66E5314B-54D6-4F56-8B4F-8DBA89056EFE}" type="pres">
      <dgm:prSet presAssocID="{839E60BC-E6BC-4466-9BA9-CF456EB4BE5E}" presName="wedge1" presStyleLbl="node1" presStyleIdx="0" presStyleCnt="5" custLinFactNeighborX="-3537" custLinFactNeighborY="4838"/>
      <dgm:spPr/>
    </dgm:pt>
    <dgm:pt modelId="{61E8D31C-2357-421A-9C2D-E632EE7C66E0}" type="pres">
      <dgm:prSet presAssocID="{839E60BC-E6BC-4466-9BA9-CF456EB4BE5E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EFB9550-186E-4B66-879A-F56379101AB3}" type="pres">
      <dgm:prSet presAssocID="{839E60BC-E6BC-4466-9BA9-CF456EB4BE5E}" presName="wedge2" presStyleLbl="node1" presStyleIdx="1" presStyleCnt="5" custLinFactNeighborX="-103" custLinFactNeighborY="-20"/>
      <dgm:spPr/>
    </dgm:pt>
    <dgm:pt modelId="{C5BA5073-1F5A-4E75-9051-1CD58DDF9EF1}" type="pres">
      <dgm:prSet presAssocID="{839E60BC-E6BC-4466-9BA9-CF456EB4BE5E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42866F98-6872-40C2-A470-85113D497376}" type="pres">
      <dgm:prSet presAssocID="{839E60BC-E6BC-4466-9BA9-CF456EB4BE5E}" presName="wedge3" presStyleLbl="node1" presStyleIdx="2" presStyleCnt="5"/>
      <dgm:spPr/>
    </dgm:pt>
    <dgm:pt modelId="{D0D2ECE7-9763-4B98-81C8-26C55F519977}" type="pres">
      <dgm:prSet presAssocID="{839E60BC-E6BC-4466-9BA9-CF456EB4BE5E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EFDF578B-4928-4D21-8891-B056B8286AF1}" type="pres">
      <dgm:prSet presAssocID="{839E60BC-E6BC-4466-9BA9-CF456EB4BE5E}" presName="wedge4" presStyleLbl="node1" presStyleIdx="3" presStyleCnt="5"/>
      <dgm:spPr/>
    </dgm:pt>
    <dgm:pt modelId="{0B7225AA-4A22-45B6-BE74-1F270E14DEBF}" type="pres">
      <dgm:prSet presAssocID="{839E60BC-E6BC-4466-9BA9-CF456EB4BE5E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79C006D5-A641-4F42-A574-A6E3905F0518}" type="pres">
      <dgm:prSet presAssocID="{839E60BC-E6BC-4466-9BA9-CF456EB4BE5E}" presName="wedge5" presStyleLbl="node1" presStyleIdx="4" presStyleCnt="5"/>
      <dgm:spPr/>
    </dgm:pt>
    <dgm:pt modelId="{AA8AFFF5-3873-4728-8F83-16CE03FBAFA4}" type="pres">
      <dgm:prSet presAssocID="{839E60BC-E6BC-4466-9BA9-CF456EB4BE5E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AE36028-0746-4E1D-99B3-1B562425D52B}" type="presOf" srcId="{839E60BC-E6BC-4466-9BA9-CF456EB4BE5E}" destId="{980643B5-B6E4-4361-88DB-2F4D61086714}" srcOrd="0" destOrd="0" presId="urn:microsoft.com/office/officeart/2005/8/layout/chart3"/>
    <dgm:cxn modelId="{FBE4F934-487E-4542-B42B-831D0BA8DD33}" srcId="{839E60BC-E6BC-4466-9BA9-CF456EB4BE5E}" destId="{5CD14809-5162-440D-A3B2-7491007FA1F4}" srcOrd="1" destOrd="0" parTransId="{4F6176E4-A2B3-4EC8-B491-8F43674186E2}" sibTransId="{BC061ADE-2EB0-42D9-BC45-FB7C8C2C56B9}"/>
    <dgm:cxn modelId="{09CD7D41-0789-4497-B325-287AB755EBD6}" srcId="{839E60BC-E6BC-4466-9BA9-CF456EB4BE5E}" destId="{D14EBABE-04F1-417B-9F3A-BB0EE824F2D8}" srcOrd="3" destOrd="0" parTransId="{F5559255-9D63-4925-A584-414E8DA65C0D}" sibTransId="{89DEB8C1-DC27-4326-B191-D9EF70E4E21E}"/>
    <dgm:cxn modelId="{A119E274-3A50-4625-9B0D-94D036579F28}" srcId="{839E60BC-E6BC-4466-9BA9-CF456EB4BE5E}" destId="{78BAC05D-A282-4509-91E2-AA1B410A6323}" srcOrd="2" destOrd="0" parTransId="{507D4B02-DE72-4F4D-AA63-01D0ACABB02A}" sibTransId="{6531F91E-7161-4248-9C2A-57B7AC638898}"/>
    <dgm:cxn modelId="{4EF03C58-B37A-4A36-815A-D0DAECAE5BFD}" type="presOf" srcId="{1789F3AF-D61D-4FFD-B876-DD5BAA5B32F8}" destId="{AA8AFFF5-3873-4728-8F83-16CE03FBAFA4}" srcOrd="1" destOrd="0" presId="urn:microsoft.com/office/officeart/2005/8/layout/chart3"/>
    <dgm:cxn modelId="{0202EE93-0FD0-4C2C-8F7F-0977A3B19618}" type="presOf" srcId="{78BAC05D-A282-4509-91E2-AA1B410A6323}" destId="{D0D2ECE7-9763-4B98-81C8-26C55F519977}" srcOrd="1" destOrd="0" presId="urn:microsoft.com/office/officeart/2005/8/layout/chart3"/>
    <dgm:cxn modelId="{C4267F99-A921-4359-A0CF-1F3B60413F9A}" type="presOf" srcId="{5CD14809-5162-440D-A3B2-7491007FA1F4}" destId="{EEFB9550-186E-4B66-879A-F56379101AB3}" srcOrd="0" destOrd="0" presId="urn:microsoft.com/office/officeart/2005/8/layout/chart3"/>
    <dgm:cxn modelId="{1E44AEA3-E3E7-4A41-ADA1-25B7B2A87F0A}" type="presOf" srcId="{D7B21581-87CE-42C6-BC01-2714A530978D}" destId="{61E8D31C-2357-421A-9C2D-E632EE7C66E0}" srcOrd="1" destOrd="0" presId="urn:microsoft.com/office/officeart/2005/8/layout/chart3"/>
    <dgm:cxn modelId="{BF3A36C1-22D8-49DF-BC83-724C20B250C6}" type="presOf" srcId="{D14EBABE-04F1-417B-9F3A-BB0EE824F2D8}" destId="{0B7225AA-4A22-45B6-BE74-1F270E14DEBF}" srcOrd="1" destOrd="0" presId="urn:microsoft.com/office/officeart/2005/8/layout/chart3"/>
    <dgm:cxn modelId="{CB24C2C1-FAD9-4D73-9AE9-4D8D9935BF7E}" type="presOf" srcId="{5CD14809-5162-440D-A3B2-7491007FA1F4}" destId="{C5BA5073-1F5A-4E75-9051-1CD58DDF9EF1}" srcOrd="1" destOrd="0" presId="urn:microsoft.com/office/officeart/2005/8/layout/chart3"/>
    <dgm:cxn modelId="{EF33D8CE-DB09-40E2-B04B-C07B8C45E556}" srcId="{839E60BC-E6BC-4466-9BA9-CF456EB4BE5E}" destId="{1789F3AF-D61D-4FFD-B876-DD5BAA5B32F8}" srcOrd="4" destOrd="0" parTransId="{F4218C53-84FE-4F50-BB0D-CB4FA01BF935}" sibTransId="{7093509C-25B1-4675-AD9E-9DA042F080D9}"/>
    <dgm:cxn modelId="{6E0CA8D2-077F-4A03-A660-F8767D74A40F}" type="presOf" srcId="{78BAC05D-A282-4509-91E2-AA1B410A6323}" destId="{42866F98-6872-40C2-A470-85113D497376}" srcOrd="0" destOrd="0" presId="urn:microsoft.com/office/officeart/2005/8/layout/chart3"/>
    <dgm:cxn modelId="{4123FEE0-907A-404D-8A8D-94CB555C8E78}" type="presOf" srcId="{1789F3AF-D61D-4FFD-B876-DD5BAA5B32F8}" destId="{79C006D5-A641-4F42-A574-A6E3905F0518}" srcOrd="0" destOrd="0" presId="urn:microsoft.com/office/officeart/2005/8/layout/chart3"/>
    <dgm:cxn modelId="{0254A2E6-554C-438D-8A90-8741137BF26B}" type="presOf" srcId="{D7B21581-87CE-42C6-BC01-2714A530978D}" destId="{66E5314B-54D6-4F56-8B4F-8DBA89056EFE}" srcOrd="0" destOrd="0" presId="urn:microsoft.com/office/officeart/2005/8/layout/chart3"/>
    <dgm:cxn modelId="{D77456ED-2DB2-4E8A-85EE-5066435AB7EB}" srcId="{839E60BC-E6BC-4466-9BA9-CF456EB4BE5E}" destId="{D7B21581-87CE-42C6-BC01-2714A530978D}" srcOrd="0" destOrd="0" parTransId="{C47178B2-DC85-4DFC-B1CD-02FEEBF6AEAA}" sibTransId="{821A26D8-8727-48CC-A725-4D9C9EB1A187}"/>
    <dgm:cxn modelId="{0947C1FD-1A8C-4F34-B90B-9ACCC9AEC3F7}" type="presOf" srcId="{D14EBABE-04F1-417B-9F3A-BB0EE824F2D8}" destId="{EFDF578B-4928-4D21-8891-B056B8286AF1}" srcOrd="0" destOrd="0" presId="urn:microsoft.com/office/officeart/2005/8/layout/chart3"/>
    <dgm:cxn modelId="{81273738-6700-4CFE-B9AD-4CC2FE8AA80A}" type="presParOf" srcId="{980643B5-B6E4-4361-88DB-2F4D61086714}" destId="{66E5314B-54D6-4F56-8B4F-8DBA89056EFE}" srcOrd="0" destOrd="0" presId="urn:microsoft.com/office/officeart/2005/8/layout/chart3"/>
    <dgm:cxn modelId="{BC49F7DC-E406-42F4-8871-2170D8F80705}" type="presParOf" srcId="{980643B5-B6E4-4361-88DB-2F4D61086714}" destId="{61E8D31C-2357-421A-9C2D-E632EE7C66E0}" srcOrd="1" destOrd="0" presId="urn:microsoft.com/office/officeart/2005/8/layout/chart3"/>
    <dgm:cxn modelId="{0D904382-9C63-451A-A62A-3F491C941065}" type="presParOf" srcId="{980643B5-B6E4-4361-88DB-2F4D61086714}" destId="{EEFB9550-186E-4B66-879A-F56379101AB3}" srcOrd="2" destOrd="0" presId="urn:microsoft.com/office/officeart/2005/8/layout/chart3"/>
    <dgm:cxn modelId="{94322B7F-2DF5-478C-A9D5-47FED12DEF1B}" type="presParOf" srcId="{980643B5-B6E4-4361-88DB-2F4D61086714}" destId="{C5BA5073-1F5A-4E75-9051-1CD58DDF9EF1}" srcOrd="3" destOrd="0" presId="urn:microsoft.com/office/officeart/2005/8/layout/chart3"/>
    <dgm:cxn modelId="{8129A727-3FB1-47C7-9E64-84990102CF75}" type="presParOf" srcId="{980643B5-B6E4-4361-88DB-2F4D61086714}" destId="{42866F98-6872-40C2-A470-85113D497376}" srcOrd="4" destOrd="0" presId="urn:microsoft.com/office/officeart/2005/8/layout/chart3"/>
    <dgm:cxn modelId="{6A73EDF3-F8C3-4581-BAE7-7C3B70F354BD}" type="presParOf" srcId="{980643B5-B6E4-4361-88DB-2F4D61086714}" destId="{D0D2ECE7-9763-4B98-81C8-26C55F519977}" srcOrd="5" destOrd="0" presId="urn:microsoft.com/office/officeart/2005/8/layout/chart3"/>
    <dgm:cxn modelId="{0B852648-85C0-4321-A11D-FA7B5972C961}" type="presParOf" srcId="{980643B5-B6E4-4361-88DB-2F4D61086714}" destId="{EFDF578B-4928-4D21-8891-B056B8286AF1}" srcOrd="6" destOrd="0" presId="urn:microsoft.com/office/officeart/2005/8/layout/chart3"/>
    <dgm:cxn modelId="{CCB2105D-3AE1-4026-99FB-3219AB2B6FEA}" type="presParOf" srcId="{980643B5-B6E4-4361-88DB-2F4D61086714}" destId="{0B7225AA-4A22-45B6-BE74-1F270E14DEBF}" srcOrd="7" destOrd="0" presId="urn:microsoft.com/office/officeart/2005/8/layout/chart3"/>
    <dgm:cxn modelId="{86620478-94CA-470F-9252-315E53F59571}" type="presParOf" srcId="{980643B5-B6E4-4361-88DB-2F4D61086714}" destId="{79C006D5-A641-4F42-A574-A6E3905F0518}" srcOrd="8" destOrd="0" presId="urn:microsoft.com/office/officeart/2005/8/layout/chart3"/>
    <dgm:cxn modelId="{2589689E-5E92-490D-9885-C4A363129285}" type="presParOf" srcId="{980643B5-B6E4-4361-88DB-2F4D61086714}" destId="{AA8AFFF5-3873-4728-8F83-16CE03FBAFA4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5314B-54D6-4F56-8B4F-8DBA89056EFE}">
      <dsp:nvSpPr>
        <dsp:cNvPr id="0" name=""/>
        <dsp:cNvSpPr/>
      </dsp:nvSpPr>
      <dsp:spPr>
        <a:xfrm>
          <a:off x="1873826" y="644093"/>
          <a:ext cx="5389413" cy="5389413"/>
        </a:xfrm>
        <a:prstGeom prst="pie">
          <a:avLst>
            <a:gd name="adj1" fmla="val 16200000"/>
            <a:gd name="adj2" fmla="val 20520000"/>
          </a:avLst>
        </a:prstGeom>
        <a:solidFill>
          <a:schemeClr val="tx1">
            <a:lumMod val="7500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Styra och samordna</a:t>
          </a:r>
        </a:p>
      </dsp:txBody>
      <dsp:txXfrm>
        <a:off x="4636542" y="1449298"/>
        <a:ext cx="1828551" cy="1251113"/>
      </dsp:txXfrm>
    </dsp:sp>
    <dsp:sp modelId="{EEFB9550-186E-4B66-879A-F56379101AB3}">
      <dsp:nvSpPr>
        <dsp:cNvPr id="0" name=""/>
        <dsp:cNvSpPr/>
      </dsp:nvSpPr>
      <dsp:spPr>
        <a:xfrm>
          <a:off x="1870269" y="642123"/>
          <a:ext cx="5389413" cy="5389413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Främja</a:t>
          </a:r>
        </a:p>
      </dsp:txBody>
      <dsp:txXfrm>
        <a:off x="5392636" y="3080191"/>
        <a:ext cx="1603992" cy="1353769"/>
      </dsp:txXfrm>
    </dsp:sp>
    <dsp:sp modelId="{42866F98-6872-40C2-A470-85113D497376}">
      <dsp:nvSpPr>
        <dsp:cNvPr id="0" name=""/>
        <dsp:cNvSpPr/>
      </dsp:nvSpPr>
      <dsp:spPr>
        <a:xfrm>
          <a:off x="1875820" y="643200"/>
          <a:ext cx="5389413" cy="5389413"/>
        </a:xfrm>
        <a:prstGeom prst="pie">
          <a:avLst>
            <a:gd name="adj1" fmla="val 3240000"/>
            <a:gd name="adj2" fmla="val 7560000"/>
          </a:avLst>
        </a:prstGeom>
        <a:solidFill>
          <a:schemeClr val="accent5"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Tillhandahålla gemensam digital infrastruktur och tjänster</a:t>
          </a:r>
        </a:p>
      </dsp:txBody>
      <dsp:txXfrm>
        <a:off x="3608131" y="4685261"/>
        <a:ext cx="1924790" cy="1154874"/>
      </dsp:txXfrm>
    </dsp:sp>
    <dsp:sp modelId="{EFDF578B-4928-4D21-8891-B056B8286AF1}">
      <dsp:nvSpPr>
        <dsp:cNvPr id="0" name=""/>
        <dsp:cNvSpPr/>
      </dsp:nvSpPr>
      <dsp:spPr>
        <a:xfrm>
          <a:off x="1875820" y="643200"/>
          <a:ext cx="5389413" cy="5389413"/>
        </a:xfrm>
        <a:prstGeom prst="pie">
          <a:avLst>
            <a:gd name="adj1" fmla="val 7560000"/>
            <a:gd name="adj2" fmla="val 11880000"/>
          </a:avLst>
        </a:prstGeom>
        <a:solidFill>
          <a:schemeClr val="accent4"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Följa och analysera</a:t>
          </a:r>
        </a:p>
      </dsp:txBody>
      <dsp:txXfrm>
        <a:off x="2132459" y="3081269"/>
        <a:ext cx="1603992" cy="1353769"/>
      </dsp:txXfrm>
    </dsp:sp>
    <dsp:sp modelId="{79C006D5-A641-4F42-A574-A6E3905F0518}">
      <dsp:nvSpPr>
        <dsp:cNvPr id="0" name=""/>
        <dsp:cNvSpPr/>
      </dsp:nvSpPr>
      <dsp:spPr>
        <a:xfrm>
          <a:off x="1875820" y="643200"/>
          <a:ext cx="5389413" cy="5389413"/>
        </a:xfrm>
        <a:prstGeom prst="pie">
          <a:avLst>
            <a:gd name="adj1" fmla="val 11880000"/>
            <a:gd name="adj2" fmla="val 16200000"/>
          </a:avLst>
        </a:prstGeom>
        <a:solidFill>
          <a:schemeClr val="tx2">
            <a:lumMod val="7500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Tillse och kontrollera</a:t>
          </a:r>
        </a:p>
      </dsp:txBody>
      <dsp:txXfrm>
        <a:off x="2661776" y="1464444"/>
        <a:ext cx="1828551" cy="1251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774013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C43766-EC8E-4F99-A9FB-1F575BEC1A6B}" type="datetimeFigureOut">
              <a:rPr lang="sv-SE"/>
              <a:pPr>
                <a:defRPr/>
              </a:pPr>
              <a:t>2019-04-09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3" y="9428583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774013" y="9428583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A8FBC0-D173-46EE-B306-1D8C8BE5DD1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2616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774013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FA8159E-511F-47C6-A6AF-9285332BCFF3}" type="datetimeFigureOut">
              <a:rPr lang="sv-SE"/>
              <a:pPr>
                <a:defRPr/>
              </a:pPr>
              <a:t>2019-04-09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54013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66274" y="4777197"/>
            <a:ext cx="533019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3" y="9428583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774013" y="9428583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7DDE89A-6AA7-45EF-A1A7-BFF3BD07E77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25061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DDE89A-6AA7-45EF-A1A7-BFF3BD07E772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5393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DDE89A-6AA7-45EF-A1A7-BFF3BD07E772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8073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DDE89A-6AA7-45EF-A1A7-BFF3BD07E772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6025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DDE89A-6AA7-45EF-A1A7-BFF3BD07E772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5987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DDE89A-6AA7-45EF-A1A7-BFF3BD07E772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0078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DDE89A-6AA7-45EF-A1A7-BFF3BD07E772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6949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DDE89A-6AA7-45EF-A1A7-BFF3BD07E772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7313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DDE89A-6AA7-45EF-A1A7-BFF3BD07E772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6468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43" y="2691998"/>
            <a:ext cx="91090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77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sida">
    <p:bg>
      <p:bgPr>
        <a:solidFill>
          <a:srgbClr val="D781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13" y="6205538"/>
            <a:ext cx="213836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1994259" y="2426486"/>
            <a:ext cx="8343822" cy="1217667"/>
          </a:xfrm>
          <a:prstGeom prst="rect">
            <a:avLst/>
          </a:prstGeom>
          <a:noFill/>
        </p:spPr>
        <p:txBody>
          <a:bodyPr/>
          <a:lstStyle>
            <a:lvl1pPr algn="ctr">
              <a:defRPr sz="4400" b="0" i="0" baseline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0" hasCustomPrompt="1"/>
          </p:nvPr>
        </p:nvSpPr>
        <p:spPr>
          <a:xfrm>
            <a:off x="1994259" y="4057678"/>
            <a:ext cx="8343822" cy="904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v-SE" sz="2600" dirty="0"/>
              <a:t>- Namn Efternamn </a:t>
            </a:r>
          </a:p>
        </p:txBody>
      </p:sp>
    </p:spTree>
    <p:extLst>
      <p:ext uri="{BB962C8B-B14F-4D97-AF65-F5344CB8AC3E}">
        <p14:creationId xmlns:p14="http://schemas.microsoft.com/office/powerpoint/2010/main" val="251075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rosa bakgrund">
    <p:bg>
      <p:bgPr>
        <a:solidFill>
          <a:srgbClr val="D781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13" y="6205538"/>
            <a:ext cx="213836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703341" y="960756"/>
            <a:ext cx="8343822" cy="782699"/>
          </a:xfrm>
          <a:prstGeom prst="rect">
            <a:avLst/>
          </a:prstGeom>
          <a:noFill/>
        </p:spPr>
        <p:txBody>
          <a:bodyPr/>
          <a:lstStyle>
            <a:lvl1pPr>
              <a:defRPr sz="4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text 10"/>
          <p:cNvSpPr>
            <a:spLocks noGrp="1"/>
          </p:cNvSpPr>
          <p:nvPr>
            <p:ph type="body" sz="quarter" idx="10"/>
          </p:nvPr>
        </p:nvSpPr>
        <p:spPr>
          <a:xfrm>
            <a:off x="703263" y="1951038"/>
            <a:ext cx="8343900" cy="3584575"/>
          </a:xfrm>
          <a:prstGeom prst="rect">
            <a:avLst/>
          </a:prstGeom>
        </p:spPr>
        <p:txBody>
          <a:bodyPr/>
          <a:lstStyle>
            <a:lvl1pPr>
              <a:defRPr sz="2600" b="0" i="0" baseline="0">
                <a:solidFill>
                  <a:schemeClr val="bg1"/>
                </a:solidFill>
                <a:latin typeface="Crimson Text" charset="0"/>
                <a:ea typeface="Crimson Text" charset="0"/>
                <a:cs typeface="Crimson Text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483409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grön bakgrund">
    <p:bg>
      <p:bgPr>
        <a:solidFill>
          <a:srgbClr val="5A6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13" y="6205538"/>
            <a:ext cx="213836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703341" y="960756"/>
            <a:ext cx="8343822" cy="782699"/>
          </a:xfrm>
          <a:prstGeom prst="rect">
            <a:avLst/>
          </a:prstGeom>
          <a:noFill/>
        </p:spPr>
        <p:txBody>
          <a:bodyPr/>
          <a:lstStyle>
            <a:lvl1pPr>
              <a:defRPr sz="4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text 10"/>
          <p:cNvSpPr>
            <a:spLocks noGrp="1"/>
          </p:cNvSpPr>
          <p:nvPr>
            <p:ph type="body" sz="quarter" idx="10"/>
          </p:nvPr>
        </p:nvSpPr>
        <p:spPr>
          <a:xfrm>
            <a:off x="703263" y="1951038"/>
            <a:ext cx="8343900" cy="3584575"/>
          </a:xfrm>
          <a:prstGeom prst="rect">
            <a:avLst/>
          </a:prstGeom>
        </p:spPr>
        <p:txBody>
          <a:bodyPr/>
          <a:lstStyle>
            <a:lvl1pPr>
              <a:defRPr sz="2600" b="0" i="0" baseline="0">
                <a:solidFill>
                  <a:schemeClr val="bg1"/>
                </a:solidFill>
                <a:latin typeface="Crimson Text" charset="0"/>
                <a:ea typeface="Crimson Text" charset="0"/>
                <a:cs typeface="Crimson Text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152179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run bakgrund">
    <p:bg>
      <p:bgPr>
        <a:solidFill>
          <a:srgbClr val="695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13" y="6205538"/>
            <a:ext cx="213836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703341" y="960756"/>
            <a:ext cx="8343822" cy="782699"/>
          </a:xfrm>
          <a:prstGeom prst="rect">
            <a:avLst/>
          </a:prstGeom>
          <a:noFill/>
        </p:spPr>
        <p:txBody>
          <a:bodyPr/>
          <a:lstStyle>
            <a:lvl1pPr>
              <a:defRPr sz="4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text 10"/>
          <p:cNvSpPr>
            <a:spLocks noGrp="1"/>
          </p:cNvSpPr>
          <p:nvPr>
            <p:ph type="body" sz="quarter" idx="10"/>
          </p:nvPr>
        </p:nvSpPr>
        <p:spPr>
          <a:xfrm>
            <a:off x="703263" y="1951038"/>
            <a:ext cx="8343900" cy="3584575"/>
          </a:xfrm>
          <a:prstGeom prst="rect">
            <a:avLst/>
          </a:prstGeom>
        </p:spPr>
        <p:txBody>
          <a:bodyPr/>
          <a:lstStyle>
            <a:lvl1pPr>
              <a:defRPr sz="2600" b="0" i="0" baseline="0">
                <a:solidFill>
                  <a:schemeClr val="bg1"/>
                </a:solidFill>
                <a:latin typeface="Crimson Text" charset="0"/>
                <a:ea typeface="Crimson Text" charset="0"/>
                <a:cs typeface="Crimson Text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856133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gul bakgrund">
    <p:bg>
      <p:bgPr>
        <a:solidFill>
          <a:srgbClr val="D58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13" y="6205538"/>
            <a:ext cx="213836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703341" y="960756"/>
            <a:ext cx="8343822" cy="782699"/>
          </a:xfrm>
          <a:prstGeom prst="rect">
            <a:avLst/>
          </a:prstGeom>
          <a:noFill/>
        </p:spPr>
        <p:txBody>
          <a:bodyPr/>
          <a:lstStyle>
            <a:lvl1pPr>
              <a:defRPr sz="4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text 10"/>
          <p:cNvSpPr>
            <a:spLocks noGrp="1"/>
          </p:cNvSpPr>
          <p:nvPr>
            <p:ph type="body" sz="quarter" idx="10"/>
          </p:nvPr>
        </p:nvSpPr>
        <p:spPr>
          <a:xfrm>
            <a:off x="703263" y="1951038"/>
            <a:ext cx="8343900" cy="3584575"/>
          </a:xfrm>
          <a:prstGeom prst="rect">
            <a:avLst/>
          </a:prstGeom>
        </p:spPr>
        <p:txBody>
          <a:bodyPr/>
          <a:lstStyle>
            <a:lvl1pPr>
              <a:defRPr sz="2600" b="0" i="0" baseline="0">
                <a:solidFill>
                  <a:schemeClr val="bg1"/>
                </a:solidFill>
                <a:latin typeface="Crimson Text" charset="0"/>
                <a:ea typeface="Crimson Text" charset="0"/>
                <a:cs typeface="Crimson Text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699839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13" y="6205538"/>
            <a:ext cx="213836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3" y="4203700"/>
            <a:ext cx="33289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latshållare för text 10"/>
          <p:cNvSpPr>
            <a:spLocks noGrp="1"/>
          </p:cNvSpPr>
          <p:nvPr>
            <p:ph type="body" sz="quarter" idx="11"/>
          </p:nvPr>
        </p:nvSpPr>
        <p:spPr>
          <a:xfrm>
            <a:off x="703263" y="1962769"/>
            <a:ext cx="7643903" cy="3054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Crimson Text" charset="0"/>
                <a:ea typeface="Crimson Text" charset="0"/>
                <a:cs typeface="Crimson Text" charset="0"/>
              </a:defRPr>
            </a:lvl1pPr>
            <a:lvl2pPr>
              <a:defRPr sz="2400">
                <a:latin typeface="Crimson Text" charset="0"/>
                <a:ea typeface="Crimson Text" charset="0"/>
                <a:cs typeface="Crimson Text" charset="0"/>
              </a:defRPr>
            </a:lvl2pPr>
            <a:lvl3pPr>
              <a:defRPr sz="2000">
                <a:latin typeface="Crimson Text" charset="0"/>
                <a:ea typeface="Crimson Text" charset="0"/>
                <a:cs typeface="Crimson Text" charset="0"/>
              </a:defRPr>
            </a:lvl3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4" name="Rubrik 1"/>
          <p:cNvSpPr>
            <a:spLocks noGrp="1"/>
          </p:cNvSpPr>
          <p:nvPr>
            <p:ph type="title"/>
          </p:nvPr>
        </p:nvSpPr>
        <p:spPr>
          <a:xfrm>
            <a:off x="703341" y="960756"/>
            <a:ext cx="8343822" cy="782699"/>
          </a:xfrm>
          <a:prstGeom prst="rect">
            <a:avLst/>
          </a:prstGeom>
          <a:noFill/>
        </p:spPr>
        <p:txBody>
          <a:bodyPr/>
          <a:lstStyle>
            <a:lvl1pPr>
              <a:defRPr sz="4400" b="0" i="0">
                <a:solidFill>
                  <a:srgbClr val="D7817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921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G_animation_ver_1_b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0148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GG_animation_ver_2_a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GG_animation_ver_3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0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13" y="6205538"/>
            <a:ext cx="213836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3" y="4203700"/>
            <a:ext cx="33289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691149" y="2185988"/>
            <a:ext cx="10838864" cy="927752"/>
          </a:xfrm>
          <a:prstGeom prst="rect">
            <a:avLst/>
          </a:prstGeom>
          <a:noFill/>
        </p:spPr>
        <p:txBody>
          <a:bodyPr/>
          <a:lstStyle>
            <a:lvl1pPr>
              <a:defRPr sz="6000" b="0" i="0" baseline="0">
                <a:solidFill>
                  <a:srgbClr val="D7817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6" name="Platshållare för text 11"/>
          <p:cNvSpPr>
            <a:spLocks noGrp="1"/>
          </p:cNvSpPr>
          <p:nvPr>
            <p:ph type="body" sz="quarter" idx="11"/>
          </p:nvPr>
        </p:nvSpPr>
        <p:spPr>
          <a:xfrm>
            <a:off x="691149" y="3224084"/>
            <a:ext cx="10324514" cy="5595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rgbClr val="D7817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44716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13" y="6205538"/>
            <a:ext cx="213836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3" y="4203700"/>
            <a:ext cx="33289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703341" y="960756"/>
            <a:ext cx="8343822" cy="782699"/>
          </a:xfrm>
          <a:prstGeom prst="rect">
            <a:avLst/>
          </a:prstGeom>
          <a:noFill/>
        </p:spPr>
        <p:txBody>
          <a:bodyPr/>
          <a:lstStyle>
            <a:lvl1pPr>
              <a:defRPr sz="4400" b="0" i="0">
                <a:solidFill>
                  <a:srgbClr val="D7817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0"/>
          </p:nvPr>
        </p:nvSpPr>
        <p:spPr>
          <a:xfrm>
            <a:off x="703263" y="1951038"/>
            <a:ext cx="8343900" cy="3584575"/>
          </a:xfrm>
          <a:prstGeom prst="rect">
            <a:avLst/>
          </a:prstGeom>
        </p:spPr>
        <p:txBody>
          <a:bodyPr/>
          <a:lstStyle>
            <a:lvl1pPr>
              <a:defRPr sz="2600" b="0" i="0" baseline="0">
                <a:solidFill>
                  <a:srgbClr val="695F59"/>
                </a:solidFill>
                <a:latin typeface="Crimson Text" charset="0"/>
                <a:ea typeface="Crimson Text" charset="0"/>
                <a:cs typeface="Crimson Text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825440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13" y="6205538"/>
            <a:ext cx="213836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013" y="6357938"/>
            <a:ext cx="213836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latshållare för bild 9"/>
          <p:cNvSpPr>
            <a:spLocks noGrp="1"/>
          </p:cNvSpPr>
          <p:nvPr>
            <p:ph type="pic" sz="quarter" idx="11"/>
          </p:nvPr>
        </p:nvSpPr>
        <p:spPr>
          <a:xfrm>
            <a:off x="5340350" y="0"/>
            <a:ext cx="6851650" cy="6851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703341" y="960756"/>
            <a:ext cx="4282997" cy="1221612"/>
          </a:xfrm>
          <a:prstGeom prst="rect">
            <a:avLst/>
          </a:prstGeom>
          <a:noFill/>
        </p:spPr>
        <p:txBody>
          <a:bodyPr/>
          <a:lstStyle>
            <a:lvl1pPr>
              <a:defRPr sz="4400" b="0" i="0">
                <a:solidFill>
                  <a:srgbClr val="D7817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text 10"/>
          <p:cNvSpPr>
            <a:spLocks noGrp="1"/>
          </p:cNvSpPr>
          <p:nvPr>
            <p:ph type="body" sz="quarter" idx="10"/>
          </p:nvPr>
        </p:nvSpPr>
        <p:spPr>
          <a:xfrm>
            <a:off x="703263" y="2475294"/>
            <a:ext cx="4124769" cy="3584575"/>
          </a:xfrm>
          <a:prstGeom prst="rect">
            <a:avLst/>
          </a:prstGeom>
        </p:spPr>
        <p:txBody>
          <a:bodyPr/>
          <a:lstStyle>
            <a:lvl1pPr>
              <a:defRPr sz="2600" b="0" i="0" baseline="0">
                <a:solidFill>
                  <a:srgbClr val="695F59"/>
                </a:solidFill>
                <a:latin typeface="Crimson Text" charset="0"/>
                <a:ea typeface="Crimson Text" charset="0"/>
                <a:cs typeface="Crimson Text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4137056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13" y="6205538"/>
            <a:ext cx="213836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bild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1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1924089" y="3034475"/>
            <a:ext cx="8343822" cy="782699"/>
          </a:xfrm>
          <a:prstGeom prst="rect">
            <a:avLst/>
          </a:prstGeom>
          <a:noFill/>
        </p:spPr>
        <p:txBody>
          <a:bodyPr/>
          <a:lstStyle>
            <a:lvl1pPr algn="ctr">
              <a:defRPr sz="4400" b="0" i="0">
                <a:solidFill>
                  <a:srgbClr val="D7817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0877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1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noProof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834606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0CF0D1-5B35-224B-82E6-A494C80F6CFF}" type="datetimeFigureOut">
              <a:rPr lang="sv-SE"/>
              <a:pPr>
                <a:defRPr/>
              </a:pPr>
              <a:t>2019-04-09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AD02A6-FCF1-D647-89DC-AC13F921908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257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4241453" y="5233480"/>
            <a:ext cx="3594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400" b="1" dirty="0"/>
              <a:t>Tommy Olsson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2049291" y="629050"/>
            <a:ext cx="79789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400" b="1"/>
              <a:t>DIGG ansvarar </a:t>
            </a:r>
            <a:r>
              <a:rPr lang="sv-SE" sz="4400" b="1" dirty="0"/>
              <a:t>för tillsyn och stöd</a:t>
            </a:r>
          </a:p>
        </p:txBody>
      </p:sp>
    </p:spTree>
    <p:extLst>
      <p:ext uri="{BB962C8B-B14F-4D97-AF65-F5344CB8AC3E}">
        <p14:creationId xmlns:p14="http://schemas.microsoft.com/office/powerpoint/2010/main" val="438936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426030" y="583104"/>
            <a:ext cx="8343822" cy="782699"/>
          </a:xfrm>
        </p:spPr>
        <p:txBody>
          <a:bodyPr/>
          <a:lstStyle/>
          <a:p>
            <a:pPr algn="l"/>
            <a:r>
              <a:rPr lang="sv-SE" dirty="0">
                <a:solidFill>
                  <a:srgbClr val="5A6751"/>
                </a:solidFill>
                <a:latin typeface="Ubuntu" panose="020B0504030602030204" pitchFamily="34" charset="0"/>
              </a:rPr>
              <a:t>Varför DIGG?</a:t>
            </a:r>
          </a:p>
        </p:txBody>
      </p:sp>
    </p:spTree>
    <p:extLst>
      <p:ext uri="{BB962C8B-B14F-4D97-AF65-F5344CB8AC3E}">
        <p14:creationId xmlns:p14="http://schemas.microsoft.com/office/powerpoint/2010/main" val="311373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318846" y="399519"/>
            <a:ext cx="11419129" cy="782699"/>
          </a:xfrm>
        </p:spPr>
        <p:txBody>
          <a:bodyPr/>
          <a:lstStyle/>
          <a:p>
            <a:pPr algn="l"/>
            <a:r>
              <a:rPr lang="sv-SE" dirty="0">
                <a:solidFill>
                  <a:srgbClr val="5A6751"/>
                </a:solidFill>
                <a:latin typeface="Ubuntu" panose="020B0504030602030204" pitchFamily="34" charset="0"/>
              </a:rPr>
              <a:t>Vad gör DIGG?</a:t>
            </a:r>
            <a:br>
              <a:rPr lang="sv-SE" b="1" dirty="0">
                <a:solidFill>
                  <a:srgbClr val="5A6751"/>
                </a:solidFill>
              </a:rPr>
            </a:br>
            <a:endParaRPr lang="sv-SE" sz="3200" b="1" dirty="0">
              <a:solidFill>
                <a:srgbClr val="5A6751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1509878" y="448858"/>
          <a:ext cx="9329684" cy="6415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9582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114"/>
            <a:ext cx="12192000" cy="8126361"/>
          </a:xfrm>
        </p:spPr>
      </p:pic>
      <p:sp>
        <p:nvSpPr>
          <p:cNvPr id="6" name="Rubrik 1"/>
          <p:cNvSpPr txBox="1">
            <a:spLocks/>
          </p:cNvSpPr>
          <p:nvPr/>
        </p:nvSpPr>
        <p:spPr>
          <a:xfrm>
            <a:off x="520461" y="488316"/>
            <a:ext cx="8343822" cy="78269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sv-SE" dirty="0">
                <a:latin typeface="Ubuntu" panose="020B0504030602030204" pitchFamily="34" charset="0"/>
              </a:rPr>
              <a:t>DIGG:s fokus 2019</a:t>
            </a:r>
          </a:p>
        </p:txBody>
      </p:sp>
      <p:sp>
        <p:nvSpPr>
          <p:cNvPr id="2" name="Rektangel 1"/>
          <p:cNvSpPr/>
          <p:nvPr/>
        </p:nvSpPr>
        <p:spPr>
          <a:xfrm>
            <a:off x="667109" y="143003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v-SE" dirty="0"/>
              <a:t>Regeringsuppdrag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v-SE" dirty="0"/>
              <a:t>e-legitimation/e-signatur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v-SE" dirty="0"/>
              <a:t>e-faktura/e-handel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v-SE" dirty="0"/>
              <a:t>Mina meddelanden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v-SE" dirty="0"/>
              <a:t>Tillgänglighet till digital</a:t>
            </a:r>
            <a:br>
              <a:rPr lang="sv-SE" dirty="0"/>
            </a:br>
            <a:r>
              <a:rPr lang="sv-SE" dirty="0"/>
              <a:t>offentlig service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090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DIGG-dagarna 		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7530" cy="9461045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2739508" y="2667124"/>
            <a:ext cx="1974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dirty="0">
                <a:solidFill>
                  <a:srgbClr val="695F59"/>
                </a:solidFill>
                <a:latin typeface="Ubuntu" panose="020B0504030602030204" pitchFamily="34" charset="0"/>
              </a:rPr>
              <a:t>EN</a:t>
            </a:r>
            <a:br>
              <a:rPr lang="sv-SE" sz="4000" dirty="0">
                <a:solidFill>
                  <a:srgbClr val="695F59"/>
                </a:solidFill>
                <a:latin typeface="Ubuntu" panose="020B0504030602030204" pitchFamily="34" charset="0"/>
              </a:rPr>
            </a:br>
            <a:r>
              <a:rPr lang="sv-SE" sz="4000" dirty="0">
                <a:solidFill>
                  <a:srgbClr val="695F59"/>
                </a:solidFill>
                <a:latin typeface="Ubuntu" panose="020B0504030602030204" pitchFamily="34" charset="0"/>
              </a:rPr>
              <a:t>301</a:t>
            </a:r>
            <a:br>
              <a:rPr lang="sv-SE" sz="4000" dirty="0">
                <a:solidFill>
                  <a:srgbClr val="695F59"/>
                </a:solidFill>
                <a:latin typeface="Ubuntu" panose="020B0504030602030204" pitchFamily="34" charset="0"/>
              </a:rPr>
            </a:br>
            <a:r>
              <a:rPr lang="sv-SE" sz="4000" dirty="0">
                <a:solidFill>
                  <a:srgbClr val="695F59"/>
                </a:solidFill>
                <a:latin typeface="Ubuntu" panose="020B0504030602030204" pitchFamily="34" charset="0"/>
              </a:rPr>
              <a:t>549</a:t>
            </a:r>
            <a:endParaRPr lang="sv-SE" sz="2400" dirty="0">
              <a:solidFill>
                <a:srgbClr val="695F59"/>
              </a:solidFill>
              <a:latin typeface="Ubuntu" panose="020B0504030602030204" pitchFamily="34" charset="0"/>
            </a:endParaRPr>
          </a:p>
        </p:txBody>
      </p:sp>
      <p:sp>
        <p:nvSpPr>
          <p:cNvPr id="16" name="textruta 15"/>
          <p:cNvSpPr txBox="1"/>
          <p:nvPr/>
        </p:nvSpPr>
        <p:spPr>
          <a:xfrm>
            <a:off x="5206547" y="5027853"/>
            <a:ext cx="1974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dirty="0">
                <a:solidFill>
                  <a:srgbClr val="695F59"/>
                </a:solidFill>
                <a:latin typeface="Ubuntu" panose="020B0504030602030204" pitchFamily="34" charset="0"/>
              </a:rPr>
              <a:t>SFS</a:t>
            </a:r>
            <a:br>
              <a:rPr lang="sv-SE" sz="4000" dirty="0">
                <a:solidFill>
                  <a:srgbClr val="695F59"/>
                </a:solidFill>
                <a:latin typeface="Ubuntu" panose="020B0504030602030204" pitchFamily="34" charset="0"/>
              </a:rPr>
            </a:br>
            <a:r>
              <a:rPr lang="sv-SE" sz="4000" dirty="0">
                <a:solidFill>
                  <a:srgbClr val="695F59"/>
                </a:solidFill>
                <a:latin typeface="Ubuntu" panose="020B0504030602030204" pitchFamily="34" charset="0"/>
              </a:rPr>
              <a:t>2018</a:t>
            </a:r>
            <a:br>
              <a:rPr lang="sv-SE" sz="4000" dirty="0">
                <a:solidFill>
                  <a:srgbClr val="695F59"/>
                </a:solidFill>
                <a:latin typeface="Ubuntu" panose="020B0504030602030204" pitchFamily="34" charset="0"/>
              </a:rPr>
            </a:br>
            <a:r>
              <a:rPr lang="sv-SE" sz="4000" dirty="0">
                <a:solidFill>
                  <a:srgbClr val="695F59"/>
                </a:solidFill>
                <a:latin typeface="Ubuntu" panose="020B0504030602030204" pitchFamily="34" charset="0"/>
              </a:rPr>
              <a:t>:1938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10169281" y="5027853"/>
            <a:ext cx="1974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dirty="0">
                <a:solidFill>
                  <a:schemeClr val="bg1"/>
                </a:solidFill>
                <a:latin typeface="Ubuntu" panose="020B0504030602030204" pitchFamily="34" charset="0"/>
              </a:rPr>
              <a:t>MDFFS</a:t>
            </a:r>
            <a:br>
              <a:rPr lang="sv-SE" sz="40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sv-SE" sz="4000" dirty="0">
                <a:solidFill>
                  <a:schemeClr val="bg1"/>
                </a:solidFill>
                <a:latin typeface="Ubuntu" panose="020B0504030602030204" pitchFamily="34" charset="0"/>
              </a:rPr>
              <a:t>2019</a:t>
            </a:r>
            <a:br>
              <a:rPr lang="sv-SE" sz="40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sv-SE" sz="4000" dirty="0">
                <a:solidFill>
                  <a:schemeClr val="bg1"/>
                </a:solidFill>
                <a:latin typeface="Ubuntu" panose="020B0504030602030204" pitchFamily="34" charset="0"/>
              </a:rPr>
              <a:t>:?</a:t>
            </a:r>
            <a:endParaRPr lang="sv-SE" sz="24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9" name="textruta 18"/>
          <p:cNvSpPr txBox="1"/>
          <p:nvPr/>
        </p:nvSpPr>
        <p:spPr>
          <a:xfrm>
            <a:off x="7687914" y="2704211"/>
            <a:ext cx="1974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dirty="0">
                <a:solidFill>
                  <a:srgbClr val="695F59"/>
                </a:solidFill>
                <a:latin typeface="Ubuntu" panose="020B0504030602030204" pitchFamily="34" charset="0"/>
              </a:rPr>
              <a:t>WCAG</a:t>
            </a:r>
            <a:br>
              <a:rPr lang="sv-SE" sz="4000" dirty="0">
                <a:solidFill>
                  <a:srgbClr val="695F59"/>
                </a:solidFill>
                <a:latin typeface="Ubuntu" panose="020B0504030602030204" pitchFamily="34" charset="0"/>
              </a:rPr>
            </a:br>
            <a:r>
              <a:rPr lang="sv-SE" sz="4000" dirty="0">
                <a:solidFill>
                  <a:srgbClr val="695F59"/>
                </a:solidFill>
                <a:latin typeface="Ubuntu" panose="020B0504030602030204" pitchFamily="34" charset="0"/>
              </a:rPr>
              <a:t>2.1</a:t>
            </a:r>
            <a:endParaRPr lang="sv-SE" sz="2400" dirty="0">
              <a:solidFill>
                <a:srgbClr val="695F59"/>
              </a:solidFill>
              <a:latin typeface="Ubuntu" panose="020B0504030602030204" pitchFamily="34" charset="0"/>
            </a:endParaRPr>
          </a:p>
        </p:txBody>
      </p:sp>
      <p:pic>
        <p:nvPicPr>
          <p:cNvPr id="21" name="Bildobjekt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531" y="-22901"/>
            <a:ext cx="2517914" cy="2398644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4796" y="4728406"/>
            <a:ext cx="2520811" cy="2345632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65641" y="123426"/>
            <a:ext cx="2186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dirty="0">
                <a:latin typeface="Ubuntu" panose="020B0504030602030204" pitchFamily="34" charset="0"/>
              </a:rPr>
              <a:t>(EU)</a:t>
            </a:r>
            <a:br>
              <a:rPr lang="sv-SE" sz="4000" dirty="0">
                <a:latin typeface="Ubuntu" panose="020B0504030602030204" pitchFamily="34" charset="0"/>
              </a:rPr>
            </a:br>
            <a:r>
              <a:rPr lang="sv-SE" sz="4000" dirty="0">
                <a:latin typeface="Ubuntu" panose="020B0504030602030204" pitchFamily="34" charset="0"/>
              </a:rPr>
              <a:t>2016</a:t>
            </a:r>
            <a:br>
              <a:rPr lang="sv-SE" sz="4000" dirty="0">
                <a:latin typeface="Ubuntu" panose="020B0504030602030204" pitchFamily="34" charset="0"/>
              </a:rPr>
            </a:br>
            <a:r>
              <a:rPr lang="sv-SE" sz="4000" dirty="0">
                <a:latin typeface="Ubuntu" panose="020B0504030602030204" pitchFamily="34" charset="0"/>
              </a:rPr>
              <a:t>/2102</a:t>
            </a:r>
            <a:endParaRPr lang="sv-SE" sz="2400" dirty="0">
              <a:latin typeface="Ubuntu" panose="020B0504030602030204" pitchFamily="34" charset="0"/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5095529" y="123426"/>
            <a:ext cx="2186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dirty="0">
                <a:latin typeface="Ubuntu" panose="020B0504030602030204" pitchFamily="34" charset="0"/>
              </a:rPr>
              <a:t>(EU)</a:t>
            </a:r>
            <a:br>
              <a:rPr lang="sv-SE" sz="4000" dirty="0">
                <a:latin typeface="Ubuntu" panose="020B0504030602030204" pitchFamily="34" charset="0"/>
              </a:rPr>
            </a:br>
            <a:r>
              <a:rPr lang="sv-SE" sz="4000" dirty="0">
                <a:latin typeface="Ubuntu" panose="020B0504030602030204" pitchFamily="34" charset="0"/>
              </a:rPr>
              <a:t>2018</a:t>
            </a:r>
            <a:br>
              <a:rPr lang="sv-SE" sz="4000" dirty="0">
                <a:latin typeface="Ubuntu" panose="020B0504030602030204" pitchFamily="34" charset="0"/>
              </a:rPr>
            </a:br>
            <a:r>
              <a:rPr lang="sv-SE" sz="4000" dirty="0">
                <a:latin typeface="Ubuntu" panose="020B0504030602030204" pitchFamily="34" charset="0"/>
              </a:rPr>
              <a:t>/2048</a:t>
            </a:r>
            <a:endParaRPr lang="sv-SE" sz="2400" dirty="0">
              <a:latin typeface="Ubuntu" panose="020B0504030602030204" pitchFamily="34" charset="0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10063332" y="123426"/>
            <a:ext cx="2186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dirty="0">
                <a:latin typeface="Ubuntu" panose="020B0504030602030204" pitchFamily="34" charset="0"/>
              </a:rPr>
              <a:t>SFS</a:t>
            </a:r>
            <a:br>
              <a:rPr lang="sv-SE" sz="4000" dirty="0">
                <a:latin typeface="Ubuntu" panose="020B0504030602030204" pitchFamily="34" charset="0"/>
              </a:rPr>
            </a:br>
            <a:r>
              <a:rPr lang="sv-SE" sz="4000" dirty="0">
                <a:latin typeface="Ubuntu" panose="020B0504030602030204" pitchFamily="34" charset="0"/>
              </a:rPr>
              <a:t>2018</a:t>
            </a:r>
            <a:br>
              <a:rPr lang="sv-SE" sz="4000" dirty="0">
                <a:latin typeface="Ubuntu" panose="020B0504030602030204" pitchFamily="34" charset="0"/>
              </a:rPr>
            </a:br>
            <a:r>
              <a:rPr lang="sv-SE" sz="4000" dirty="0">
                <a:latin typeface="Ubuntu" panose="020B0504030602030204" pitchFamily="34" charset="0"/>
              </a:rPr>
              <a:t>:1937</a:t>
            </a:r>
            <a:endParaRPr lang="sv-SE" sz="2400" dirty="0">
              <a:latin typeface="Ubuntu" panose="020B0504030602030204" pitchFamily="34" charset="0"/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171589" y="5027853"/>
            <a:ext cx="1974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Ds</a:t>
            </a:r>
            <a:br>
              <a:rPr lang="sv-SE" sz="40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</a:br>
            <a:r>
              <a:rPr lang="sv-SE" sz="40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2017</a:t>
            </a:r>
            <a:br>
              <a:rPr lang="sv-SE" sz="40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</a:br>
            <a:r>
              <a:rPr lang="sv-SE" sz="40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:60</a:t>
            </a:r>
            <a:endParaRPr lang="sv-SE" sz="2400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91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ubrik 1"/>
          <p:cNvSpPr txBox="1">
            <a:spLocks/>
          </p:cNvSpPr>
          <p:nvPr/>
        </p:nvSpPr>
        <p:spPr>
          <a:xfrm>
            <a:off x="636609" y="367010"/>
            <a:ext cx="6370583" cy="12307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sv-SE" dirty="0">
                <a:solidFill>
                  <a:srgbClr val="5A6751"/>
                </a:solidFill>
                <a:latin typeface="Ubuntu" panose="020B0504030602030204" pitchFamily="34" charset="0"/>
              </a:rPr>
              <a:t>Tillgänglighet till digital offentlig service 2019</a:t>
            </a:r>
            <a:endParaRPr lang="sv-SE" dirty="0">
              <a:solidFill>
                <a:srgbClr val="5A67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2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441" y="-704909"/>
            <a:ext cx="12684033" cy="8467860"/>
          </a:xfrm>
        </p:spPr>
      </p:pic>
      <p:sp>
        <p:nvSpPr>
          <p:cNvPr id="10" name="Rubrik 1"/>
          <p:cNvSpPr txBox="1">
            <a:spLocks/>
          </p:cNvSpPr>
          <p:nvPr/>
        </p:nvSpPr>
        <p:spPr>
          <a:xfrm>
            <a:off x="636609" y="367010"/>
            <a:ext cx="5987711" cy="138051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sv-SE" dirty="0">
                <a:solidFill>
                  <a:srgbClr val="5A6751"/>
                </a:solidFill>
                <a:latin typeface="Ubuntu" panose="020B0504030602030204" pitchFamily="34" charset="0"/>
              </a:rPr>
              <a:t>Tillsyn och</a:t>
            </a:r>
          </a:p>
          <a:p>
            <a:r>
              <a:rPr lang="sv-SE" dirty="0">
                <a:solidFill>
                  <a:srgbClr val="5A6751"/>
                </a:solidFill>
                <a:latin typeface="Ubuntu" panose="020B0504030602030204" pitchFamily="34" charset="0"/>
              </a:rPr>
              <a:t>främjande</a:t>
            </a:r>
            <a:endParaRPr lang="sv-SE" dirty="0">
              <a:solidFill>
                <a:srgbClr val="5A67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54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/>
          <p:cNvSpPr txBox="1">
            <a:spLocks/>
          </p:cNvSpPr>
          <p:nvPr/>
        </p:nvSpPr>
        <p:spPr>
          <a:xfrm>
            <a:off x="4387660" y="4488240"/>
            <a:ext cx="3177620" cy="3584575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sv-SE" dirty="0"/>
              <a:t>info@digg.se</a:t>
            </a:r>
          </a:p>
          <a:p>
            <a:pPr marL="0" indent="0" algn="ctr">
              <a:buFont typeface="Arial" charset="0"/>
              <a:buNone/>
            </a:pPr>
            <a:r>
              <a:rPr lang="sv-SE" dirty="0"/>
              <a:t>0771-11 44 00</a:t>
            </a:r>
          </a:p>
          <a:p>
            <a:pPr marL="0" indent="0" algn="ctr">
              <a:buFont typeface="Arial" charset="0"/>
              <a:buNone/>
            </a:pPr>
            <a:r>
              <a:rPr lang="sv-SE" dirty="0"/>
              <a:t>digg.se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70" y="6280527"/>
            <a:ext cx="137160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7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-tema">
  <a:themeElements>
    <a:clrScheme name="215">
      <a:dk1>
        <a:srgbClr val="576751"/>
      </a:dk1>
      <a:lt1>
        <a:srgbClr val="FFFFFF"/>
      </a:lt1>
      <a:dk2>
        <a:srgbClr val="E48773"/>
      </a:dk2>
      <a:lt2>
        <a:srgbClr val="F1EFEC"/>
      </a:lt2>
      <a:accent1>
        <a:srgbClr val="E48773"/>
      </a:accent1>
      <a:accent2>
        <a:srgbClr val="576751"/>
      </a:accent2>
      <a:accent3>
        <a:srgbClr val="6B5F58"/>
      </a:accent3>
      <a:accent4>
        <a:srgbClr val="E38A3D"/>
      </a:accent4>
      <a:accent5>
        <a:srgbClr val="EDAF9C"/>
      </a:accent5>
      <a:accent6>
        <a:srgbClr val="57675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G_PPT_mall" id="{D83CFDF1-55E7-6240-91A8-D0575777D8B3}" vid="{868E67F8-62E2-4C43-9B62-9DA0D8D0466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DIGG_PPT_mall_PowerPoint 97-2003 (1)</Template>
  <TotalTime>0</TotalTime>
  <Words>89</Words>
  <Application>Microsoft Office PowerPoint</Application>
  <PresentationFormat>Bredbild</PresentationFormat>
  <Paragraphs>38</Paragraphs>
  <Slides>8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Crimson Text</vt:lpstr>
      <vt:lpstr>Ubuntu</vt:lpstr>
      <vt:lpstr>Ubuntu Light</vt:lpstr>
      <vt:lpstr>Ubuntu Medium</vt:lpstr>
      <vt:lpstr>Wingdings</vt:lpstr>
      <vt:lpstr>1_Office-tema</vt:lpstr>
      <vt:lpstr>PowerPoint-presentation</vt:lpstr>
      <vt:lpstr>Varför DIGG?</vt:lpstr>
      <vt:lpstr>Vad gör DIGG? </vt:lpstr>
      <vt:lpstr>PowerPoint-presentation</vt:lpstr>
      <vt:lpstr>DIGG-dagarna   </vt:lpstr>
      <vt:lpstr>PowerPoint-presentation</vt:lpstr>
      <vt:lpstr>PowerPoint-presentation</vt:lpstr>
      <vt:lpstr>PowerPoint-presentation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2019-04-09T13:42:38Z</dcterms:created>
  <dcterms:modified xsi:type="dcterms:W3CDTF">2019-04-09T13:42:50Z</dcterms:modified>
</cp:coreProperties>
</file>