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  <p:sldMasterId id="2147483676" r:id="rId4"/>
  </p:sldMasterIdLst>
  <p:notesMasterIdLst>
    <p:notesMasterId r:id="rId17"/>
  </p:notesMasterIdLst>
  <p:sldIdLst>
    <p:sldId id="1247" r:id="rId5"/>
    <p:sldId id="1249" r:id="rId6"/>
    <p:sldId id="1250" r:id="rId7"/>
    <p:sldId id="1251" r:id="rId8"/>
    <p:sldId id="1248" r:id="rId9"/>
    <p:sldId id="1252" r:id="rId10"/>
    <p:sldId id="1838" r:id="rId11"/>
    <p:sldId id="265" r:id="rId12"/>
    <p:sldId id="263" r:id="rId13"/>
    <p:sldId id="266" r:id="rId14"/>
    <p:sldId id="267" r:id="rId15"/>
    <p:sldId id="10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941"/>
    <a:srgbClr val="592A08"/>
    <a:srgbClr val="005244"/>
    <a:srgbClr val="216C7B"/>
    <a:srgbClr val="2687B0"/>
    <a:srgbClr val="26A3A1"/>
    <a:srgbClr val="FFF0E5"/>
    <a:srgbClr val="CCC1DA"/>
    <a:srgbClr val="EDCAE3"/>
    <a:srgbClr val="FF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3DC7B-BF7E-4F9E-A47D-CFC9708691AF}" v="22" dt="2021-01-11T10:36:49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3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Pelc" userId="4f15eafc7613e04e" providerId="LiveId" clId="{FF03DC7B-BF7E-4F9E-A47D-CFC9708691AF}"/>
    <pc:docChg chg="undo custSel addSld delSld modSld">
      <pc:chgData name="Stefan Pelc" userId="4f15eafc7613e04e" providerId="LiveId" clId="{FF03DC7B-BF7E-4F9E-A47D-CFC9708691AF}" dt="2021-01-11T10:36:49.770" v="64"/>
      <pc:docMkLst>
        <pc:docMk/>
      </pc:docMkLst>
      <pc:sldChg chg="del">
        <pc:chgData name="Stefan Pelc" userId="4f15eafc7613e04e" providerId="LiveId" clId="{FF03DC7B-BF7E-4F9E-A47D-CFC9708691AF}" dt="2021-01-11T10:23:10.436" v="40" actId="2696"/>
        <pc:sldMkLst>
          <pc:docMk/>
          <pc:sldMk cId="471965620" sldId="268"/>
        </pc:sldMkLst>
      </pc:sldChg>
      <pc:sldChg chg="add del">
        <pc:chgData name="Stefan Pelc" userId="4f15eafc7613e04e" providerId="LiveId" clId="{FF03DC7B-BF7E-4F9E-A47D-CFC9708691AF}" dt="2021-01-11T10:25:42.365" v="45" actId="2696"/>
        <pc:sldMkLst>
          <pc:docMk/>
          <pc:sldMk cId="4121222556" sldId="540"/>
        </pc:sldMkLst>
      </pc:sldChg>
      <pc:sldChg chg="add del">
        <pc:chgData name="Stefan Pelc" userId="4f15eafc7613e04e" providerId="LiveId" clId="{FF03DC7B-BF7E-4F9E-A47D-CFC9708691AF}" dt="2021-01-11T10:25:57.534" v="46" actId="2696"/>
        <pc:sldMkLst>
          <pc:docMk/>
          <pc:sldMk cId="341555616" sldId="812"/>
        </pc:sldMkLst>
      </pc:sldChg>
      <pc:sldChg chg="del">
        <pc:chgData name="Stefan Pelc" userId="4f15eafc7613e04e" providerId="LiveId" clId="{FF03DC7B-BF7E-4F9E-A47D-CFC9708691AF}" dt="2021-01-11T10:20:06.797" v="23" actId="2696"/>
        <pc:sldMkLst>
          <pc:docMk/>
          <pc:sldMk cId="1181577892" sldId="1071"/>
        </pc:sldMkLst>
      </pc:sldChg>
      <pc:sldChg chg="del">
        <pc:chgData name="Stefan Pelc" userId="4f15eafc7613e04e" providerId="LiveId" clId="{FF03DC7B-BF7E-4F9E-A47D-CFC9708691AF}" dt="2021-01-11T10:23:40.678" v="43" actId="2696"/>
        <pc:sldMkLst>
          <pc:docMk/>
          <pc:sldMk cId="1637752768" sldId="1072"/>
        </pc:sldMkLst>
      </pc:sldChg>
      <pc:sldChg chg="del">
        <pc:chgData name="Stefan Pelc" userId="4f15eafc7613e04e" providerId="LiveId" clId="{FF03DC7B-BF7E-4F9E-A47D-CFC9708691AF}" dt="2021-01-11T10:19:20.813" v="19" actId="2696"/>
        <pc:sldMkLst>
          <pc:docMk/>
          <pc:sldMk cId="1336430793" sldId="1073"/>
        </pc:sldMkLst>
      </pc:sldChg>
      <pc:sldChg chg="del">
        <pc:chgData name="Stefan Pelc" userId="4f15eafc7613e04e" providerId="LiveId" clId="{FF03DC7B-BF7E-4F9E-A47D-CFC9708691AF}" dt="2021-01-11T10:20:50.023" v="26" actId="2696"/>
        <pc:sldMkLst>
          <pc:docMk/>
          <pc:sldMk cId="140457487" sldId="1074"/>
        </pc:sldMkLst>
      </pc:sldChg>
      <pc:sldChg chg="del">
        <pc:chgData name="Stefan Pelc" userId="4f15eafc7613e04e" providerId="LiveId" clId="{FF03DC7B-BF7E-4F9E-A47D-CFC9708691AF}" dt="2021-01-11T10:21:44.292" v="34" actId="2696"/>
        <pc:sldMkLst>
          <pc:docMk/>
          <pc:sldMk cId="555886803" sldId="1075"/>
        </pc:sldMkLst>
      </pc:sldChg>
      <pc:sldChg chg="del">
        <pc:chgData name="Stefan Pelc" userId="4f15eafc7613e04e" providerId="LiveId" clId="{FF03DC7B-BF7E-4F9E-A47D-CFC9708691AF}" dt="2021-01-11T10:22:35.685" v="37" actId="2696"/>
        <pc:sldMkLst>
          <pc:docMk/>
          <pc:sldMk cId="3355997798" sldId="1076"/>
        </pc:sldMkLst>
      </pc:sldChg>
      <pc:sldChg chg="addSp modSp add del mod">
        <pc:chgData name="Stefan Pelc" userId="4f15eafc7613e04e" providerId="LiveId" clId="{FF03DC7B-BF7E-4F9E-A47D-CFC9708691AF}" dt="2021-01-11T10:36:03.782" v="59" actId="14100"/>
        <pc:sldMkLst>
          <pc:docMk/>
          <pc:sldMk cId="3675739687" sldId="1247"/>
        </pc:sldMkLst>
        <pc:spChg chg="mod">
          <ac:chgData name="Stefan Pelc" userId="4f15eafc7613e04e" providerId="LiveId" clId="{FF03DC7B-BF7E-4F9E-A47D-CFC9708691AF}" dt="2021-01-11T10:32:16.296" v="47" actId="1076"/>
          <ac:spMkLst>
            <pc:docMk/>
            <pc:sldMk cId="3675739687" sldId="1247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19:09.025" v="18" actId="14100"/>
          <ac:spMkLst>
            <pc:docMk/>
            <pc:sldMk cId="3675739687" sldId="1247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03.782" v="59" actId="14100"/>
          <ac:picMkLst>
            <pc:docMk/>
            <pc:sldMk cId="3675739687" sldId="1247"/>
            <ac:picMk id="5" creationId="{9D57612D-D3BD-4DFA-8F72-A30AEDDD34F1}"/>
          </ac:picMkLst>
        </pc:picChg>
      </pc:sldChg>
      <pc:sldChg chg="addSp modSp add mod">
        <pc:chgData name="Stefan Pelc" userId="4f15eafc7613e04e" providerId="LiveId" clId="{FF03DC7B-BF7E-4F9E-A47D-CFC9708691AF}" dt="2021-01-11T10:36:46.210" v="63"/>
        <pc:sldMkLst>
          <pc:docMk/>
          <pc:sldMk cId="2152322687" sldId="1248"/>
        </pc:sldMkLst>
        <pc:spChg chg="mod">
          <ac:chgData name="Stefan Pelc" userId="4f15eafc7613e04e" providerId="LiveId" clId="{FF03DC7B-BF7E-4F9E-A47D-CFC9708691AF}" dt="2021-01-11T10:33:44.967" v="53" actId="1076"/>
          <ac:spMkLst>
            <pc:docMk/>
            <pc:sldMk cId="2152322687" sldId="1248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23:03.554" v="39" actId="27636"/>
          <ac:spMkLst>
            <pc:docMk/>
            <pc:sldMk cId="2152322687" sldId="1248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46.210" v="63"/>
          <ac:picMkLst>
            <pc:docMk/>
            <pc:sldMk cId="2152322687" sldId="1248"/>
            <ac:picMk id="4" creationId="{6886E214-2917-45A9-BE35-7E5C5C7F0BA1}"/>
          </ac:picMkLst>
        </pc:picChg>
      </pc:sldChg>
      <pc:sldChg chg="addSp modSp add mod">
        <pc:chgData name="Stefan Pelc" userId="4f15eafc7613e04e" providerId="LiveId" clId="{FF03DC7B-BF7E-4F9E-A47D-CFC9708691AF}" dt="2021-01-11T10:36:31.738" v="60"/>
        <pc:sldMkLst>
          <pc:docMk/>
          <pc:sldMk cId="1275816276" sldId="1249"/>
        </pc:sldMkLst>
        <pc:spChg chg="mod">
          <ac:chgData name="Stefan Pelc" userId="4f15eafc7613e04e" providerId="LiveId" clId="{FF03DC7B-BF7E-4F9E-A47D-CFC9708691AF}" dt="2021-01-11T10:33:02.286" v="48" actId="1076"/>
          <ac:spMkLst>
            <pc:docMk/>
            <pc:sldMk cId="1275816276" sldId="1249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20:33.763" v="25" actId="27636"/>
          <ac:spMkLst>
            <pc:docMk/>
            <pc:sldMk cId="1275816276" sldId="1249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31.738" v="60"/>
          <ac:picMkLst>
            <pc:docMk/>
            <pc:sldMk cId="1275816276" sldId="1249"/>
            <ac:picMk id="4" creationId="{F5C238B9-4D81-470D-B4CA-DC9D69A6DFC3}"/>
          </ac:picMkLst>
        </pc:picChg>
      </pc:sldChg>
      <pc:sldChg chg="addSp modSp add del mod">
        <pc:chgData name="Stefan Pelc" userId="4f15eafc7613e04e" providerId="LiveId" clId="{FF03DC7B-BF7E-4F9E-A47D-CFC9708691AF}" dt="2021-01-11T10:36:35.433" v="61"/>
        <pc:sldMkLst>
          <pc:docMk/>
          <pc:sldMk cId="1555169211" sldId="1250"/>
        </pc:sldMkLst>
        <pc:spChg chg="mod">
          <ac:chgData name="Stefan Pelc" userId="4f15eafc7613e04e" providerId="LiveId" clId="{FF03DC7B-BF7E-4F9E-A47D-CFC9708691AF}" dt="2021-01-11T10:33:13.334" v="49" actId="1076"/>
          <ac:spMkLst>
            <pc:docMk/>
            <pc:sldMk cId="1555169211" sldId="1250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21:33.201" v="33" actId="27636"/>
          <ac:spMkLst>
            <pc:docMk/>
            <pc:sldMk cId="1555169211" sldId="1250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35.433" v="61"/>
          <ac:picMkLst>
            <pc:docMk/>
            <pc:sldMk cId="1555169211" sldId="1250"/>
            <ac:picMk id="4" creationId="{44383C2C-1BA7-4519-B857-E0DCEFBAD9EA}"/>
          </ac:picMkLst>
        </pc:picChg>
      </pc:sldChg>
      <pc:sldChg chg="addSp modSp add mod">
        <pc:chgData name="Stefan Pelc" userId="4f15eafc7613e04e" providerId="LiveId" clId="{FF03DC7B-BF7E-4F9E-A47D-CFC9708691AF}" dt="2021-01-11T10:36:39.817" v="62"/>
        <pc:sldMkLst>
          <pc:docMk/>
          <pc:sldMk cId="1962631370" sldId="1251"/>
        </pc:sldMkLst>
        <pc:spChg chg="mod">
          <ac:chgData name="Stefan Pelc" userId="4f15eafc7613e04e" providerId="LiveId" clId="{FF03DC7B-BF7E-4F9E-A47D-CFC9708691AF}" dt="2021-01-11T10:33:34.734" v="52" actId="1076"/>
          <ac:spMkLst>
            <pc:docMk/>
            <pc:sldMk cId="1962631370" sldId="1251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22:19.918" v="36" actId="27636"/>
          <ac:spMkLst>
            <pc:docMk/>
            <pc:sldMk cId="1962631370" sldId="1251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39.817" v="62"/>
          <ac:picMkLst>
            <pc:docMk/>
            <pc:sldMk cId="1962631370" sldId="1251"/>
            <ac:picMk id="4" creationId="{0A73D016-ECFE-44AA-BED5-F5AF3B9BC1DA}"/>
          </ac:picMkLst>
        </pc:picChg>
      </pc:sldChg>
      <pc:sldChg chg="addSp modSp add mod">
        <pc:chgData name="Stefan Pelc" userId="4f15eafc7613e04e" providerId="LiveId" clId="{FF03DC7B-BF7E-4F9E-A47D-CFC9708691AF}" dt="2021-01-11T10:36:49.770" v="64"/>
        <pc:sldMkLst>
          <pc:docMk/>
          <pc:sldMk cId="3320683210" sldId="1252"/>
        </pc:sldMkLst>
        <pc:spChg chg="mod">
          <ac:chgData name="Stefan Pelc" userId="4f15eafc7613e04e" providerId="LiveId" clId="{FF03DC7B-BF7E-4F9E-A47D-CFC9708691AF}" dt="2021-01-11T10:33:58.630" v="54" actId="1076"/>
          <ac:spMkLst>
            <pc:docMk/>
            <pc:sldMk cId="3320683210" sldId="1252"/>
            <ac:spMk id="2" creationId="{00000000-0000-0000-0000-000000000000}"/>
          </ac:spMkLst>
        </pc:spChg>
        <pc:spChg chg="mod">
          <ac:chgData name="Stefan Pelc" userId="4f15eafc7613e04e" providerId="LiveId" clId="{FF03DC7B-BF7E-4F9E-A47D-CFC9708691AF}" dt="2021-01-11T10:23:36.080" v="42" actId="27636"/>
          <ac:spMkLst>
            <pc:docMk/>
            <pc:sldMk cId="3320683210" sldId="1252"/>
            <ac:spMk id="3" creationId="{00000000-0000-0000-0000-000000000000}"/>
          </ac:spMkLst>
        </pc:spChg>
        <pc:picChg chg="add mod">
          <ac:chgData name="Stefan Pelc" userId="4f15eafc7613e04e" providerId="LiveId" clId="{FF03DC7B-BF7E-4F9E-A47D-CFC9708691AF}" dt="2021-01-11T10:36:49.770" v="64"/>
          <ac:picMkLst>
            <pc:docMk/>
            <pc:sldMk cId="3320683210" sldId="1252"/>
            <ac:picMk id="4" creationId="{EF69A0B3-26E7-4AF0-B7BF-C1E65D10C1F7}"/>
          </ac:picMkLst>
        </pc:picChg>
      </pc:sldChg>
      <pc:sldMasterChg chg="delSldLayout">
        <pc:chgData name="Stefan Pelc" userId="4f15eafc7613e04e" providerId="LiveId" clId="{FF03DC7B-BF7E-4F9E-A47D-CFC9708691AF}" dt="2021-01-11T10:20:06.797" v="23" actId="2696"/>
        <pc:sldMasterMkLst>
          <pc:docMk/>
          <pc:sldMasterMk cId="1229543811" sldId="2147483648"/>
        </pc:sldMasterMkLst>
        <pc:sldLayoutChg chg="del">
          <pc:chgData name="Stefan Pelc" userId="4f15eafc7613e04e" providerId="LiveId" clId="{FF03DC7B-BF7E-4F9E-A47D-CFC9708691AF}" dt="2021-01-11T10:20:06.797" v="23" actId="2696"/>
          <pc:sldLayoutMkLst>
            <pc:docMk/>
            <pc:sldMasterMk cId="1229543811" sldId="2147483648"/>
            <pc:sldLayoutMk cId="3202881976" sldId="2147483660"/>
          </pc:sldLayoutMkLst>
        </pc:sldLayoutChg>
        <pc:sldLayoutChg chg="del">
          <pc:chgData name="Stefan Pelc" userId="4f15eafc7613e04e" providerId="LiveId" clId="{FF03DC7B-BF7E-4F9E-A47D-CFC9708691AF}" dt="2021-01-11T08:50:04.781" v="2" actId="2696"/>
          <pc:sldLayoutMkLst>
            <pc:docMk/>
            <pc:sldMasterMk cId="1229543811" sldId="2147483648"/>
            <pc:sldLayoutMk cId="2300712050" sldId="2147483661"/>
          </pc:sldLayoutMkLst>
        </pc:sldLayoutChg>
        <pc:sldLayoutChg chg="del">
          <pc:chgData name="Stefan Pelc" userId="4f15eafc7613e04e" providerId="LiveId" clId="{FF03DC7B-BF7E-4F9E-A47D-CFC9708691AF}" dt="2021-01-11T10:17:24.615" v="6" actId="2696"/>
          <pc:sldLayoutMkLst>
            <pc:docMk/>
            <pc:sldMasterMk cId="1229543811" sldId="2147483648"/>
            <pc:sldLayoutMk cId="253004540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6674-EB27-994C-A905-1D122DBD1C2E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733B-3D0B-6E4E-AE60-031C1700E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6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4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4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7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6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18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8733B-3D0B-6E4E-AE60-031C1700E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1010124"/>
            <a:ext cx="3479960" cy="4752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1143495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Förnamn</a:t>
            </a:r>
            <a:r>
              <a:rPr lang="en-US"/>
              <a:t> </a:t>
            </a:r>
            <a:r>
              <a:rPr lang="en-US" err="1"/>
              <a:t>Efternamn</a:t>
            </a:r>
            <a:br>
              <a:rPr lang="en-US"/>
            </a:br>
            <a:r>
              <a:rPr lang="en-US" err="1"/>
              <a:t>Titel</a:t>
            </a:r>
            <a:r>
              <a:rPr lang="en-US"/>
              <a:t> om du </a:t>
            </a:r>
            <a:r>
              <a:rPr lang="en-US" err="1"/>
              <a:t>vill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2468894"/>
            <a:ext cx="3908696" cy="3525433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533239"/>
            <a:ext cx="2736304" cy="364840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255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wrap="none"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2016000"/>
            <a:ext cx="5400000" cy="4101299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2016000"/>
            <a:ext cx="5400000" cy="4101299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596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185741C-D26C-0D4A-A6EE-6A1BC2EC3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7564" y="2203829"/>
            <a:ext cx="7980603" cy="713863"/>
          </a:xfrm>
          <a:prstGeom prst="roundRect">
            <a:avLst>
              <a:gd name="adj" fmla="val 48316"/>
            </a:avLst>
          </a:prstGeom>
          <a:solidFill>
            <a:schemeClr val="accent4">
              <a:lumMod val="60000"/>
              <a:lumOff val="40000"/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E8D6D958-035C-6D47-AD79-777CA2CF92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272237" y="2963617"/>
            <a:ext cx="7980603" cy="723819"/>
          </a:xfrm>
          <a:prstGeom prst="roundRect">
            <a:avLst>
              <a:gd name="adj" fmla="val 50000"/>
            </a:avLst>
          </a:prstGeom>
          <a:solidFill>
            <a:srgbClr val="F7CFE1">
              <a:alpha val="71000"/>
            </a:srgb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CB83B635-5B6D-1D42-AF29-398650ED0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2179" y="3735021"/>
            <a:ext cx="7980603" cy="72381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B961F4B5-3D8C-EC4F-817C-D69025C727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300669" y="4506425"/>
            <a:ext cx="7980603" cy="723819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F5FD72D9-91E6-8A4D-A4AB-91A14072CA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3547" y="5277829"/>
            <a:ext cx="7980603" cy="72381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8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779" y="2647219"/>
            <a:ext cx="7676443" cy="1115743"/>
          </a:xfrm>
        </p:spPr>
        <p:txBody>
          <a:bodyPr wrap="square" lIns="72000" rIns="72000">
            <a:noAutofit/>
          </a:bodyPr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33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 d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30C0C966-A5D2-2943-926A-AA9164CDC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4" y="1892829"/>
            <a:ext cx="3671887" cy="428625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100"/>
            </a:lvl1pPr>
            <a:lvl2pPr>
              <a:spcAft>
                <a:spcPts val="600"/>
              </a:spcAft>
              <a:defRPr sz="2100"/>
            </a:lvl2pPr>
            <a:lvl3pPr>
              <a:spcAft>
                <a:spcPts val="600"/>
              </a:spcAft>
              <a:defRPr sz="2100"/>
            </a:lvl3pPr>
            <a:lvl4pPr>
              <a:spcAft>
                <a:spcPts val="600"/>
              </a:spcAft>
              <a:defRPr sz="2100"/>
            </a:lvl4pPr>
            <a:lvl5pPr>
              <a:spcAft>
                <a:spcPts val="600"/>
              </a:spcAft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id="{61978FE8-7F68-8549-864A-53576990E3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8815" y="1892829"/>
            <a:ext cx="3671887" cy="428625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100"/>
            </a:lvl1pPr>
            <a:lvl2pPr>
              <a:spcAft>
                <a:spcPts val="600"/>
              </a:spcAft>
              <a:defRPr sz="2100"/>
            </a:lvl2pPr>
            <a:lvl3pPr>
              <a:spcAft>
                <a:spcPts val="600"/>
              </a:spcAft>
              <a:defRPr sz="2100"/>
            </a:lvl3pPr>
            <a:lvl4pPr>
              <a:spcAft>
                <a:spcPts val="600"/>
              </a:spcAft>
              <a:defRPr sz="2100"/>
            </a:lvl4pPr>
            <a:lvl5pPr>
              <a:spcAft>
                <a:spcPts val="600"/>
              </a:spcAft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8BDDC2-334D-F742-959B-22982E164B89}"/>
              </a:ext>
            </a:extLst>
          </p:cNvPr>
          <p:cNvSpPr/>
          <p:nvPr userDrawn="1"/>
        </p:nvSpPr>
        <p:spPr>
          <a:xfrm>
            <a:off x="1943760" y="556095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DO</a:t>
            </a:r>
            <a:endParaRPr lang="sv-SE" sz="36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60B6B29-72D6-4E47-B748-3948EAE6E850}"/>
              </a:ext>
            </a:extLst>
          </p:cNvPr>
          <p:cNvSpPr/>
          <p:nvPr userDrawn="1"/>
        </p:nvSpPr>
        <p:spPr>
          <a:xfrm>
            <a:off x="6316184" y="556095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DON´T</a:t>
            </a:r>
            <a:endParaRPr lang="sv-SE" sz="360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9162FB6-0AB3-594B-A38A-1D275833A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3680" y="548681"/>
            <a:ext cx="638949" cy="85193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DCDC4F8-EA38-FF41-A3A7-CD8FFAF53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4159" y="548680"/>
            <a:ext cx="651892" cy="8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wrap="none"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2015999"/>
            <a:ext cx="4320024" cy="4197311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4" y="2015067"/>
            <a:ext cx="3779837" cy="352636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635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wrap="none"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2015999"/>
            <a:ext cx="5400000" cy="3857751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2015067"/>
            <a:ext cx="2627312" cy="385868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067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3A68FC7A-7315-734B-AED1-C8B0DD67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6173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2084851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2180862"/>
            <a:ext cx="5400000" cy="3936437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2180861"/>
            <a:ext cx="2304256" cy="452483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750973"/>
            <a:ext cx="2304256" cy="2982283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098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65247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7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5247"/>
            <a:ext cx="7148144" cy="699404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3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5735"/>
            <a:ext cx="7148144" cy="699404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8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5375350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965171"/>
            <a:ext cx="4536504" cy="1083373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869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5541236"/>
            <a:ext cx="4536504" cy="907824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här för att ändra text</a:t>
            </a:r>
          </a:p>
          <a:p>
            <a:pPr lvl="0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3143277"/>
            <a:ext cx="4608512" cy="132503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6476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3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EF0B-12BF-FB45-8F30-C3AAC4427A0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A3F9-C1D3-3242-B774-EB284E9E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8346889" y="6361358"/>
            <a:ext cx="648072" cy="297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65247"/>
            <a:ext cx="10504832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16000"/>
            <a:ext cx="5400000" cy="336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463112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64631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63112"/>
            <a:ext cx="576064" cy="384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7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463112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2021-01-11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64631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71" y="-123394"/>
            <a:ext cx="3215759" cy="2218703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487448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6463112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2021-01-11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8" y="4677139"/>
            <a:ext cx="1508777" cy="1040976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4773149"/>
            <a:ext cx="8208912" cy="123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r="17551" b="-2169"/>
          <a:stretch/>
        </p:blipFill>
        <p:spPr>
          <a:xfrm>
            <a:off x="5874774" y="0"/>
            <a:ext cx="326922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53975"/>
            <a:ext cx="2747900" cy="699404"/>
          </a:xfrm>
        </p:spPr>
        <p:txBody>
          <a:bodyPr/>
          <a:lstStyle/>
          <a:p>
            <a:r>
              <a:rPr lang="en-US" dirty="0"/>
              <a:t>Personas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Når du utvikler en persona lager du en profil som representerer målgruppen din. 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dette prosjektet er fokuset å undersøke hvorvidt en unik persona med funksjonsnedsettelse kan bidra til å ivareta universell utforming i kommunale digitale prosjekt.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57612D-D3BD-4DFA-8F72-A30AEDDD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tel 13">
            <a:extLst>
              <a:ext uri="{FF2B5EF4-FFF2-40B4-BE49-F238E27FC236}">
                <a16:creationId xmlns:a16="http://schemas.microsoft.com/office/drawing/2014/main" id="{3B4C79DF-391D-9544-B3B3-7CC1E68EA300}"/>
              </a:ext>
            </a:extLst>
          </p:cNvPr>
          <p:cNvSpPr txBox="1">
            <a:spLocks/>
          </p:cNvSpPr>
          <p:nvPr/>
        </p:nvSpPr>
        <p:spPr>
          <a:xfrm>
            <a:off x="-46382" y="-4012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dirty="0" err="1">
                <a:solidFill>
                  <a:schemeClr val="bg1"/>
                </a:solidFill>
              </a:rPr>
              <a:t>Persona</a:t>
            </a:r>
            <a:r>
              <a:rPr lang="nb-NO" sz="18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4D7DB19-A725-494F-A590-7117274E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rgbClr val="EBF7F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8" name="Bilde 87" descr="Bjørn Larsen, profilbilde.">
            <a:extLst>
              <a:ext uri="{FF2B5EF4-FFF2-40B4-BE49-F238E27FC236}">
                <a16:creationId xmlns:a16="http://schemas.microsoft.com/office/drawing/2014/main" id="{33E1D168-92EE-6844-869E-AD7B176E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5" y="476941"/>
            <a:ext cx="2136867" cy="2385555"/>
          </a:xfrm>
          <a:prstGeom prst="rect">
            <a:avLst/>
          </a:prstGeom>
        </p:spPr>
      </p:pic>
      <p:pic>
        <p:nvPicPr>
          <p:cNvPr id="8" name="Picture 7" descr="logo-jim-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8395" y="2886785"/>
            <a:ext cx="261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BJØRN LARSEN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rgbClr val="CCC1DA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ALDER: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US" sz="105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BOR: </a:t>
            </a:r>
            <a:br>
              <a:rPr lang="en-US" sz="1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JOBB:</a:t>
            </a:r>
            <a:br>
              <a:rPr lang="en-US" sz="1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UTDANNING: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CIVILSTATUS: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877163" cy="133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accent4">
                    <a:lumMod val="50000"/>
                  </a:schemeClr>
                </a:solidFill>
              </a:rPr>
              <a:t>55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accent4">
                    <a:lumMod val="50000"/>
                  </a:schemeClr>
                </a:solidFill>
              </a:rPr>
              <a:t>Oslo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accent4">
                    <a:lumMod val="50000"/>
                  </a:schemeClr>
                </a:solidFill>
              </a:rPr>
              <a:t>Oversetter</a:t>
            </a:r>
          </a:p>
          <a:p>
            <a:pPr>
              <a:lnSpc>
                <a:spcPct val="150000"/>
              </a:lnSpc>
            </a:pPr>
            <a:br>
              <a:rPr lang="nb-NO" sz="1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100" dirty="0">
                <a:solidFill>
                  <a:schemeClr val="accent4">
                    <a:lumMod val="50000"/>
                  </a:schemeClr>
                </a:solidFill>
              </a:rPr>
              <a:t>Gift, et barn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4856996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496413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476" y="5195781"/>
            <a:ext cx="2028597" cy="133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Nedsatt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synsevne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Ledsager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Transporttjenester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8" name="Picture 96" descr="dokument, ikon.">
            <a:extLst>
              <a:ext uri="{FF2B5EF4-FFF2-40B4-BE49-F238E27FC236}">
                <a16:creationId xmlns:a16="http://schemas.microsoft.com/office/drawing/2014/main" id="{EA88F68E-00A7-D34C-AC2C-12E9635CA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138103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63907"/>
            <a:ext cx="4490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Bjørn Larsen  er 48 år gammel og bor i utkanten av Oslo...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 descr="Hånd, ikon.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515" y="1980348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HJELPEMIDDEL</a:t>
            </a:r>
          </a:p>
        </p:txBody>
      </p:sp>
      <p:sp>
        <p:nvSpPr>
          <p:cNvPr id="97" name="Avrundet rektangel 96" descr="Skjermleser.">
            <a:extLst>
              <a:ext uri="{FF2B5EF4-FFF2-40B4-BE49-F238E27FC236}">
                <a16:creationId xmlns:a16="http://schemas.microsoft.com/office/drawing/2014/main" id="{8D8AF457-EB7C-964B-AF96-62DBA5B91042}"/>
              </a:ext>
            </a:extLst>
          </p:cNvPr>
          <p:cNvSpPr/>
          <p:nvPr/>
        </p:nvSpPr>
        <p:spPr>
          <a:xfrm>
            <a:off x="2534759" y="2408201"/>
            <a:ext cx="1006633" cy="21001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accent4">
                    <a:lumMod val="50000"/>
                  </a:schemeClr>
                </a:solidFill>
              </a:rPr>
              <a:t>Skjermleser</a:t>
            </a:r>
          </a:p>
        </p:txBody>
      </p:sp>
      <p:sp>
        <p:nvSpPr>
          <p:cNvPr id="99" name="Avrundet rektangel 98" descr="Tastatur.">
            <a:extLst>
              <a:ext uri="{FF2B5EF4-FFF2-40B4-BE49-F238E27FC236}">
                <a16:creationId xmlns:a16="http://schemas.microsoft.com/office/drawing/2014/main" id="{1322DC59-DD63-9345-94B9-AB475B7C0D66}"/>
              </a:ext>
            </a:extLst>
          </p:cNvPr>
          <p:cNvSpPr/>
          <p:nvPr/>
        </p:nvSpPr>
        <p:spPr>
          <a:xfrm>
            <a:off x="3689391" y="2403048"/>
            <a:ext cx="1006633" cy="21001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accent4">
                    <a:lumMod val="50000"/>
                  </a:schemeClr>
                </a:solidFill>
              </a:rPr>
              <a:t>Tastatur</a:t>
            </a:r>
          </a:p>
        </p:txBody>
      </p:sp>
      <p:sp>
        <p:nvSpPr>
          <p:cNvPr id="98" name="Avrundet rektangel 97" descr="Mobilitetsstokk.">
            <a:extLst>
              <a:ext uri="{FF2B5EF4-FFF2-40B4-BE49-F238E27FC236}">
                <a16:creationId xmlns:a16="http://schemas.microsoft.com/office/drawing/2014/main" id="{DF76CE83-1277-D445-ACC3-2D2DD2255142}"/>
              </a:ext>
            </a:extLst>
          </p:cNvPr>
          <p:cNvSpPr/>
          <p:nvPr/>
        </p:nvSpPr>
        <p:spPr>
          <a:xfrm>
            <a:off x="4865860" y="2405032"/>
            <a:ext cx="1143527" cy="21261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accent4">
                    <a:lumMod val="50000"/>
                  </a:schemeClr>
                </a:solidFill>
              </a:rPr>
              <a:t>Mobilitetsstokk</a:t>
            </a:r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0" descr="bruker, ikon.">
            <a:extLst>
              <a:ext uri="{FF2B5EF4-FFF2-40B4-BE49-F238E27FC236}">
                <a16:creationId xmlns:a16="http://schemas.microsoft.com/office/drawing/2014/main" id="{49550212-1E3E-0143-8604-138E194ADA3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62" y="3023084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54646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KOGNISJON</a:t>
            </a:r>
          </a:p>
        </p:txBody>
      </p: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rgbClr val="CCC1DA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574156" y="3435776"/>
            <a:ext cx="730167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80% av 100."/>
          <p:cNvSpPr/>
          <p:nvPr/>
        </p:nvSpPr>
        <p:spPr>
          <a:xfrm>
            <a:off x="4304323" y="3390946"/>
            <a:ext cx="89660" cy="896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85487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SYN</a:t>
            </a:r>
          </a:p>
        </p:txBody>
      </p:sp>
      <p:cxnSp>
        <p:nvCxnSpPr>
          <p:cNvPr id="78" name="Straight Connector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rgbClr val="CCC1DA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syn: 4% av 100."/>
          <p:cNvSpPr/>
          <p:nvPr/>
        </p:nvSpPr>
        <p:spPr>
          <a:xfrm>
            <a:off x="3561719" y="3612384"/>
            <a:ext cx="89660" cy="896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58521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MOTORIKK</a:t>
            </a:r>
          </a:p>
        </p:txBody>
      </p:sp>
      <p:cxnSp>
        <p:nvCxnSpPr>
          <p:cNvPr id="82" name="Straight Connector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rgbClr val="CCC1DA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5697095" y="3434689"/>
            <a:ext cx="626118" cy="5708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mmotorikk: 75% av 100."/>
          <p:cNvSpPr/>
          <p:nvPr/>
        </p:nvSpPr>
        <p:spPr>
          <a:xfrm>
            <a:off x="6323213" y="3389859"/>
            <a:ext cx="89660" cy="896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478698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HØRSEL</a:t>
            </a:r>
          </a:p>
        </p:txBody>
      </p:sp>
      <p:cxnSp>
        <p:nvCxnSpPr>
          <p:cNvPr id="85" name="Straight Connector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rgbClr val="CCC1DA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78411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hørsel: 95% av 100."/>
          <p:cNvSpPr/>
          <p:nvPr/>
        </p:nvSpPr>
        <p:spPr>
          <a:xfrm>
            <a:off x="6481213" y="3614472"/>
            <a:ext cx="89660" cy="896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97" descr="tommelen opp, ikon.">
            <a:extLst>
              <a:ext uri="{FF2B5EF4-FFF2-40B4-BE49-F238E27FC236}">
                <a16:creationId xmlns:a16="http://schemas.microsoft.com/office/drawing/2014/main" id="{58AA1897-C54B-D344-A47A-065D9EE9A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8652" y="3999495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58231"/>
            <a:ext cx="2080838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Flere alternativ til informasjon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Digitale utrop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Skanningsmuligheter av tekst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Utmerkede markeringer på bakken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Slipper skrive på papir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Enkelte 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app’er</a:t>
            </a: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på 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smartphone</a:t>
            </a:r>
            <a:endParaRPr lang="nb-NO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BankID</a:t>
            </a: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innlogging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Når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tekst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interaktive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element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hør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sammen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också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satt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sammen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Klare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instruksjoner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97" descr="tommelen ned, ikon.">
            <a:extLst>
              <a:ext uri="{FF2B5EF4-FFF2-40B4-BE49-F238E27FC236}">
                <a16:creationId xmlns:a16="http://schemas.microsoft.com/office/drawing/2014/main" id="{18DE8A69-10DD-F849-AAA4-B3AA949B6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36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2227768" cy="308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Digitale plattformer utendørs 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ting ikke er konsekvent i hvordan det fungerer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Vanskelig å finne frem til nye oppmøtesteder 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Uklare markeringer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Automatiske utlogginger og tidsfrister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Tekst presentert med grafikk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mange ulike steg 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 av viktig informasjon (status beskjeder o. l) </a:t>
            </a:r>
          </a:p>
          <a:p>
            <a:pPr marL="171450" lvl="0" indent="-171450">
              <a:lnSpc>
                <a:spcPct val="150000"/>
              </a:lnSpc>
              <a:buClr>
                <a:schemeClr val="accent4">
                  <a:lumMod val="50000"/>
                </a:schemeClr>
              </a:buClr>
              <a:buFont typeface="Arial"/>
              <a:buChar char="•"/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chemeClr val="accent4">
                  <a:lumMod val="50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4302096C-E44C-2243-A631-5EC11096A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9096" y="415498"/>
            <a:ext cx="1503075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900" dirty="0">
                <a:solidFill>
                  <a:schemeClr val="bg1"/>
                </a:solidFill>
              </a:rPr>
              <a:t>“ Man </a:t>
            </a:r>
            <a:r>
              <a:rPr lang="en-GB" sz="900" dirty="0" err="1">
                <a:solidFill>
                  <a:schemeClr val="bg1"/>
                </a:solidFill>
              </a:rPr>
              <a:t>ønsker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ikke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å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være</a:t>
            </a:r>
            <a:r>
              <a:rPr lang="en-GB" sz="900" dirty="0">
                <a:solidFill>
                  <a:schemeClr val="bg1"/>
                </a:solidFill>
              </a:rPr>
              <a:t> I </a:t>
            </a:r>
            <a:r>
              <a:rPr lang="en-GB" sz="900" dirty="0" err="1">
                <a:solidFill>
                  <a:schemeClr val="bg1"/>
                </a:solidFill>
              </a:rPr>
              <a:t>veien</a:t>
            </a:r>
            <a:r>
              <a:rPr lang="en-GB" sz="900" dirty="0">
                <a:solidFill>
                  <a:schemeClr val="bg1"/>
                </a:solidFill>
              </a:rPr>
              <a:t>”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9" name="TextBox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rgbClr val="CCC1DA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190388" y="1605805"/>
            <a:ext cx="2283754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……………………………………………………</a:t>
            </a:r>
          </a:p>
        </p:txBody>
      </p:sp>
      <p:cxnSp>
        <p:nvCxnSpPr>
          <p:cNvPr id="74" name="Straight Connector 70">
            <a:extLst>
              <a:ext uri="{FF2B5EF4-FFF2-40B4-BE49-F238E27FC236}">
                <a16:creationId xmlns:a16="http://schemas.microsoft.com/office/drawing/2014/main" id="{05D2FBC1-089C-C848-933A-7B02DAFCA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41">
            <a:extLst>
              <a:ext uri="{FF2B5EF4-FFF2-40B4-BE49-F238E27FC236}">
                <a16:creationId xmlns:a16="http://schemas.microsoft.com/office/drawing/2014/main" id="{C7CC194A-BC28-394A-9740-918074471DFA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PARAMETRER</a:t>
            </a:r>
          </a:p>
        </p:txBody>
      </p:sp>
      <p:sp>
        <p:nvSpPr>
          <p:cNvPr id="79" name="TextBox 43">
            <a:extLst>
              <a:ext uri="{FF2B5EF4-FFF2-40B4-BE49-F238E27FC236}">
                <a16:creationId xmlns:a16="http://schemas.microsoft.com/office/drawing/2014/main" id="{933412BC-5B5A-7C41-ABEE-4643B0C08721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accent4">
                    <a:lumMod val="50000"/>
                  </a:schemeClr>
                </a:solidFill>
              </a:rPr>
              <a:t>Enhet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" name="Rectangle 52">
            <a:extLst>
              <a:ext uri="{FF2B5EF4-FFF2-40B4-BE49-F238E27FC236}">
                <a16:creationId xmlns:a16="http://schemas.microsoft.com/office/drawing/2014/main" id="{632A14AF-FE46-EC4E-9D58-FD71DB748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3" descr="Parameter dator: 45% av 100.">
            <a:extLst>
              <a:ext uri="{FF2B5EF4-FFF2-40B4-BE49-F238E27FC236}">
                <a16:creationId xmlns:a16="http://schemas.microsoft.com/office/drawing/2014/main" id="{D980D982-A0B6-2546-956F-F0AD9CB644D4}"/>
              </a:ext>
            </a:extLst>
          </p:cNvPr>
          <p:cNvSpPr/>
          <p:nvPr/>
        </p:nvSpPr>
        <p:spPr>
          <a:xfrm>
            <a:off x="7320323" y="3451688"/>
            <a:ext cx="740787" cy="72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43">
            <a:extLst>
              <a:ext uri="{FF2B5EF4-FFF2-40B4-BE49-F238E27FC236}">
                <a16:creationId xmlns:a16="http://schemas.microsoft.com/office/drawing/2014/main" id="{AEF4AAD6-CB12-B54B-88A0-24D03F63675A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accent4">
                    <a:lumMod val="50000"/>
                  </a:schemeClr>
                </a:solidFill>
              </a:rPr>
              <a:t>Dator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id="{668E96B6-3EDF-6A40-85C4-CF6F815E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42183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53" descr="Parameter Nettbrett/mobil: 70% av 100.">
            <a:extLst>
              <a:ext uri="{FF2B5EF4-FFF2-40B4-BE49-F238E27FC236}">
                <a16:creationId xmlns:a16="http://schemas.microsoft.com/office/drawing/2014/main" id="{AE87856C-A3AF-4245-A72B-EA4F96BECB4B}"/>
              </a:ext>
            </a:extLst>
          </p:cNvPr>
          <p:cNvSpPr/>
          <p:nvPr/>
        </p:nvSpPr>
        <p:spPr>
          <a:xfrm>
            <a:off x="7325622" y="3741497"/>
            <a:ext cx="1029314" cy="6484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43">
            <a:extLst>
              <a:ext uri="{FF2B5EF4-FFF2-40B4-BE49-F238E27FC236}">
                <a16:creationId xmlns:a16="http://schemas.microsoft.com/office/drawing/2014/main" id="{5AC83E5F-FE39-634F-AA99-EF73E49AFEBD}"/>
              </a:ext>
            </a:extLst>
          </p:cNvPr>
          <p:cNvSpPr txBox="1"/>
          <p:nvPr/>
        </p:nvSpPr>
        <p:spPr>
          <a:xfrm>
            <a:off x="7240732" y="3763892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accent4">
                    <a:lumMod val="50000"/>
                  </a:schemeClr>
                </a:solidFill>
              </a:rPr>
              <a:t>Nettbrett</a:t>
            </a: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accent4">
                    <a:lumMod val="50000"/>
                  </a:schemeClr>
                </a:solidFill>
              </a:rPr>
              <a:t>mobil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0" name="TextBox 45">
            <a:extLst>
              <a:ext uri="{FF2B5EF4-FFF2-40B4-BE49-F238E27FC236}">
                <a16:creationId xmlns:a16="http://schemas.microsoft.com/office/drawing/2014/main" id="{EC805938-7F45-9940-A9A6-727A2E74471A}"/>
              </a:ext>
            </a:extLst>
          </p:cNvPr>
          <p:cNvSpPr txBox="1"/>
          <p:nvPr/>
        </p:nvSpPr>
        <p:spPr>
          <a:xfrm>
            <a:off x="7237979" y="4011010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accent4">
                    <a:lumMod val="50000"/>
                  </a:schemeClr>
                </a:solidFill>
              </a:rPr>
              <a:t>Digitale</a:t>
            </a:r>
            <a:r>
              <a:rPr lang="en-US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4">
                    <a:lumMod val="50000"/>
                  </a:schemeClr>
                </a:solidFill>
              </a:rPr>
              <a:t>flater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4" name="Rectangle 52">
            <a:extLst>
              <a:ext uri="{FF2B5EF4-FFF2-40B4-BE49-F238E27FC236}">
                <a16:creationId xmlns:a16="http://schemas.microsoft.com/office/drawing/2014/main" id="{CE251FE7-F557-D048-B1EE-945BC3726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303447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53" descr="Parameter Webb: 40% av 100.">
            <a:extLst>
              <a:ext uri="{FF2B5EF4-FFF2-40B4-BE49-F238E27FC236}">
                <a16:creationId xmlns:a16="http://schemas.microsoft.com/office/drawing/2014/main" id="{C20A43F8-325A-9641-891D-8C492D1278AB}"/>
              </a:ext>
            </a:extLst>
          </p:cNvPr>
          <p:cNvSpPr/>
          <p:nvPr/>
        </p:nvSpPr>
        <p:spPr>
          <a:xfrm>
            <a:off x="7322065" y="4302761"/>
            <a:ext cx="711102" cy="7214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43">
            <a:extLst>
              <a:ext uri="{FF2B5EF4-FFF2-40B4-BE49-F238E27FC236}">
                <a16:creationId xmlns:a16="http://schemas.microsoft.com/office/drawing/2014/main" id="{EC71D17B-2AB1-9D45-B809-119C052E9544}"/>
              </a:ext>
            </a:extLst>
          </p:cNvPr>
          <p:cNvSpPr txBox="1"/>
          <p:nvPr/>
        </p:nvSpPr>
        <p:spPr>
          <a:xfrm>
            <a:off x="7234154" y="4313641"/>
            <a:ext cx="566686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Webb</a:t>
            </a:r>
          </a:p>
        </p:txBody>
      </p:sp>
      <p:sp>
        <p:nvSpPr>
          <p:cNvPr id="117" name="Rectangle 52">
            <a:extLst>
              <a:ext uri="{FF2B5EF4-FFF2-40B4-BE49-F238E27FC236}">
                <a16:creationId xmlns:a16="http://schemas.microsoft.com/office/drawing/2014/main" id="{E9B66B9C-F98B-204B-A8EC-A566373C2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59239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3" descr="Parameter Apper: 55% av 100.">
            <a:extLst>
              <a:ext uri="{FF2B5EF4-FFF2-40B4-BE49-F238E27FC236}">
                <a16:creationId xmlns:a16="http://schemas.microsoft.com/office/drawing/2014/main" id="{E1F1A97C-77BA-F049-A803-4297E3B5DAFB}"/>
              </a:ext>
            </a:extLst>
          </p:cNvPr>
          <p:cNvSpPr/>
          <p:nvPr/>
        </p:nvSpPr>
        <p:spPr>
          <a:xfrm>
            <a:off x="7323615" y="4591708"/>
            <a:ext cx="901003" cy="7214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43">
            <a:extLst>
              <a:ext uri="{FF2B5EF4-FFF2-40B4-BE49-F238E27FC236}">
                <a16:creationId xmlns:a16="http://schemas.microsoft.com/office/drawing/2014/main" id="{AF5293F6-52A2-5544-BC7A-7CBC8E6DDAF5}"/>
              </a:ext>
            </a:extLst>
          </p:cNvPr>
          <p:cNvSpPr txBox="1"/>
          <p:nvPr/>
        </p:nvSpPr>
        <p:spPr>
          <a:xfrm>
            <a:off x="7235706" y="4602589"/>
            <a:ext cx="565134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accent4">
                    <a:lumMod val="50000"/>
                  </a:schemeClr>
                </a:solidFill>
              </a:rPr>
              <a:t>Apper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TEKNOLOGI &amp; APPER</a:t>
            </a:r>
          </a:p>
        </p:txBody>
      </p:sp>
      <p:pic>
        <p:nvPicPr>
          <p:cNvPr id="110" name="Bilde 109" descr="EnVision Ai, ikon.">
            <a:extLst>
              <a:ext uri="{FF2B5EF4-FFF2-40B4-BE49-F238E27FC236}">
                <a16:creationId xmlns:a16="http://schemas.microsoft.com/office/drawing/2014/main" id="{C672198F-9415-3245-8DE0-75C72494ED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1374" y="5726256"/>
            <a:ext cx="392186" cy="392186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229383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EnVision</a:t>
            </a:r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AI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586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800840" y="6130429"/>
            <a:ext cx="55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Iphone</a:t>
            </a:r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8</a:t>
            </a:r>
            <a:endParaRPr lang="en-US" dirty="0"/>
          </a:p>
        </p:txBody>
      </p:sp>
      <p:pic>
        <p:nvPicPr>
          <p:cNvPr id="111" name="Bilde 110" descr="Ruter app, ikon.">
            <a:extLst>
              <a:ext uri="{FF2B5EF4-FFF2-40B4-BE49-F238E27FC236}">
                <a16:creationId xmlns:a16="http://schemas.microsoft.com/office/drawing/2014/main" id="{FED2EB7D-89A1-3245-8013-D3DDA94CA1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0989" y="5724036"/>
            <a:ext cx="394406" cy="394406"/>
          </a:xfrm>
          <a:prstGeom prst="rect">
            <a:avLst/>
          </a:prstGeom>
        </p:spPr>
      </p:pic>
      <p:sp>
        <p:nvSpPr>
          <p:cNvPr id="112" name="TextBox 104">
            <a:extLst>
              <a:ext uri="{FF2B5EF4-FFF2-40B4-BE49-F238E27FC236}">
                <a16:creationId xmlns:a16="http://schemas.microsoft.com/office/drawing/2014/main" id="{AE3EB04A-F7D5-F946-AFB9-16003CCA6049}"/>
              </a:ext>
            </a:extLst>
          </p:cNvPr>
          <p:cNvSpPr txBox="1"/>
          <p:nvPr/>
        </p:nvSpPr>
        <p:spPr>
          <a:xfrm>
            <a:off x="8380905" y="6130428"/>
            <a:ext cx="55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7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tel 13">
            <a:extLst>
              <a:ext uri="{FF2B5EF4-FFF2-40B4-BE49-F238E27FC236}">
                <a16:creationId xmlns:a16="http://schemas.microsoft.com/office/drawing/2014/main" id="{9BF046B5-55A5-BE40-92A7-0AECFD686E38}"/>
              </a:ext>
            </a:extLst>
          </p:cNvPr>
          <p:cNvSpPr txBox="1">
            <a:spLocks/>
          </p:cNvSpPr>
          <p:nvPr/>
        </p:nvSpPr>
        <p:spPr>
          <a:xfrm>
            <a:off x="-46382" y="-4012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dirty="0" err="1">
                <a:solidFill>
                  <a:schemeClr val="bg1"/>
                </a:solidFill>
              </a:rPr>
              <a:t>Persona</a:t>
            </a:r>
            <a:r>
              <a:rPr lang="nb-NO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4D7DB19-A725-494F-A590-7117274E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rgbClr val="FFF0E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 descr="logo-jim-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pic>
        <p:nvPicPr>
          <p:cNvPr id="100" name="Bilde 99" descr="Sigrid Hakkestad, profilbilde.">
            <a:extLst>
              <a:ext uri="{FF2B5EF4-FFF2-40B4-BE49-F238E27FC236}">
                <a16:creationId xmlns:a16="http://schemas.microsoft.com/office/drawing/2014/main" id="{B57F62F3-59B4-534F-9C66-BF842F016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7" y="306548"/>
            <a:ext cx="1884188" cy="2408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8395" y="2886785"/>
            <a:ext cx="261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SIGRID HAKKESTAD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rgbClr val="FFF0E5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ALDER:</a:t>
            </a:r>
            <a:r>
              <a:rPr lang="en-US" sz="10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105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BOR: 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JOBB: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UTDANNING: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CIVILSTATUS:</a:t>
            </a:r>
            <a:endParaRPr lang="en-U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1375698" cy="133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592A08"/>
                </a:solidFill>
              </a:rPr>
              <a:t>25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592A08"/>
                </a:solidFill>
              </a:rPr>
              <a:t>Stavanger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592A08"/>
                </a:solidFill>
              </a:rPr>
              <a:t>Redaktør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592A08"/>
                </a:solidFill>
              </a:rPr>
              <a:t>Administrasjon</a:t>
            </a:r>
            <a:br>
              <a:rPr lang="nb-NO" sz="1100" dirty="0">
                <a:solidFill>
                  <a:srgbClr val="592A08"/>
                </a:solidFill>
              </a:rPr>
            </a:br>
            <a:r>
              <a:rPr lang="nb-NO" sz="1100" dirty="0">
                <a:solidFill>
                  <a:srgbClr val="592A08"/>
                </a:solidFill>
              </a:rPr>
              <a:t>Samboer, ingen barn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4913418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5133950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476" y="5365600"/>
            <a:ext cx="202859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Dyslektisk</a:t>
            </a: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Lider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musarm</a:t>
            </a: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8" name="Picture 96" descr="dokument, ikon.">
            <a:extLst>
              <a:ext uri="{FF2B5EF4-FFF2-40B4-BE49-F238E27FC236}">
                <a16:creationId xmlns:a16="http://schemas.microsoft.com/office/drawing/2014/main" id="{EA88F68E-00A7-D34C-AC2C-12E9635CA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138103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63907"/>
            <a:ext cx="4490002" cy="28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Sigrid </a:t>
            </a:r>
            <a:r>
              <a:rPr lang="nb-NO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Hakkestad</a:t>
            </a:r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25 år gammel og kommer fra Stavanger.....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 descr="Hånd, ikon.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9828" y="1981894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HJELPEMIDDEL</a:t>
            </a:r>
          </a:p>
        </p:txBody>
      </p:sp>
      <p:sp>
        <p:nvSpPr>
          <p:cNvPr id="74" name="Avrundet rektangel 73" descr="Stavekontroll.">
            <a:extLst>
              <a:ext uri="{FF2B5EF4-FFF2-40B4-BE49-F238E27FC236}">
                <a16:creationId xmlns:a16="http://schemas.microsoft.com/office/drawing/2014/main" id="{648399D3-748D-E348-A6D1-8AE05947D6A3}"/>
              </a:ext>
            </a:extLst>
          </p:cNvPr>
          <p:cNvSpPr/>
          <p:nvPr/>
        </p:nvSpPr>
        <p:spPr>
          <a:xfrm>
            <a:off x="2473815" y="2426144"/>
            <a:ext cx="1006633" cy="21001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rgbClr val="592A08"/>
                </a:solidFill>
              </a:rPr>
              <a:t>Stavekontroll</a:t>
            </a:r>
          </a:p>
        </p:txBody>
      </p:sp>
      <p:sp>
        <p:nvSpPr>
          <p:cNvPr id="77" name="Avrundet rektangel 76" descr="Teksttilpassing.">
            <a:extLst>
              <a:ext uri="{FF2B5EF4-FFF2-40B4-BE49-F238E27FC236}">
                <a16:creationId xmlns:a16="http://schemas.microsoft.com/office/drawing/2014/main" id="{9C4C0B16-790A-3F4A-AC98-4BAF87BF0CF8}"/>
              </a:ext>
            </a:extLst>
          </p:cNvPr>
          <p:cNvSpPr/>
          <p:nvPr/>
        </p:nvSpPr>
        <p:spPr>
          <a:xfrm>
            <a:off x="3521788" y="2423544"/>
            <a:ext cx="1143527" cy="2126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rgbClr val="592A08"/>
                </a:solidFill>
              </a:rPr>
              <a:t>Teksttilpassing</a:t>
            </a:r>
          </a:p>
        </p:txBody>
      </p:sp>
      <p:sp>
        <p:nvSpPr>
          <p:cNvPr id="79" name="Avrundet rektangel 78" descr="Tastatur.">
            <a:extLst>
              <a:ext uri="{FF2B5EF4-FFF2-40B4-BE49-F238E27FC236}">
                <a16:creationId xmlns:a16="http://schemas.microsoft.com/office/drawing/2014/main" id="{3B35078B-CEFF-704E-AD67-CCAF8001E74E}"/>
              </a:ext>
            </a:extLst>
          </p:cNvPr>
          <p:cNvSpPr/>
          <p:nvPr/>
        </p:nvSpPr>
        <p:spPr>
          <a:xfrm>
            <a:off x="4699327" y="2420654"/>
            <a:ext cx="1143527" cy="2126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rgbClr val="592A08"/>
                </a:solidFill>
              </a:rPr>
              <a:t>Tastatur</a:t>
            </a:r>
          </a:p>
        </p:txBody>
      </p:sp>
      <p:sp>
        <p:nvSpPr>
          <p:cNvPr id="80" name="Avrundet rektangel 79" descr="Talesyntese.">
            <a:extLst>
              <a:ext uri="{FF2B5EF4-FFF2-40B4-BE49-F238E27FC236}">
                <a16:creationId xmlns:a16="http://schemas.microsoft.com/office/drawing/2014/main" id="{EE7F30E9-5DDB-A04B-A9E0-D8D3CE50E1FE}"/>
              </a:ext>
            </a:extLst>
          </p:cNvPr>
          <p:cNvSpPr/>
          <p:nvPr/>
        </p:nvSpPr>
        <p:spPr>
          <a:xfrm>
            <a:off x="5881351" y="2424748"/>
            <a:ext cx="982482" cy="2126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098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rgbClr val="592A08"/>
                </a:solidFill>
              </a:rPr>
              <a:t>Talesyntese</a:t>
            </a:r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0" descr="bruker, ikon.">
            <a:extLst>
              <a:ext uri="{FF2B5EF4-FFF2-40B4-BE49-F238E27FC236}">
                <a16:creationId xmlns:a16="http://schemas.microsoft.com/office/drawing/2014/main" id="{49550212-1E3E-0143-8604-138E194ADA3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62" y="3023084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65582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rgbClr val="592A08"/>
                </a:solidFill>
              </a:rPr>
              <a:t>KOGNISJON</a:t>
            </a:r>
          </a:p>
        </p:txBody>
      </p: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  <a:alpha val="7098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574156" y="3435776"/>
            <a:ext cx="5328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60% av 100."/>
          <p:cNvSpPr/>
          <p:nvPr/>
        </p:nvSpPr>
        <p:spPr>
          <a:xfrm>
            <a:off x="4106956" y="3390946"/>
            <a:ext cx="89660" cy="896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84231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rgbClr val="592A08"/>
                </a:solidFill>
              </a:rPr>
              <a:t>SYN</a:t>
            </a:r>
          </a:p>
        </p:txBody>
      </p:sp>
      <p:cxnSp>
        <p:nvCxnSpPr>
          <p:cNvPr id="81" name="Straight Connector 75">
            <a:extLst>
              <a:ext uri="{FF2B5EF4-FFF2-40B4-BE49-F238E27FC236}">
                <a16:creationId xmlns:a16="http://schemas.microsoft.com/office/drawing/2014/main" id="{CCDC9692-4CAB-7B48-8094-8FFFF6EA8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3574156" y="3657214"/>
            <a:ext cx="821134" cy="75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  <a:alpha val="7098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syn: 95% av 100."/>
          <p:cNvSpPr/>
          <p:nvPr/>
        </p:nvSpPr>
        <p:spPr>
          <a:xfrm>
            <a:off x="4395290" y="3612384"/>
            <a:ext cx="89660" cy="896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69457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rgbClr val="592A08"/>
                </a:solidFill>
              </a:rPr>
              <a:t>MOTORIKK</a:t>
            </a:r>
          </a:p>
        </p:txBody>
      </p:sp>
      <p:cxnSp>
        <p:nvCxnSpPr>
          <p:cNvPr id="82" name="Straight Connector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  <a:alpha val="7098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697095" y="3440826"/>
            <a:ext cx="654058" cy="109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motorikk: 80% av 100."/>
          <p:cNvSpPr/>
          <p:nvPr/>
        </p:nvSpPr>
        <p:spPr>
          <a:xfrm>
            <a:off x="6351153" y="3389859"/>
            <a:ext cx="89660" cy="896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489634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rgbClr val="592A08"/>
                </a:solidFill>
              </a:rPr>
              <a:t>HØRSEL</a:t>
            </a:r>
          </a:p>
        </p:txBody>
      </p:sp>
      <p:cxnSp>
        <p:nvCxnSpPr>
          <p:cNvPr id="85" name="Straight Connector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827077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hørsel: 97% av 100."/>
          <p:cNvSpPr/>
          <p:nvPr/>
        </p:nvSpPr>
        <p:spPr>
          <a:xfrm>
            <a:off x="6524172" y="3614472"/>
            <a:ext cx="89660" cy="896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97" descr="tommelen opp, ikon.">
            <a:extLst>
              <a:ext uri="{FF2B5EF4-FFF2-40B4-BE49-F238E27FC236}">
                <a16:creationId xmlns:a16="http://schemas.microsoft.com/office/drawing/2014/main" id="{58AA1897-C54B-D344-A47A-065D9EE9A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8652" y="3999495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58231"/>
            <a:ext cx="1976197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tekst kan tilpasses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Foreslåtte stavefeil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Bilder og illustrasjoner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Søkefunksjon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Klarspråk (når tekst er kort og konsist) 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Informasjon som er stilt opp i punktlister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det er tydelig fokus  på hva man kan klikke på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Smartphone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97" descr="tommelen ned, ikon.">
            <a:extLst>
              <a:ext uri="{FF2B5EF4-FFF2-40B4-BE49-F238E27FC236}">
                <a16:creationId xmlns:a16="http://schemas.microsoft.com/office/drawing/2014/main" id="{18DE8A69-10DD-F849-AAA4-B3AA949B6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36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197619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innhold ikke kan nås via tastatur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Mye tekst og uoversiktlig innhold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Pop-up vinduer 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Lange skjemaer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Lite mellomrom i tekst</a:t>
            </a:r>
          </a:p>
          <a:p>
            <a:pPr marL="171450" lvl="0" indent="-171450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Arial"/>
              <a:buChar char="•"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Rectangle 27">
            <a:extLst>
              <a:ext uri="{FF2B5EF4-FFF2-40B4-BE49-F238E27FC236}">
                <a16:creationId xmlns:a16="http://schemas.microsoft.com/office/drawing/2014/main" id="{29F58081-2347-584C-801F-5258CC90A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88790" y="363982"/>
            <a:ext cx="1896223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900" dirty="0"/>
              <a:t>“ </a:t>
            </a:r>
            <a:r>
              <a:rPr lang="en-GB" sz="900" dirty="0" err="1"/>
              <a:t>Jeg</a:t>
            </a:r>
            <a:r>
              <a:rPr lang="en-GB" sz="900" dirty="0"/>
              <a:t> vet </a:t>
            </a:r>
            <a:r>
              <a:rPr lang="en-GB" sz="900" dirty="0" err="1"/>
              <a:t>ikke</a:t>
            </a:r>
            <a:r>
              <a:rPr lang="en-GB" sz="900" dirty="0"/>
              <a:t> </a:t>
            </a:r>
            <a:r>
              <a:rPr lang="en-GB" sz="900" dirty="0" err="1"/>
              <a:t>hva</a:t>
            </a:r>
            <a:r>
              <a:rPr lang="en-GB" sz="900" dirty="0"/>
              <a:t> </a:t>
            </a:r>
            <a:r>
              <a:rPr lang="en-GB" sz="900" dirty="0" err="1"/>
              <a:t>jeg</a:t>
            </a:r>
            <a:r>
              <a:rPr lang="en-GB" sz="900" dirty="0"/>
              <a:t> </a:t>
            </a:r>
            <a:r>
              <a:rPr lang="en-GB" sz="900" dirty="0" err="1"/>
              <a:t>hadde</a:t>
            </a:r>
            <a:r>
              <a:rPr lang="en-GB" sz="900" dirty="0"/>
              <a:t> </a:t>
            </a:r>
            <a:r>
              <a:rPr lang="en-GB" sz="900" dirty="0" err="1"/>
              <a:t>gjort</a:t>
            </a:r>
            <a:r>
              <a:rPr lang="en-GB" sz="900" dirty="0"/>
              <a:t> </a:t>
            </a:r>
            <a:r>
              <a:rPr lang="en-GB" sz="900" dirty="0" err="1"/>
              <a:t>uten</a:t>
            </a:r>
            <a:r>
              <a:rPr lang="en-GB" sz="900" dirty="0"/>
              <a:t> min </a:t>
            </a:r>
            <a:r>
              <a:rPr lang="en-GB" sz="900" dirty="0" err="1"/>
              <a:t>smarttelefon</a:t>
            </a:r>
            <a:r>
              <a:rPr lang="en-GB" sz="900" dirty="0"/>
              <a:t>”</a:t>
            </a:r>
            <a:endParaRPr lang="en-US" sz="900" dirty="0"/>
          </a:p>
        </p:txBody>
      </p:sp>
      <p:sp>
        <p:nvSpPr>
          <p:cNvPr id="29" name="TextBox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1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rgbClr val="FFF0E5">
              <a:alpha val="7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190388" y="1605805"/>
            <a:ext cx="2283754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……………………………………………………</a:t>
            </a:r>
          </a:p>
        </p:txBody>
      </p:sp>
      <p:cxnSp>
        <p:nvCxnSpPr>
          <p:cNvPr id="84" name="Straight Connector 70">
            <a:extLst>
              <a:ext uri="{FF2B5EF4-FFF2-40B4-BE49-F238E27FC236}">
                <a16:creationId xmlns:a16="http://schemas.microsoft.com/office/drawing/2014/main" id="{378537CD-A140-1C46-B153-1771510A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41">
            <a:extLst>
              <a:ext uri="{FF2B5EF4-FFF2-40B4-BE49-F238E27FC236}">
                <a16:creationId xmlns:a16="http://schemas.microsoft.com/office/drawing/2014/main" id="{10B29B10-34B9-FB4D-8D54-1E03295FB417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PARAMETRER</a:t>
            </a:r>
          </a:p>
        </p:txBody>
      </p:sp>
      <p:sp>
        <p:nvSpPr>
          <p:cNvPr id="97" name="TextBox 43">
            <a:extLst>
              <a:ext uri="{FF2B5EF4-FFF2-40B4-BE49-F238E27FC236}">
                <a16:creationId xmlns:a16="http://schemas.microsoft.com/office/drawing/2014/main" id="{0B48ED37-18F7-5B49-943F-A835FC9406A4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rgbClr val="592A08"/>
                </a:solidFill>
              </a:rPr>
              <a:t>Enhet</a:t>
            </a:r>
            <a:endParaRPr lang="en-US" sz="1000" dirty="0">
              <a:solidFill>
                <a:srgbClr val="592A08"/>
              </a:solidFill>
            </a:endParaRPr>
          </a:p>
        </p:txBody>
      </p:sp>
      <p:sp>
        <p:nvSpPr>
          <p:cNvPr id="99" name="Rectangle 52">
            <a:extLst>
              <a:ext uri="{FF2B5EF4-FFF2-40B4-BE49-F238E27FC236}">
                <a16:creationId xmlns:a16="http://schemas.microsoft.com/office/drawing/2014/main" id="{864EBC57-F80B-1242-A203-0E3304B4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3" descr="Parameter dator: 50% av 100. ">
            <a:extLst>
              <a:ext uri="{FF2B5EF4-FFF2-40B4-BE49-F238E27FC236}">
                <a16:creationId xmlns:a16="http://schemas.microsoft.com/office/drawing/2014/main" id="{D1BC619B-1C87-A84C-B157-C4DC59B7C21A}"/>
              </a:ext>
            </a:extLst>
          </p:cNvPr>
          <p:cNvSpPr/>
          <p:nvPr/>
        </p:nvSpPr>
        <p:spPr>
          <a:xfrm>
            <a:off x="7320323" y="3451688"/>
            <a:ext cx="841246" cy="721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43">
            <a:extLst>
              <a:ext uri="{FF2B5EF4-FFF2-40B4-BE49-F238E27FC236}">
                <a16:creationId xmlns:a16="http://schemas.microsoft.com/office/drawing/2014/main" id="{BFCD5CB1-4DB9-124D-A246-94F9F18E2BE1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592A08"/>
                </a:solidFill>
              </a:rPr>
              <a:t>Dator</a:t>
            </a:r>
            <a:endParaRPr lang="en-US" sz="800" dirty="0">
              <a:solidFill>
                <a:srgbClr val="592A08"/>
              </a:solidFill>
            </a:endParaRPr>
          </a:p>
        </p:txBody>
      </p:sp>
      <p:sp>
        <p:nvSpPr>
          <p:cNvPr id="113" name="Rectangle 52">
            <a:extLst>
              <a:ext uri="{FF2B5EF4-FFF2-40B4-BE49-F238E27FC236}">
                <a16:creationId xmlns:a16="http://schemas.microsoft.com/office/drawing/2014/main" id="{A69DA0AD-4F32-8346-88E6-9751D6331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30996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53" descr="Parameter Nettbrett/mobil: 50% av 100. ">
            <a:extLst>
              <a:ext uri="{FF2B5EF4-FFF2-40B4-BE49-F238E27FC236}">
                <a16:creationId xmlns:a16="http://schemas.microsoft.com/office/drawing/2014/main" id="{8E77E01F-90F6-8444-BA48-A80B1978C273}"/>
              </a:ext>
            </a:extLst>
          </p:cNvPr>
          <p:cNvSpPr/>
          <p:nvPr/>
        </p:nvSpPr>
        <p:spPr>
          <a:xfrm>
            <a:off x="7325623" y="3730310"/>
            <a:ext cx="835946" cy="648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43">
            <a:extLst>
              <a:ext uri="{FF2B5EF4-FFF2-40B4-BE49-F238E27FC236}">
                <a16:creationId xmlns:a16="http://schemas.microsoft.com/office/drawing/2014/main" id="{DFA301E5-16CD-084C-BBD3-74D5E0936468}"/>
              </a:ext>
            </a:extLst>
          </p:cNvPr>
          <p:cNvSpPr txBox="1"/>
          <p:nvPr/>
        </p:nvSpPr>
        <p:spPr>
          <a:xfrm>
            <a:off x="7240732" y="3752705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592A08"/>
                </a:solidFill>
              </a:rPr>
              <a:t>Nettbrett</a:t>
            </a:r>
            <a:r>
              <a:rPr lang="en-US" sz="800" dirty="0">
                <a:solidFill>
                  <a:srgbClr val="592A08"/>
                </a:solidFill>
              </a:rPr>
              <a:t>/</a:t>
            </a:r>
            <a:r>
              <a:rPr lang="en-US" sz="800" dirty="0" err="1">
                <a:solidFill>
                  <a:srgbClr val="592A08"/>
                </a:solidFill>
              </a:rPr>
              <a:t>mobil</a:t>
            </a:r>
            <a:endParaRPr lang="en-US" sz="800" dirty="0">
              <a:solidFill>
                <a:srgbClr val="592A08"/>
              </a:solidFill>
            </a:endParaRPr>
          </a:p>
        </p:txBody>
      </p:sp>
      <p:sp>
        <p:nvSpPr>
          <p:cNvPr id="98" name="TextBox 45">
            <a:extLst>
              <a:ext uri="{FF2B5EF4-FFF2-40B4-BE49-F238E27FC236}">
                <a16:creationId xmlns:a16="http://schemas.microsoft.com/office/drawing/2014/main" id="{2FD412DD-832A-1A4A-8F24-D37295E0FD77}"/>
              </a:ext>
            </a:extLst>
          </p:cNvPr>
          <p:cNvSpPr txBox="1"/>
          <p:nvPr/>
        </p:nvSpPr>
        <p:spPr>
          <a:xfrm>
            <a:off x="7237979" y="4003266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rgbClr val="592A08"/>
                </a:solidFill>
              </a:rPr>
              <a:t>Digitale</a:t>
            </a:r>
            <a:r>
              <a:rPr lang="en-US" sz="1000" dirty="0">
                <a:solidFill>
                  <a:srgbClr val="592A08"/>
                </a:solidFill>
              </a:rPr>
              <a:t> </a:t>
            </a:r>
            <a:r>
              <a:rPr lang="en-US" sz="1000" dirty="0" err="1">
                <a:solidFill>
                  <a:srgbClr val="592A08"/>
                </a:solidFill>
              </a:rPr>
              <a:t>flater</a:t>
            </a:r>
            <a:endParaRPr lang="en-US" sz="1000" dirty="0">
              <a:solidFill>
                <a:srgbClr val="592A08"/>
              </a:solidFill>
            </a:endParaRPr>
          </a:p>
        </p:txBody>
      </p:sp>
      <p:sp>
        <p:nvSpPr>
          <p:cNvPr id="116" name="Rectangle 52">
            <a:extLst>
              <a:ext uri="{FF2B5EF4-FFF2-40B4-BE49-F238E27FC236}">
                <a16:creationId xmlns:a16="http://schemas.microsoft.com/office/drawing/2014/main" id="{860276B0-354C-5E48-93A3-EB6B0695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295703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53" descr="Parameter webb: 40% av 100. ">
            <a:extLst>
              <a:ext uri="{FF2B5EF4-FFF2-40B4-BE49-F238E27FC236}">
                <a16:creationId xmlns:a16="http://schemas.microsoft.com/office/drawing/2014/main" id="{68D942D6-B40B-7C44-AC9F-73C55D2ACB48}"/>
              </a:ext>
            </a:extLst>
          </p:cNvPr>
          <p:cNvSpPr/>
          <p:nvPr/>
        </p:nvSpPr>
        <p:spPr>
          <a:xfrm>
            <a:off x="7322064" y="4295017"/>
            <a:ext cx="565477" cy="721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43">
            <a:extLst>
              <a:ext uri="{FF2B5EF4-FFF2-40B4-BE49-F238E27FC236}">
                <a16:creationId xmlns:a16="http://schemas.microsoft.com/office/drawing/2014/main" id="{7C1F99F5-B7A6-A842-92DC-530089105CB7}"/>
              </a:ext>
            </a:extLst>
          </p:cNvPr>
          <p:cNvSpPr txBox="1"/>
          <p:nvPr/>
        </p:nvSpPr>
        <p:spPr>
          <a:xfrm>
            <a:off x="7234153" y="4305897"/>
            <a:ext cx="537425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592A08"/>
                </a:solidFill>
              </a:rPr>
              <a:t>Webb</a:t>
            </a:r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A826FAA3-1974-E24C-A310-5E056D9A9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575400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3" descr="Parameter apper: 60% av 100. ">
            <a:extLst>
              <a:ext uri="{FF2B5EF4-FFF2-40B4-BE49-F238E27FC236}">
                <a16:creationId xmlns:a16="http://schemas.microsoft.com/office/drawing/2014/main" id="{6D185076-803D-5D49-A9CF-6648821950D2}"/>
              </a:ext>
            </a:extLst>
          </p:cNvPr>
          <p:cNvSpPr/>
          <p:nvPr/>
        </p:nvSpPr>
        <p:spPr>
          <a:xfrm>
            <a:off x="7323615" y="4574714"/>
            <a:ext cx="992765" cy="721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43">
            <a:extLst>
              <a:ext uri="{FF2B5EF4-FFF2-40B4-BE49-F238E27FC236}">
                <a16:creationId xmlns:a16="http://schemas.microsoft.com/office/drawing/2014/main" id="{B54749DC-1B17-7649-A1EE-DCD1EEA8C71B}"/>
              </a:ext>
            </a:extLst>
          </p:cNvPr>
          <p:cNvSpPr txBox="1"/>
          <p:nvPr/>
        </p:nvSpPr>
        <p:spPr>
          <a:xfrm>
            <a:off x="7235706" y="4585594"/>
            <a:ext cx="53587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592A08"/>
                </a:solidFill>
              </a:rPr>
              <a:t>Apper</a:t>
            </a:r>
            <a:endParaRPr lang="en-US" sz="800" dirty="0">
              <a:solidFill>
                <a:srgbClr val="592A08"/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TEKNOLOGI &amp; APPER</a:t>
            </a:r>
          </a:p>
        </p:txBody>
      </p:sp>
      <p:pic>
        <p:nvPicPr>
          <p:cNvPr id="103" name="Bilde 102" descr="Wordpress, ikon.">
            <a:extLst>
              <a:ext uri="{FF2B5EF4-FFF2-40B4-BE49-F238E27FC236}">
                <a16:creationId xmlns:a16="http://schemas.microsoft.com/office/drawing/2014/main" id="{93A782A5-8E4E-694B-BBE0-F45F4E4C2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476" y="5721244"/>
            <a:ext cx="394405" cy="394405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229383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Wordpress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7975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771579" y="6130429"/>
            <a:ext cx="7146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Samsung s20</a:t>
            </a:r>
            <a:endParaRPr lang="en-US" dirty="0"/>
          </a:p>
        </p:txBody>
      </p:sp>
      <p:pic>
        <p:nvPicPr>
          <p:cNvPr id="106" name="Bilde 105" descr="Messenger, ikon.">
            <a:extLst>
              <a:ext uri="{FF2B5EF4-FFF2-40B4-BE49-F238E27FC236}">
                <a16:creationId xmlns:a16="http://schemas.microsoft.com/office/drawing/2014/main" id="{6638871C-FCC7-774A-93FF-399395F775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5583" y="5713441"/>
            <a:ext cx="402208" cy="402208"/>
          </a:xfrm>
          <a:prstGeom prst="rect">
            <a:avLst/>
          </a:prstGeom>
        </p:spPr>
      </p:pic>
      <p:sp>
        <p:nvSpPr>
          <p:cNvPr id="112" name="TextBox 104">
            <a:extLst>
              <a:ext uri="{FF2B5EF4-FFF2-40B4-BE49-F238E27FC236}">
                <a16:creationId xmlns:a16="http://schemas.microsoft.com/office/drawing/2014/main" id="{AE3EB04A-F7D5-F946-AFB9-16003CCA6049}"/>
              </a:ext>
            </a:extLst>
          </p:cNvPr>
          <p:cNvSpPr txBox="1"/>
          <p:nvPr/>
        </p:nvSpPr>
        <p:spPr>
          <a:xfrm>
            <a:off x="8380904" y="6130428"/>
            <a:ext cx="644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Messenger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tel 13">
            <a:extLst>
              <a:ext uri="{FF2B5EF4-FFF2-40B4-BE49-F238E27FC236}">
                <a16:creationId xmlns:a16="http://schemas.microsoft.com/office/drawing/2014/main" id="{339D96C4-FF51-9A48-B37C-BF20995C1598}"/>
              </a:ext>
            </a:extLst>
          </p:cNvPr>
          <p:cNvSpPr txBox="1">
            <a:spLocks/>
          </p:cNvSpPr>
          <p:nvPr/>
        </p:nvSpPr>
        <p:spPr>
          <a:xfrm>
            <a:off x="-46382" y="-4012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dirty="0" err="1">
                <a:solidFill>
                  <a:schemeClr val="bg1"/>
                </a:solidFill>
              </a:rPr>
              <a:t>Persona</a:t>
            </a:r>
            <a:r>
              <a:rPr lang="nb-NO" sz="1800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4D7DB19-A725-494F-A590-7117274E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rgbClr val="26A3A1">
                <a:alpha val="29804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 descr="logo-jim-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pic>
        <p:nvPicPr>
          <p:cNvPr id="84" name="Bilde 83" descr="Evert Olsen, profilbilde.">
            <a:extLst>
              <a:ext uri="{FF2B5EF4-FFF2-40B4-BE49-F238E27FC236}">
                <a16:creationId xmlns:a16="http://schemas.microsoft.com/office/drawing/2014/main" id="{9B879BDC-B31F-1A42-8A10-705298D4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0" y="158959"/>
            <a:ext cx="2007284" cy="2732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8395" y="2886785"/>
            <a:ext cx="261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6C7B"/>
                </a:solidFill>
              </a:rPr>
              <a:t>EVERT OLSEN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rgbClr val="26A3A1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123941"/>
                </a:solidFill>
              </a:rPr>
              <a:t>ALDER:</a:t>
            </a:r>
            <a:r>
              <a:rPr lang="en-US" sz="1050" dirty="0">
                <a:solidFill>
                  <a:srgbClr val="123941"/>
                </a:solidFill>
              </a:rPr>
              <a:t> </a:t>
            </a:r>
            <a:br>
              <a:rPr lang="en-US" sz="1050" dirty="0">
                <a:solidFill>
                  <a:srgbClr val="123941"/>
                </a:solidFill>
              </a:rPr>
            </a:br>
            <a:r>
              <a:rPr lang="en-US" sz="1100" dirty="0">
                <a:solidFill>
                  <a:srgbClr val="123941"/>
                </a:solidFill>
              </a:rPr>
              <a:t>BOR: </a:t>
            </a:r>
            <a:br>
              <a:rPr lang="en-US" sz="1100" dirty="0">
                <a:solidFill>
                  <a:srgbClr val="123941"/>
                </a:solidFill>
              </a:rPr>
            </a:br>
            <a:r>
              <a:rPr lang="en-US" sz="1100" dirty="0">
                <a:solidFill>
                  <a:srgbClr val="123941"/>
                </a:solidFill>
              </a:rPr>
              <a:t>JOBB:</a:t>
            </a:r>
            <a:br>
              <a:rPr lang="en-US" sz="1100" dirty="0">
                <a:solidFill>
                  <a:srgbClr val="123941"/>
                </a:solidFill>
              </a:rPr>
            </a:br>
            <a:r>
              <a:rPr lang="en-US" sz="1100" dirty="0">
                <a:solidFill>
                  <a:srgbClr val="123941"/>
                </a:solidFill>
              </a:rPr>
              <a:t>UTDANNING:</a:t>
            </a:r>
            <a:endParaRPr lang="en-US" sz="1050" dirty="0">
              <a:solidFill>
                <a:srgbClr val="12394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123941"/>
                </a:solidFill>
              </a:rPr>
              <a:t>CIVILSTATUS:</a:t>
            </a:r>
            <a:endParaRPr lang="en-US" sz="1050" dirty="0">
              <a:solidFill>
                <a:srgbClr val="123941"/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987771" cy="133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005244"/>
                </a:solidFill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005244"/>
                </a:solidFill>
              </a:rPr>
              <a:t>Trondheim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005244"/>
                </a:solidFill>
              </a:rPr>
              <a:t>IT-support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rgbClr val="005244"/>
                </a:solidFill>
              </a:rPr>
              <a:t>Datateknikker</a:t>
            </a:r>
            <a:br>
              <a:rPr lang="nb-NO" sz="1100" dirty="0">
                <a:solidFill>
                  <a:srgbClr val="005244"/>
                </a:solidFill>
              </a:rPr>
            </a:br>
            <a:r>
              <a:rPr lang="nb-NO" sz="1100" dirty="0">
                <a:solidFill>
                  <a:srgbClr val="005244"/>
                </a:solidFill>
              </a:rPr>
              <a:t>Gift, to barn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4887292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496413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476" y="5195781"/>
            <a:ext cx="2028597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Lam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midjen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ned</a:t>
            </a: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Høyt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kolestorol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Nærsynt</a:t>
            </a: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Trenger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assistanse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iblant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  <a:buClr>
                <a:srgbClr val="2BC0BE"/>
              </a:buClr>
            </a:pP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8" name="Picture 96" descr="dokument, ikon.">
            <a:extLst>
              <a:ext uri="{FF2B5EF4-FFF2-40B4-BE49-F238E27FC236}">
                <a16:creationId xmlns:a16="http://schemas.microsoft.com/office/drawing/2014/main" id="{EA88F68E-00A7-D34C-AC2C-12E9635CA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138103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63907"/>
            <a:ext cx="4490002" cy="28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Evert Olsen er 56 år gammel og kommer fra Trondheim...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 descr="Hånd, ikon.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7231" y="1988140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HJELPEMIDDEL</a:t>
            </a:r>
          </a:p>
        </p:txBody>
      </p:sp>
      <p:sp>
        <p:nvSpPr>
          <p:cNvPr id="88" name="Avrundet rektangel 87" descr="Briller">
            <a:extLst>
              <a:ext uri="{FF2B5EF4-FFF2-40B4-BE49-F238E27FC236}">
                <a16:creationId xmlns:a16="http://schemas.microsoft.com/office/drawing/2014/main" id="{F73F3553-A70B-F949-9B2E-8788F3ADB757}"/>
              </a:ext>
            </a:extLst>
          </p:cNvPr>
          <p:cNvSpPr/>
          <p:nvPr/>
        </p:nvSpPr>
        <p:spPr>
          <a:xfrm>
            <a:off x="2534760" y="2451120"/>
            <a:ext cx="659596" cy="212618"/>
          </a:xfrm>
          <a:prstGeom prst="roundRect">
            <a:avLst/>
          </a:prstGeom>
          <a:solidFill>
            <a:srgbClr val="26A3A1">
              <a:alpha val="2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Briller</a:t>
            </a:r>
          </a:p>
        </p:txBody>
      </p:sp>
      <p:sp>
        <p:nvSpPr>
          <p:cNvPr id="97" name="Avrundet rektangel 96" descr="Forstørrelse.">
            <a:extLst>
              <a:ext uri="{FF2B5EF4-FFF2-40B4-BE49-F238E27FC236}">
                <a16:creationId xmlns:a16="http://schemas.microsoft.com/office/drawing/2014/main" id="{D406E3D6-FA9B-144F-B377-0CB37BC482F8}"/>
              </a:ext>
            </a:extLst>
          </p:cNvPr>
          <p:cNvSpPr/>
          <p:nvPr/>
        </p:nvSpPr>
        <p:spPr>
          <a:xfrm>
            <a:off x="3313752" y="2448520"/>
            <a:ext cx="993372" cy="212609"/>
          </a:xfrm>
          <a:prstGeom prst="roundRect">
            <a:avLst/>
          </a:prstGeom>
          <a:solidFill>
            <a:srgbClr val="26A3A1">
              <a:alpha val="2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Forstørrelse</a:t>
            </a:r>
          </a:p>
        </p:txBody>
      </p:sp>
      <p:sp>
        <p:nvSpPr>
          <p:cNvPr id="99" name="Avrundet rektangel 98" descr="Rullestol.">
            <a:extLst>
              <a:ext uri="{FF2B5EF4-FFF2-40B4-BE49-F238E27FC236}">
                <a16:creationId xmlns:a16="http://schemas.microsoft.com/office/drawing/2014/main" id="{1C60B786-2DD3-A54A-AF47-BED8AEA0A185}"/>
              </a:ext>
            </a:extLst>
          </p:cNvPr>
          <p:cNvSpPr/>
          <p:nvPr/>
        </p:nvSpPr>
        <p:spPr>
          <a:xfrm>
            <a:off x="4432551" y="2453826"/>
            <a:ext cx="943842" cy="212618"/>
          </a:xfrm>
          <a:prstGeom prst="roundRect">
            <a:avLst/>
          </a:prstGeom>
          <a:solidFill>
            <a:srgbClr val="26A3A1">
              <a:alpha val="2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Rullestol</a:t>
            </a:r>
          </a:p>
        </p:txBody>
      </p:sp>
      <p:sp>
        <p:nvSpPr>
          <p:cNvPr id="98" name="Avrundet rektangel 97" descr="Ramp.">
            <a:extLst>
              <a:ext uri="{FF2B5EF4-FFF2-40B4-BE49-F238E27FC236}">
                <a16:creationId xmlns:a16="http://schemas.microsoft.com/office/drawing/2014/main" id="{6B1F1CA6-1939-DB42-B6E1-DE611A251EA8}"/>
              </a:ext>
            </a:extLst>
          </p:cNvPr>
          <p:cNvSpPr/>
          <p:nvPr/>
        </p:nvSpPr>
        <p:spPr>
          <a:xfrm>
            <a:off x="5506217" y="2448869"/>
            <a:ext cx="659596" cy="212618"/>
          </a:xfrm>
          <a:prstGeom prst="roundRect">
            <a:avLst/>
          </a:prstGeom>
          <a:solidFill>
            <a:srgbClr val="26A3A1">
              <a:alpha val="2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Ramp</a:t>
            </a:r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0" descr="bruker, ikon.">
            <a:extLst>
              <a:ext uri="{FF2B5EF4-FFF2-40B4-BE49-F238E27FC236}">
                <a16:creationId xmlns:a16="http://schemas.microsoft.com/office/drawing/2014/main" id="{49550212-1E3E-0143-8604-138E194ADA3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62" y="3023084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79030"/>
            <a:ext cx="101066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005244"/>
                </a:solidFill>
              </a:rPr>
              <a:t>KOGNISJON</a:t>
            </a:r>
          </a:p>
        </p:txBody>
      </p: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574156" y="3435776"/>
            <a:ext cx="784043" cy="0"/>
          </a:xfrm>
          <a:prstGeom prst="line">
            <a:avLst/>
          </a:prstGeom>
          <a:ln>
            <a:solidFill>
              <a:srgbClr val="0052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80% av 100."/>
          <p:cNvSpPr/>
          <p:nvPr/>
        </p:nvSpPr>
        <p:spPr>
          <a:xfrm>
            <a:off x="4358199" y="3390946"/>
            <a:ext cx="89660" cy="89660"/>
          </a:xfrm>
          <a:prstGeom prst="ellipse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97679"/>
            <a:ext cx="7516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005244"/>
                </a:solidFill>
              </a:rPr>
              <a:t>SYN</a:t>
            </a:r>
          </a:p>
        </p:txBody>
      </p:sp>
      <p:cxnSp>
        <p:nvCxnSpPr>
          <p:cNvPr id="81" name="Straight Connector 75">
            <a:extLst>
              <a:ext uri="{FF2B5EF4-FFF2-40B4-BE49-F238E27FC236}">
                <a16:creationId xmlns:a16="http://schemas.microsoft.com/office/drawing/2014/main" id="{CCDC9692-4CAB-7B48-8094-8FFFF6EA8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3574156" y="3657214"/>
            <a:ext cx="512675" cy="758"/>
          </a:xfrm>
          <a:prstGeom prst="line">
            <a:avLst/>
          </a:prstGeom>
          <a:ln>
            <a:solidFill>
              <a:srgbClr val="0052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kognisjon: 65% av 100."/>
          <p:cNvSpPr/>
          <p:nvPr/>
        </p:nvSpPr>
        <p:spPr>
          <a:xfrm>
            <a:off x="4086831" y="3612384"/>
            <a:ext cx="89660" cy="89660"/>
          </a:xfrm>
          <a:prstGeom prst="ellipse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82905"/>
            <a:ext cx="7516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005244"/>
                </a:solidFill>
              </a:rPr>
              <a:t>MOTORIKK</a:t>
            </a:r>
          </a:p>
        </p:txBody>
      </p:sp>
      <p:cxnSp>
        <p:nvCxnSpPr>
          <p:cNvPr id="82" name="Straight Connector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5697095" y="3434689"/>
            <a:ext cx="283256" cy="1090"/>
          </a:xfrm>
          <a:prstGeom prst="line">
            <a:avLst/>
          </a:prstGeom>
          <a:ln>
            <a:solidFill>
              <a:srgbClr val="0052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kognisjon: 35% av 100."/>
          <p:cNvSpPr/>
          <p:nvPr/>
        </p:nvSpPr>
        <p:spPr>
          <a:xfrm>
            <a:off x="5980351" y="3389859"/>
            <a:ext cx="89660" cy="89660"/>
          </a:xfrm>
          <a:prstGeom prst="ellipse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503082"/>
            <a:ext cx="101066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005244"/>
                </a:solidFill>
              </a:rPr>
              <a:t>HØRSEL</a:t>
            </a:r>
          </a:p>
        </p:txBody>
      </p:sp>
      <p:cxnSp>
        <p:nvCxnSpPr>
          <p:cNvPr id="85" name="Straight Connector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784118" cy="0"/>
          </a:xfrm>
          <a:prstGeom prst="line">
            <a:avLst/>
          </a:prstGeom>
          <a:ln>
            <a:solidFill>
              <a:srgbClr val="0052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kognisjon: 90% av 100."/>
          <p:cNvSpPr/>
          <p:nvPr/>
        </p:nvSpPr>
        <p:spPr>
          <a:xfrm>
            <a:off x="6481213" y="3614472"/>
            <a:ext cx="89660" cy="89660"/>
          </a:xfrm>
          <a:prstGeom prst="ellipse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97" descr="tommelen opp, ikon.">
            <a:extLst>
              <a:ext uri="{FF2B5EF4-FFF2-40B4-BE49-F238E27FC236}">
                <a16:creationId xmlns:a16="http://schemas.microsoft.com/office/drawing/2014/main" id="{58AA1897-C54B-D344-A47A-065D9EE9A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8652" y="3999495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58231"/>
            <a:ext cx="197619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Jevne overganger i fysisk miljø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Zoomverktøy (på grunn av avstand til PC-skjerm)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 Street </a:t>
            </a:r>
            <a:r>
              <a:rPr lang="nb-NO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View</a:t>
            </a:r>
            <a:endParaRPr lang="nb-NO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Store klikkyter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papirarbeid blir mer digitalt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Røststyring 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Ikea Smart Home 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97" descr="tommelen ned, ikon.">
            <a:extLst>
              <a:ext uri="{FF2B5EF4-FFF2-40B4-BE49-F238E27FC236}">
                <a16:creationId xmlns:a16="http://schemas.microsoft.com/office/drawing/2014/main" id="{18DE8A69-10DD-F849-AAA4-B3AA949B6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36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1976197" cy="214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tekst og innhold er smått 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Dårlig kontrast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Automater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Spesialløsninger som krever ekstra tid &amp; energi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informasjon om tilgjengelighet, ikke finns tilgjengelig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Dyp </a:t>
            </a:r>
            <a:r>
              <a:rPr lang="nb-NO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innholdsstruktur</a:t>
            </a: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på nett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Dører som går utover </a:t>
            </a:r>
          </a:p>
        </p:txBody>
      </p:sp>
      <p:sp>
        <p:nvSpPr>
          <p:cNvPr id="109" name="Rectangle 27">
            <a:extLst>
              <a:ext uri="{FF2B5EF4-FFF2-40B4-BE49-F238E27FC236}">
                <a16:creationId xmlns:a16="http://schemas.microsoft.com/office/drawing/2014/main" id="{770EEA19-2A7C-3242-8DB3-D6A116F18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12000">
                <a:srgbClr val="00C3A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88790" y="363982"/>
            <a:ext cx="1896223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900" dirty="0"/>
              <a:t>“</a:t>
            </a:r>
            <a:r>
              <a:rPr lang="en-GB" sz="900" dirty="0" err="1"/>
              <a:t>Jeg</a:t>
            </a:r>
            <a:r>
              <a:rPr lang="en-GB" sz="900" dirty="0"/>
              <a:t> </a:t>
            </a:r>
            <a:r>
              <a:rPr lang="en-GB" sz="900" dirty="0" err="1"/>
              <a:t>antar</a:t>
            </a:r>
            <a:r>
              <a:rPr lang="en-GB" sz="900" dirty="0"/>
              <a:t> at </a:t>
            </a:r>
            <a:r>
              <a:rPr lang="en-GB" sz="900" dirty="0" err="1"/>
              <a:t>jeg</a:t>
            </a:r>
            <a:r>
              <a:rPr lang="en-GB" sz="900" dirty="0"/>
              <a:t> </a:t>
            </a:r>
            <a:r>
              <a:rPr lang="en-GB" sz="900" dirty="0" err="1"/>
              <a:t>altid</a:t>
            </a:r>
            <a:r>
              <a:rPr lang="en-GB" sz="900" dirty="0"/>
              <a:t> </a:t>
            </a:r>
            <a:r>
              <a:rPr lang="en-GB" sz="900" dirty="0" err="1"/>
              <a:t>må</a:t>
            </a:r>
            <a:r>
              <a:rPr lang="en-GB" sz="900" dirty="0"/>
              <a:t> </a:t>
            </a:r>
            <a:r>
              <a:rPr lang="en-GB" sz="900" dirty="0" err="1"/>
              <a:t>være</a:t>
            </a:r>
            <a:r>
              <a:rPr lang="en-GB" sz="900" dirty="0"/>
              <a:t> </a:t>
            </a:r>
            <a:r>
              <a:rPr lang="en-GB" sz="900" dirty="0" err="1"/>
              <a:t>forberedt</a:t>
            </a:r>
            <a:r>
              <a:rPr lang="en-GB" sz="900" dirty="0"/>
              <a:t> </a:t>
            </a:r>
            <a:r>
              <a:rPr lang="en-GB" sz="900" dirty="0" err="1"/>
              <a:t>og</a:t>
            </a:r>
            <a:r>
              <a:rPr lang="en-GB" sz="900" dirty="0"/>
              <a:t> </a:t>
            </a:r>
            <a:r>
              <a:rPr lang="en-GB" sz="900" dirty="0" err="1"/>
              <a:t>finne</a:t>
            </a:r>
            <a:r>
              <a:rPr lang="en-GB" sz="900" dirty="0"/>
              <a:t> </a:t>
            </a:r>
            <a:r>
              <a:rPr lang="en-GB" sz="900" dirty="0" err="1"/>
              <a:t>ut</a:t>
            </a:r>
            <a:r>
              <a:rPr lang="en-GB" sz="900" dirty="0"/>
              <a:t> </a:t>
            </a:r>
            <a:r>
              <a:rPr lang="en-GB" sz="900" dirty="0" err="1"/>
              <a:t>av</a:t>
            </a:r>
            <a:r>
              <a:rPr lang="en-GB" sz="900" dirty="0"/>
              <a:t> ting </a:t>
            </a:r>
            <a:r>
              <a:rPr lang="en-GB" sz="900" dirty="0" err="1"/>
              <a:t>før</a:t>
            </a:r>
            <a:r>
              <a:rPr lang="en-GB" sz="900" dirty="0"/>
              <a:t>”</a:t>
            </a:r>
            <a:endParaRPr lang="en-US" sz="900" dirty="0"/>
          </a:p>
        </p:txBody>
      </p:sp>
      <p:sp>
        <p:nvSpPr>
          <p:cNvPr id="29" name="TextBox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1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rgbClr val="26A3A1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190388" y="1605805"/>
            <a:ext cx="2283754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accent4">
                    <a:lumMod val="50000"/>
                  </a:schemeClr>
                </a:solidFill>
              </a:rPr>
              <a:t>……………………………………………………</a:t>
            </a:r>
          </a:p>
        </p:txBody>
      </p:sp>
      <p:cxnSp>
        <p:nvCxnSpPr>
          <p:cNvPr id="77" name="Straight Connector 70">
            <a:extLst>
              <a:ext uri="{FF2B5EF4-FFF2-40B4-BE49-F238E27FC236}">
                <a16:creationId xmlns:a16="http://schemas.microsoft.com/office/drawing/2014/main" id="{0DDFEEEF-CBDF-654E-BCA5-27C299408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41">
            <a:extLst>
              <a:ext uri="{FF2B5EF4-FFF2-40B4-BE49-F238E27FC236}">
                <a16:creationId xmlns:a16="http://schemas.microsoft.com/office/drawing/2014/main" id="{13676AD2-82EF-2A49-A777-91DEF8345D0D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PARAMETRER</a:t>
            </a:r>
          </a:p>
        </p:txBody>
      </p:sp>
      <p:sp>
        <p:nvSpPr>
          <p:cNvPr id="80" name="TextBox 43">
            <a:extLst>
              <a:ext uri="{FF2B5EF4-FFF2-40B4-BE49-F238E27FC236}">
                <a16:creationId xmlns:a16="http://schemas.microsoft.com/office/drawing/2014/main" id="{6F023CDA-AB56-8241-8A91-19D38BD2524A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rgbClr val="123941"/>
                </a:solidFill>
              </a:rPr>
              <a:t>Enhet</a:t>
            </a:r>
            <a:endParaRPr lang="en-US" sz="1000" dirty="0">
              <a:solidFill>
                <a:srgbClr val="123941"/>
              </a:solidFill>
            </a:endParaRPr>
          </a:p>
        </p:txBody>
      </p:sp>
      <p:sp>
        <p:nvSpPr>
          <p:cNvPr id="102" name="Rectangle 52">
            <a:extLst>
              <a:ext uri="{FF2B5EF4-FFF2-40B4-BE49-F238E27FC236}">
                <a16:creationId xmlns:a16="http://schemas.microsoft.com/office/drawing/2014/main" id="{B62185B5-9B02-0546-B490-B7D86B100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3" descr="Parameter dator: 35% av 100.">
            <a:extLst>
              <a:ext uri="{FF2B5EF4-FFF2-40B4-BE49-F238E27FC236}">
                <a16:creationId xmlns:a16="http://schemas.microsoft.com/office/drawing/2014/main" id="{C9512D14-22EE-DE4F-9D43-28028EF8FD96}"/>
              </a:ext>
            </a:extLst>
          </p:cNvPr>
          <p:cNvSpPr/>
          <p:nvPr/>
        </p:nvSpPr>
        <p:spPr>
          <a:xfrm>
            <a:off x="7320322" y="3451689"/>
            <a:ext cx="463451" cy="71132"/>
          </a:xfrm>
          <a:prstGeom prst="rect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43">
            <a:extLst>
              <a:ext uri="{FF2B5EF4-FFF2-40B4-BE49-F238E27FC236}">
                <a16:creationId xmlns:a16="http://schemas.microsoft.com/office/drawing/2014/main" id="{3F306F9F-8C0A-5F4D-AF8E-A05482B09904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123941"/>
                </a:solidFill>
              </a:rPr>
              <a:t>Dator</a:t>
            </a:r>
            <a:endParaRPr lang="en-US" sz="800" dirty="0">
              <a:solidFill>
                <a:srgbClr val="123941"/>
              </a:solidFill>
            </a:endParaRPr>
          </a:p>
        </p:txBody>
      </p:sp>
      <p:sp>
        <p:nvSpPr>
          <p:cNvPr id="114" name="Rectangle 52">
            <a:extLst>
              <a:ext uri="{FF2B5EF4-FFF2-40B4-BE49-F238E27FC236}">
                <a16:creationId xmlns:a16="http://schemas.microsoft.com/office/drawing/2014/main" id="{FDEFB694-8C04-A941-A1E6-62661F5CF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36567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53" descr="Parameter nettbrett/mobil: 80% av 100.">
            <a:extLst>
              <a:ext uri="{FF2B5EF4-FFF2-40B4-BE49-F238E27FC236}">
                <a16:creationId xmlns:a16="http://schemas.microsoft.com/office/drawing/2014/main" id="{A74F5BEC-2858-6D46-A99D-96786608C560}"/>
              </a:ext>
            </a:extLst>
          </p:cNvPr>
          <p:cNvSpPr/>
          <p:nvPr/>
        </p:nvSpPr>
        <p:spPr>
          <a:xfrm>
            <a:off x="7325623" y="3735881"/>
            <a:ext cx="1196452" cy="72830"/>
          </a:xfrm>
          <a:prstGeom prst="rect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43">
            <a:extLst>
              <a:ext uri="{FF2B5EF4-FFF2-40B4-BE49-F238E27FC236}">
                <a16:creationId xmlns:a16="http://schemas.microsoft.com/office/drawing/2014/main" id="{4A99A48E-6AF2-F849-9DBB-D9B21854F874}"/>
              </a:ext>
            </a:extLst>
          </p:cNvPr>
          <p:cNvSpPr txBox="1"/>
          <p:nvPr/>
        </p:nvSpPr>
        <p:spPr>
          <a:xfrm>
            <a:off x="7240732" y="3758276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123941"/>
                </a:solidFill>
              </a:rPr>
              <a:t>Nettbrett</a:t>
            </a:r>
            <a:r>
              <a:rPr lang="en-US" sz="800" dirty="0">
                <a:solidFill>
                  <a:srgbClr val="123941"/>
                </a:solidFill>
              </a:rPr>
              <a:t>/</a:t>
            </a:r>
            <a:r>
              <a:rPr lang="en-US" sz="800" dirty="0" err="1">
                <a:solidFill>
                  <a:srgbClr val="123941"/>
                </a:solidFill>
              </a:rPr>
              <a:t>mobil</a:t>
            </a:r>
            <a:endParaRPr lang="en-US" sz="800" dirty="0">
              <a:solidFill>
                <a:srgbClr val="123941"/>
              </a:solidFill>
            </a:endParaRPr>
          </a:p>
        </p:txBody>
      </p:sp>
      <p:sp>
        <p:nvSpPr>
          <p:cNvPr id="100" name="TextBox 45">
            <a:extLst>
              <a:ext uri="{FF2B5EF4-FFF2-40B4-BE49-F238E27FC236}">
                <a16:creationId xmlns:a16="http://schemas.microsoft.com/office/drawing/2014/main" id="{5A76BDCA-35E2-E642-A855-DDDB50DD18B8}"/>
              </a:ext>
            </a:extLst>
          </p:cNvPr>
          <p:cNvSpPr txBox="1"/>
          <p:nvPr/>
        </p:nvSpPr>
        <p:spPr>
          <a:xfrm>
            <a:off x="7237979" y="4003522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rgbClr val="123941"/>
                </a:solidFill>
              </a:rPr>
              <a:t>Digitale</a:t>
            </a:r>
            <a:r>
              <a:rPr lang="en-US" sz="1000" dirty="0">
                <a:solidFill>
                  <a:srgbClr val="123941"/>
                </a:solidFill>
              </a:rPr>
              <a:t> </a:t>
            </a:r>
            <a:r>
              <a:rPr lang="en-US" sz="1000" dirty="0" err="1">
                <a:solidFill>
                  <a:srgbClr val="123941"/>
                </a:solidFill>
              </a:rPr>
              <a:t>flater</a:t>
            </a:r>
            <a:endParaRPr lang="en-US" sz="1000" dirty="0">
              <a:solidFill>
                <a:srgbClr val="123941"/>
              </a:solidFill>
            </a:endParaRPr>
          </a:p>
        </p:txBody>
      </p:sp>
      <p:sp>
        <p:nvSpPr>
          <p:cNvPr id="117" name="Rectangle 52">
            <a:extLst>
              <a:ext uri="{FF2B5EF4-FFF2-40B4-BE49-F238E27FC236}">
                <a16:creationId xmlns:a16="http://schemas.microsoft.com/office/drawing/2014/main" id="{0BDED361-A007-234A-A072-9A434860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295959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53" descr="Parameter webb: 30% av 100.">
            <a:extLst>
              <a:ext uri="{FF2B5EF4-FFF2-40B4-BE49-F238E27FC236}">
                <a16:creationId xmlns:a16="http://schemas.microsoft.com/office/drawing/2014/main" id="{7B986D02-9133-2E40-BCDB-89684B98F026}"/>
              </a:ext>
            </a:extLst>
          </p:cNvPr>
          <p:cNvSpPr/>
          <p:nvPr/>
        </p:nvSpPr>
        <p:spPr>
          <a:xfrm>
            <a:off x="7322064" y="4295273"/>
            <a:ext cx="449515" cy="72144"/>
          </a:xfrm>
          <a:prstGeom prst="rect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43">
            <a:extLst>
              <a:ext uri="{FF2B5EF4-FFF2-40B4-BE49-F238E27FC236}">
                <a16:creationId xmlns:a16="http://schemas.microsoft.com/office/drawing/2014/main" id="{9875BA36-DCFF-0844-8E96-AE3AD8B9263E}"/>
              </a:ext>
            </a:extLst>
          </p:cNvPr>
          <p:cNvSpPr txBox="1"/>
          <p:nvPr/>
        </p:nvSpPr>
        <p:spPr>
          <a:xfrm>
            <a:off x="7234153" y="4306153"/>
            <a:ext cx="537425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rgbClr val="123941"/>
                </a:solidFill>
              </a:rPr>
              <a:t>Webb</a:t>
            </a:r>
          </a:p>
        </p:txBody>
      </p:sp>
      <p:sp>
        <p:nvSpPr>
          <p:cNvPr id="122" name="Rectangle 52">
            <a:extLst>
              <a:ext uri="{FF2B5EF4-FFF2-40B4-BE49-F238E27FC236}">
                <a16:creationId xmlns:a16="http://schemas.microsoft.com/office/drawing/2014/main" id="{BC995764-4AC8-CA46-87B2-5579E52A5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581163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53" descr="Parameter apper: 70% av 100.">
            <a:extLst>
              <a:ext uri="{FF2B5EF4-FFF2-40B4-BE49-F238E27FC236}">
                <a16:creationId xmlns:a16="http://schemas.microsoft.com/office/drawing/2014/main" id="{F58C21A5-D5FB-B641-99C5-298A29752FEC}"/>
              </a:ext>
            </a:extLst>
          </p:cNvPr>
          <p:cNvSpPr/>
          <p:nvPr/>
        </p:nvSpPr>
        <p:spPr>
          <a:xfrm>
            <a:off x="7323615" y="4580477"/>
            <a:ext cx="1098930" cy="72144"/>
          </a:xfrm>
          <a:prstGeom prst="rect">
            <a:avLst/>
          </a:prstGeom>
          <a:solidFill>
            <a:srgbClr val="005244"/>
          </a:solidFill>
          <a:ln>
            <a:solidFill>
              <a:srgbClr val="0052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43">
            <a:extLst>
              <a:ext uri="{FF2B5EF4-FFF2-40B4-BE49-F238E27FC236}">
                <a16:creationId xmlns:a16="http://schemas.microsoft.com/office/drawing/2014/main" id="{38C7047A-F644-2643-A741-4BF4AD3F2839}"/>
              </a:ext>
            </a:extLst>
          </p:cNvPr>
          <p:cNvSpPr txBox="1"/>
          <p:nvPr/>
        </p:nvSpPr>
        <p:spPr>
          <a:xfrm>
            <a:off x="7235705" y="4591357"/>
            <a:ext cx="49726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rgbClr val="123941"/>
                </a:solidFill>
              </a:rPr>
              <a:t>Apper</a:t>
            </a:r>
            <a:endParaRPr lang="en-US" sz="800" dirty="0">
              <a:solidFill>
                <a:srgbClr val="123941"/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23941"/>
                </a:solidFill>
              </a:rPr>
              <a:t>TEKNOLOGI &amp; APPER</a:t>
            </a:r>
          </a:p>
        </p:txBody>
      </p:sp>
      <p:pic>
        <p:nvPicPr>
          <p:cNvPr id="110" name="Bilde 109" descr="IKEA Smarthome, ikon.">
            <a:extLst>
              <a:ext uri="{FF2B5EF4-FFF2-40B4-BE49-F238E27FC236}">
                <a16:creationId xmlns:a16="http://schemas.microsoft.com/office/drawing/2014/main" id="{CFDE6B2E-796C-BF42-BFE4-F60E16D570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8751" y="5721244"/>
            <a:ext cx="409183" cy="40918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092748" y="6130429"/>
            <a:ext cx="8213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IKEA </a:t>
            </a:r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SmartHome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7975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771579" y="6130429"/>
            <a:ext cx="7146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Samsung s20</a:t>
            </a:r>
            <a:endParaRPr lang="en-US" dirty="0"/>
          </a:p>
        </p:txBody>
      </p:sp>
      <p:pic>
        <p:nvPicPr>
          <p:cNvPr id="111" name="Bilde 110" descr="Outlook, ikon.">
            <a:extLst>
              <a:ext uri="{FF2B5EF4-FFF2-40B4-BE49-F238E27FC236}">
                <a16:creationId xmlns:a16="http://schemas.microsoft.com/office/drawing/2014/main" id="{2CF61979-3CA6-7344-8F31-9E17268E1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5246" y="5721244"/>
            <a:ext cx="420998" cy="420998"/>
          </a:xfrm>
          <a:prstGeom prst="rect">
            <a:avLst/>
          </a:prstGeom>
        </p:spPr>
      </p:pic>
      <p:sp>
        <p:nvSpPr>
          <p:cNvPr id="112" name="TextBox 104">
            <a:extLst>
              <a:ext uri="{FF2B5EF4-FFF2-40B4-BE49-F238E27FC236}">
                <a16:creationId xmlns:a16="http://schemas.microsoft.com/office/drawing/2014/main" id="{AE3EB04A-F7D5-F946-AFB9-16003CCA6049}"/>
              </a:ext>
            </a:extLst>
          </p:cNvPr>
          <p:cNvSpPr txBox="1"/>
          <p:nvPr/>
        </p:nvSpPr>
        <p:spPr>
          <a:xfrm>
            <a:off x="8454474" y="6130428"/>
            <a:ext cx="644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69356"/>
            <a:ext cx="2747900" cy="699404"/>
          </a:xfrm>
        </p:spPr>
        <p:txBody>
          <a:bodyPr/>
          <a:lstStyle/>
          <a:p>
            <a:r>
              <a:rPr lang="en-US" dirty="0"/>
              <a:t>Personas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Å ha en unik persona som strekker seg over ulike brukerscenarier vil være vanskelig å oppnå siden brukerbehovet vil variere enormt avhengig av scenario. Dette spesielt når det handler om smartebyer som involverer alt fra transport, til anlegg, helsetjenester og så videre.</a:t>
            </a:r>
            <a:br>
              <a:rPr lang="nb-NO" dirty="0"/>
            </a:b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En annen utfordring er at det kan være mange variasjoner i en og samme funksjonshemming og det kan være utrolig individuelt i hvordan vedkommende opplever en tjeneste.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C238B9-4D81-470D-B4CA-DC9D69A6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69356"/>
            <a:ext cx="2747900" cy="699404"/>
          </a:xfrm>
        </p:spPr>
        <p:txBody>
          <a:bodyPr/>
          <a:lstStyle/>
          <a:p>
            <a:r>
              <a:rPr lang="en-US" dirty="0"/>
              <a:t>Personas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Hva som ønskes å kartlegge er hvilke mål de har, utfordringer, frustrasjoner og hva tjenesten kan gjøre for å øke tilgjengeligheten og fremfor alt brukeropplevelsen. Dette vil være unikt for hver tjeneste og en unik persona med funksjonsnedsettelse må videre være tilpasset for akkurat den tjenesten. 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I det her dokumentet presenterer vi ulike maler </a:t>
            </a:r>
            <a:r>
              <a:rPr lang="nb-NO" dirty="0"/>
              <a:t>som vi satt sammen, dels med personer med nedsatt funksjonsevne, etter resultater fra tidligere brukertester som vi på Funka utført og etter tilbakemeldinger fra enkelte kommuner.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383C2C-1BA7-4519-B857-E0DCEFBAD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69356"/>
            <a:ext cx="2747900" cy="699404"/>
          </a:xfrm>
        </p:spPr>
        <p:txBody>
          <a:bodyPr/>
          <a:lstStyle/>
          <a:p>
            <a:r>
              <a:rPr lang="en-US" dirty="0"/>
              <a:t>Personas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I selve malene gir vi eksempler som representerer ulike personer med funksjonsnedsettelser.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Videre følger en instruksjon på hva malen inneholder og hvilken informasjon som skal fylles i hvor.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Malene kan dere bruke og videre tilpasse disse til ert spesifikke prosjekt, men med et ferdig oppsett.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A73D016-ECFE-44AA-BED5-F5AF3B9B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569356"/>
            <a:ext cx="8731911" cy="699404"/>
          </a:xfrm>
        </p:spPr>
        <p:txBody>
          <a:bodyPr/>
          <a:lstStyle/>
          <a:p>
            <a:r>
              <a:rPr lang="nb-NO" dirty="0"/>
              <a:t>Hvilke deler skal fylles ut med hva?</a:t>
            </a:r>
            <a:r>
              <a:rPr lang="en-US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Personalia </a:t>
            </a:r>
            <a:br>
              <a:rPr lang="nb-NO" dirty="0"/>
            </a:br>
            <a:r>
              <a:rPr lang="nb-NO" dirty="0"/>
              <a:t>- Alder, boende, arbeid, sivilstatus</a:t>
            </a:r>
            <a:br>
              <a:rPr lang="nb-NO" dirty="0"/>
            </a:br>
            <a:r>
              <a:rPr lang="nb-NO" dirty="0"/>
              <a:t> </a:t>
            </a:r>
          </a:p>
          <a:p>
            <a:r>
              <a:rPr lang="nb-NO" dirty="0"/>
              <a:t>Bio</a:t>
            </a:r>
            <a:br>
              <a:rPr lang="nb-NO" dirty="0"/>
            </a:br>
            <a:r>
              <a:rPr lang="nb-NO" dirty="0"/>
              <a:t>- Kort beskrivelse om personen</a:t>
            </a:r>
            <a:br>
              <a:rPr lang="nb-NO" dirty="0"/>
            </a:br>
            <a:endParaRPr lang="nb-NO" dirty="0"/>
          </a:p>
          <a:p>
            <a:r>
              <a:rPr lang="nb-NO" dirty="0"/>
              <a:t>Helse</a:t>
            </a:r>
            <a:br>
              <a:rPr lang="nb-NO" dirty="0"/>
            </a:br>
            <a:r>
              <a:rPr lang="nb-NO" dirty="0"/>
              <a:t>- Eventuelle sykdommer, svekkelser, diagnoser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Hjelpemiddel </a:t>
            </a:r>
            <a:br>
              <a:rPr lang="nb-NO" dirty="0"/>
            </a:br>
            <a:r>
              <a:rPr lang="nb-NO" dirty="0"/>
              <a:t>- Kan være både personlig assistanse, et tiltak eller tekniske løsninger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Brukerprofil</a:t>
            </a:r>
            <a:br>
              <a:rPr lang="nb-NO" dirty="0"/>
            </a:br>
            <a:r>
              <a:rPr lang="nb-NO" dirty="0"/>
              <a:t>- Menneskelige evner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86E214-2917-45A9-BE35-7E5C5C7F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69356"/>
            <a:ext cx="8731911" cy="699404"/>
          </a:xfrm>
        </p:spPr>
        <p:txBody>
          <a:bodyPr/>
          <a:lstStyle/>
          <a:p>
            <a:r>
              <a:rPr lang="nb-NO" dirty="0"/>
              <a:t>Hvilke deler skal fylles ut med hva?</a:t>
            </a:r>
            <a:r>
              <a:rPr lang="en-US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Motivasjoner </a:t>
            </a:r>
            <a:br>
              <a:rPr lang="nb-NO" dirty="0"/>
            </a:br>
            <a:r>
              <a:rPr lang="nb-NO" dirty="0"/>
              <a:t>- Hvilke behov finnes.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Frustrasjoner </a:t>
            </a:r>
            <a:br>
              <a:rPr lang="nb-NO" dirty="0"/>
            </a:br>
            <a:r>
              <a:rPr lang="nb-NO" dirty="0"/>
              <a:t>- Hvilke utfordringer finnes.</a:t>
            </a:r>
            <a:br>
              <a:rPr lang="nb-NO" dirty="0"/>
            </a:br>
            <a:endParaRPr lang="nb-NO" dirty="0"/>
          </a:p>
          <a:p>
            <a:r>
              <a:rPr lang="nb-NO" dirty="0"/>
              <a:t>Mål</a:t>
            </a:r>
            <a:br>
              <a:rPr lang="nb-NO" dirty="0"/>
            </a:br>
            <a:r>
              <a:rPr lang="nb-NO" dirty="0"/>
              <a:t>- Hva er ønsket mål i forhold til den spesifikke tjenesten eller prosessen</a:t>
            </a:r>
            <a:br>
              <a:rPr lang="nb-NO" dirty="0"/>
            </a:br>
            <a:endParaRPr lang="nb-NO" dirty="0"/>
          </a:p>
          <a:p>
            <a:r>
              <a:rPr lang="nb-NO" dirty="0"/>
              <a:t>Parameter</a:t>
            </a:r>
            <a:br>
              <a:rPr lang="nb-NO" dirty="0"/>
            </a:br>
            <a:r>
              <a:rPr lang="nb-NO" dirty="0"/>
              <a:t>- Hvilken enhet og hvilke digitale flater som foretrekkes</a:t>
            </a:r>
            <a:br>
              <a:rPr lang="nb-NO" dirty="0"/>
            </a:br>
            <a:endParaRPr lang="nb-NO" dirty="0"/>
          </a:p>
          <a:p>
            <a:r>
              <a:rPr lang="nb-NO" dirty="0"/>
              <a:t>Teknologi &amp; Apper </a:t>
            </a:r>
            <a:br>
              <a:rPr lang="nb-NO" dirty="0"/>
            </a:br>
            <a:r>
              <a:rPr lang="nb-NO" dirty="0"/>
              <a:t>- Hvilken enhet brukes &amp; hvilken app bruker personen mest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69A0B3-26E7-4AF0-B7BF-C1E65D10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58" y="6326597"/>
            <a:ext cx="1026942" cy="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tel 37">
            <a:extLst>
              <a:ext uri="{FF2B5EF4-FFF2-40B4-BE49-F238E27FC236}">
                <a16:creationId xmlns:a16="http://schemas.microsoft.com/office/drawing/2014/main" id="{FF296D0F-A0EB-6C47-9F56-2C2AA531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9" y="-3879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chemeClr val="bg1"/>
                </a:solidFill>
              </a:rPr>
              <a:t>Mal</a:t>
            </a:r>
          </a:p>
        </p:txBody>
      </p:sp>
      <p:sp>
        <p:nvSpPr>
          <p:cNvPr id="30" name="Rektangel 29" descr="Profilbilde av persona.">
            <a:extLst>
              <a:ext uri="{FF2B5EF4-FFF2-40B4-BE49-F238E27FC236}">
                <a16:creationId xmlns:a16="http://schemas.microsoft.com/office/drawing/2014/main" id="{34D7DB19-A725-494F-A590-7117274EB30B}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 descr="logo-jim-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cxnSp>
        <p:nvCxnSpPr>
          <p:cNvPr id="114" name="Rett linje 113">
            <a:extLst>
              <a:ext uri="{FF2B5EF4-FFF2-40B4-BE49-F238E27FC236}">
                <a16:creationId xmlns:a16="http://schemas.microsoft.com/office/drawing/2014/main" id="{B9A19264-0591-7342-95E2-75F0484A6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25347" y="1943118"/>
            <a:ext cx="1033274" cy="136316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Rett linje 112">
            <a:extLst>
              <a:ext uri="{FF2B5EF4-FFF2-40B4-BE49-F238E27FC236}">
                <a16:creationId xmlns:a16="http://schemas.microsoft.com/office/drawing/2014/main" id="{25EB646C-A3B8-2B45-868F-4BEF7B5B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1951101"/>
            <a:ext cx="942151" cy="135534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>
            <a:extLst>
              <a:ext uri="{FF2B5EF4-FFF2-40B4-BE49-F238E27FC236}">
                <a16:creationId xmlns:a16="http://schemas.microsoft.com/office/drawing/2014/main" id="{AD258638-A22B-ED4D-81EE-A2454B868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288621" y="-12444"/>
            <a:ext cx="1060022" cy="156369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94F94F5-8315-DF4D-AB5B-8899A1524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9405"/>
            <a:ext cx="1023001" cy="155734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37335" y="1427180"/>
            <a:ext cx="261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BILDE</a:t>
            </a:r>
          </a:p>
        </p:txBody>
      </p:sp>
      <p:sp>
        <p:nvSpPr>
          <p:cNvPr id="98" name="TextBox 8">
            <a:extLst>
              <a:ext uri="{FF2B5EF4-FFF2-40B4-BE49-F238E27FC236}">
                <a16:creationId xmlns:a16="http://schemas.microsoft.com/office/drawing/2014/main" id="{E7998829-05AC-B648-B26D-45A6FC0931A2}"/>
              </a:ext>
            </a:extLst>
          </p:cNvPr>
          <p:cNvSpPr txBox="1"/>
          <p:nvPr/>
        </p:nvSpPr>
        <p:spPr>
          <a:xfrm>
            <a:off x="-127712" y="2899215"/>
            <a:ext cx="261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ALDER: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BOR: 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JOBB: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UTDANNING: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CIVILSTATUS: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1136850" cy="133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..........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...................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...........................</a:t>
            </a:r>
            <a:b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...........................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4900739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51254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476" y="5357145"/>
            <a:ext cx="2028597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……………………..</a:t>
            </a: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……………………..</a:t>
            </a: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</a:t>
            </a:r>
          </a:p>
        </p:txBody>
      </p:sp>
      <p:pic>
        <p:nvPicPr>
          <p:cNvPr id="84" name="Picture 96" descr="dokument, ikon.">
            <a:extLst>
              <a:ext uri="{FF2B5EF4-FFF2-40B4-BE49-F238E27FC236}">
                <a16:creationId xmlns:a16="http://schemas.microsoft.com/office/drawing/2014/main" id="{A99D382F-45C7-F348-B158-F5D5A1D68A5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129531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63907"/>
            <a:ext cx="4490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..............</a:t>
            </a:r>
            <a:endParaRPr lang="en-US" sz="1050" dirty="0"/>
          </a:p>
          <a:p>
            <a:endParaRPr lang="en-US" sz="1050" dirty="0"/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chemeClr val="bg1">
                <a:lumMod val="85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 descr="Hånd, ikon.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515" y="1980348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HJELPEMIDDEL</a:t>
            </a:r>
          </a:p>
        </p:txBody>
      </p:sp>
      <p:sp>
        <p:nvSpPr>
          <p:cNvPr id="73" name="Avrundet rektangel 72">
            <a:extLst>
              <a:ext uri="{FF2B5EF4-FFF2-40B4-BE49-F238E27FC236}">
                <a16:creationId xmlns:a16="http://schemas.microsoft.com/office/drawing/2014/main" id="{E0324B91-20F8-2747-820E-C4189ECE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4760" y="2420897"/>
            <a:ext cx="659596" cy="212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000" dirty="0"/>
          </a:p>
        </p:txBody>
      </p:sp>
      <p:sp>
        <p:nvSpPr>
          <p:cNvPr id="74" name="Avrundet rektangel 73">
            <a:extLst>
              <a:ext uri="{FF2B5EF4-FFF2-40B4-BE49-F238E27FC236}">
                <a16:creationId xmlns:a16="http://schemas.microsoft.com/office/drawing/2014/main" id="{975FAF9A-A499-4240-A090-746DBF9D4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3752" y="2418297"/>
            <a:ext cx="943842" cy="212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000" dirty="0"/>
          </a:p>
        </p:txBody>
      </p:sp>
      <p:sp>
        <p:nvSpPr>
          <p:cNvPr id="77" name="Avrundet rektangel 76">
            <a:extLst>
              <a:ext uri="{FF2B5EF4-FFF2-40B4-BE49-F238E27FC236}">
                <a16:creationId xmlns:a16="http://schemas.microsoft.com/office/drawing/2014/main" id="{0D6B98F4-9ECD-A94D-B541-6F0CF19D4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93685" y="2412397"/>
            <a:ext cx="1106443" cy="2185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000" dirty="0"/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chemeClr val="bg1">
                <a:lumMod val="85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100" descr="bruker, ikon.">
            <a:extLst>
              <a:ext uri="{FF2B5EF4-FFF2-40B4-BE49-F238E27FC236}">
                <a16:creationId xmlns:a16="http://schemas.microsoft.com/office/drawing/2014/main" id="{108F9A24-B972-AC42-80F8-89D72E74AE9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16" y="3008217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69405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KOGNISJON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78696" y="3442648"/>
            <a:ext cx="88424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100% av 100. "/>
          <p:cNvSpPr/>
          <p:nvPr/>
        </p:nvSpPr>
        <p:spPr>
          <a:xfrm>
            <a:off x="4462939" y="3406444"/>
            <a:ext cx="89660" cy="896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97679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SYN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5">
            <a:extLst>
              <a:ext uri="{FF2B5EF4-FFF2-40B4-BE49-F238E27FC236}">
                <a16:creationId xmlns:a16="http://schemas.microsoft.com/office/drawing/2014/main" id="{E7017447-B744-0043-BE2A-0A3307A1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3574156" y="3657214"/>
            <a:ext cx="892644" cy="75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syn: 100% av 100. "/>
          <p:cNvSpPr/>
          <p:nvPr/>
        </p:nvSpPr>
        <p:spPr>
          <a:xfrm>
            <a:off x="4466800" y="3612384"/>
            <a:ext cx="89660" cy="896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73280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MOTORIKK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697095" y="3439307"/>
            <a:ext cx="896161" cy="57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motorikk: 100% av 100. "/>
          <p:cNvSpPr/>
          <p:nvPr/>
        </p:nvSpPr>
        <p:spPr>
          <a:xfrm>
            <a:off x="6570166" y="3389859"/>
            <a:ext cx="89660" cy="896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493457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HØRSEL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87275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hørsel: 100% av 100. "/>
          <p:cNvSpPr/>
          <p:nvPr/>
        </p:nvSpPr>
        <p:spPr>
          <a:xfrm>
            <a:off x="6569849" y="3614472"/>
            <a:ext cx="89660" cy="896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chemeClr val="bg1">
                <a:lumMod val="85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97" descr="tommelen opp, ikon.">
            <a:extLst>
              <a:ext uri="{FF2B5EF4-FFF2-40B4-BE49-F238E27FC236}">
                <a16:creationId xmlns:a16="http://schemas.microsoft.com/office/drawing/2014/main" id="{14E40BB4-AAFB-454E-826C-E2B5BF5A8BA1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4188" y="3999495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58231"/>
            <a:ext cx="1976197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endParaRPr lang="nb-NO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900" dirty="0"/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chemeClr val="bg1">
                <a:lumMod val="85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97" descr="tommelen ned, ikon.">
            <a:extLst>
              <a:ext uri="{FF2B5EF4-FFF2-40B4-BE49-F238E27FC236}">
                <a16:creationId xmlns:a16="http://schemas.microsoft.com/office/drawing/2014/main" id="{4312E0F8-3AE8-8045-A50F-2DC687DD7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52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197619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rgbClr val="7F7F7F"/>
                </a:solidFill>
              </a:rPr>
              <a:t>......................................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rgbClr val="7F7F7F"/>
                </a:solidFill>
              </a:rPr>
              <a:t>......................................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00" dirty="0">
                <a:solidFill>
                  <a:srgbClr val="7F7F7F"/>
                </a:solidFill>
              </a:rPr>
              <a:t>......................................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900" dirty="0"/>
          </a:p>
        </p:txBody>
      </p:sp>
      <p:sp>
        <p:nvSpPr>
          <p:cNvPr id="100" name="Rectangle 27">
            <a:extLst>
              <a:ext uri="{FF2B5EF4-FFF2-40B4-BE49-F238E27FC236}">
                <a16:creationId xmlns:a16="http://schemas.microsoft.com/office/drawing/2014/main" id="{E421B666-47A6-3B4C-9DCA-7AF6BBB26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9096" y="415498"/>
            <a:ext cx="15030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“CITAT”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190388" y="1605805"/>
            <a:ext cx="2283754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………………………………………………….. 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……………………………………………………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……………………………………………………</a:t>
            </a:r>
          </a:p>
        </p:txBody>
      </p:sp>
      <p:cxnSp>
        <p:nvCxnSpPr>
          <p:cNvPr id="71" name="Straight Connector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41">
            <a:extLst>
              <a:ext uri="{FF2B5EF4-FFF2-40B4-BE49-F238E27FC236}">
                <a16:creationId xmlns:a16="http://schemas.microsoft.com/office/drawing/2014/main" id="{7B428BA0-6C29-8A44-8490-946DD2C2C04E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PARAMETRER</a:t>
            </a:r>
          </a:p>
        </p:txBody>
      </p:sp>
      <p:sp>
        <p:nvSpPr>
          <p:cNvPr id="124" name="TextBox 43">
            <a:extLst>
              <a:ext uri="{FF2B5EF4-FFF2-40B4-BE49-F238E27FC236}">
                <a16:creationId xmlns:a16="http://schemas.microsoft.com/office/drawing/2014/main" id="{3017C67C-9E7E-2348-B494-6F49ADBBDFA7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Enhet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1" name="Rectangle 52">
            <a:extLst>
              <a:ext uri="{FF2B5EF4-FFF2-40B4-BE49-F238E27FC236}">
                <a16:creationId xmlns:a16="http://schemas.microsoft.com/office/drawing/2014/main" id="{5288D125-16CB-FB44-8C59-64FB70B39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53" descr="Parameter dator: 80% av 100.">
            <a:extLst>
              <a:ext uri="{FF2B5EF4-FFF2-40B4-BE49-F238E27FC236}">
                <a16:creationId xmlns:a16="http://schemas.microsoft.com/office/drawing/2014/main" id="{350899C3-2707-0642-B142-C41C170D5A2A}"/>
              </a:ext>
            </a:extLst>
          </p:cNvPr>
          <p:cNvSpPr/>
          <p:nvPr/>
        </p:nvSpPr>
        <p:spPr>
          <a:xfrm>
            <a:off x="7320322" y="3451688"/>
            <a:ext cx="1214663" cy="685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TextBox 43">
            <a:extLst>
              <a:ext uri="{FF2B5EF4-FFF2-40B4-BE49-F238E27FC236}">
                <a16:creationId xmlns:a16="http://schemas.microsoft.com/office/drawing/2014/main" id="{DD3BB1AF-474A-9E46-8D51-1CE3A534F86D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Dator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Rectangle 52">
            <a:extLst>
              <a:ext uri="{FF2B5EF4-FFF2-40B4-BE49-F238E27FC236}">
                <a16:creationId xmlns:a16="http://schemas.microsoft.com/office/drawing/2014/main" id="{7F899F18-075B-1045-B0A6-218C8D68B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47946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3" descr="Parameter nettbrett/mobil: 20% av 100.">
            <a:extLst>
              <a:ext uri="{FF2B5EF4-FFF2-40B4-BE49-F238E27FC236}">
                <a16:creationId xmlns:a16="http://schemas.microsoft.com/office/drawing/2014/main" id="{7ABD6F2D-5348-6540-A37B-09BAD75EF4BA}"/>
              </a:ext>
            </a:extLst>
          </p:cNvPr>
          <p:cNvSpPr/>
          <p:nvPr/>
        </p:nvSpPr>
        <p:spPr>
          <a:xfrm>
            <a:off x="7325623" y="3747260"/>
            <a:ext cx="387666" cy="72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43">
            <a:extLst>
              <a:ext uri="{FF2B5EF4-FFF2-40B4-BE49-F238E27FC236}">
                <a16:creationId xmlns:a16="http://schemas.microsoft.com/office/drawing/2014/main" id="{AFCDAD4B-2E79-B046-90A3-1AB02C066FF1}"/>
              </a:ext>
            </a:extLst>
          </p:cNvPr>
          <p:cNvSpPr txBox="1"/>
          <p:nvPr/>
        </p:nvSpPr>
        <p:spPr>
          <a:xfrm>
            <a:off x="7240732" y="3769655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Nettbrett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mobil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5" name="TextBox 45">
            <a:extLst>
              <a:ext uri="{FF2B5EF4-FFF2-40B4-BE49-F238E27FC236}">
                <a16:creationId xmlns:a16="http://schemas.microsoft.com/office/drawing/2014/main" id="{8303118D-BF65-9C44-B4B3-3015AB7367F3}"/>
              </a:ext>
            </a:extLst>
          </p:cNvPr>
          <p:cNvSpPr txBox="1"/>
          <p:nvPr/>
        </p:nvSpPr>
        <p:spPr>
          <a:xfrm>
            <a:off x="7231052" y="4057947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Digitale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flater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Rectangle 52">
            <a:extLst>
              <a:ext uri="{FF2B5EF4-FFF2-40B4-BE49-F238E27FC236}">
                <a16:creationId xmlns:a16="http://schemas.microsoft.com/office/drawing/2014/main" id="{85E5D896-5849-7543-9673-A8C882EC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357311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3" descr="Parameter webb: 60% av 100.">
            <a:extLst>
              <a:ext uri="{FF2B5EF4-FFF2-40B4-BE49-F238E27FC236}">
                <a16:creationId xmlns:a16="http://schemas.microsoft.com/office/drawing/2014/main" id="{7087D7F8-5A6B-5F48-BEBC-2E810CC3F985}"/>
              </a:ext>
            </a:extLst>
          </p:cNvPr>
          <p:cNvSpPr/>
          <p:nvPr/>
        </p:nvSpPr>
        <p:spPr>
          <a:xfrm>
            <a:off x="7322064" y="4356625"/>
            <a:ext cx="994316" cy="72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43">
            <a:extLst>
              <a:ext uri="{FF2B5EF4-FFF2-40B4-BE49-F238E27FC236}">
                <a16:creationId xmlns:a16="http://schemas.microsoft.com/office/drawing/2014/main" id="{FF7D09C2-830F-794A-8592-9CF32C2DB858}"/>
              </a:ext>
            </a:extLst>
          </p:cNvPr>
          <p:cNvSpPr txBox="1"/>
          <p:nvPr/>
        </p:nvSpPr>
        <p:spPr>
          <a:xfrm>
            <a:off x="7234154" y="4367505"/>
            <a:ext cx="55307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Webb</a:t>
            </a:r>
          </a:p>
        </p:txBody>
      </p:sp>
      <p:sp>
        <p:nvSpPr>
          <p:cNvPr id="111" name="Rectangle 52">
            <a:extLst>
              <a:ext uri="{FF2B5EF4-FFF2-40B4-BE49-F238E27FC236}">
                <a16:creationId xmlns:a16="http://schemas.microsoft.com/office/drawing/2014/main" id="{AB6C13A5-51D6-4149-A8E4-7B935553C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645483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53" descr="Parameter appar: 40% av 100.">
            <a:extLst>
              <a:ext uri="{FF2B5EF4-FFF2-40B4-BE49-F238E27FC236}">
                <a16:creationId xmlns:a16="http://schemas.microsoft.com/office/drawing/2014/main" id="{3586E356-135A-4D42-B747-BA0D43702DD0}"/>
              </a:ext>
            </a:extLst>
          </p:cNvPr>
          <p:cNvSpPr/>
          <p:nvPr/>
        </p:nvSpPr>
        <p:spPr>
          <a:xfrm>
            <a:off x="7323615" y="4644797"/>
            <a:ext cx="620455" cy="721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43">
            <a:extLst>
              <a:ext uri="{FF2B5EF4-FFF2-40B4-BE49-F238E27FC236}">
                <a16:creationId xmlns:a16="http://schemas.microsoft.com/office/drawing/2014/main" id="{8C4300A4-1B38-A345-B17C-2DC7D2B93A65}"/>
              </a:ext>
            </a:extLst>
          </p:cNvPr>
          <p:cNvSpPr txBox="1"/>
          <p:nvPr/>
        </p:nvSpPr>
        <p:spPr>
          <a:xfrm>
            <a:off x="7235705" y="4655677"/>
            <a:ext cx="477583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Apper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TEKNOLOGI &amp; APPER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57314EC1-1A34-1240-965C-2D0CA037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1912" y="5742288"/>
            <a:ext cx="329441" cy="35717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TextBox 104"/>
          <p:cNvSpPr txBox="1"/>
          <p:nvPr/>
        </p:nvSpPr>
        <p:spPr>
          <a:xfrm>
            <a:off x="7340217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722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796413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Enhet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7C23FD-F7AB-454F-B47D-AC2185ABD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1552" y="5738243"/>
            <a:ext cx="329441" cy="35717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TextBox 104">
            <a:extLst>
              <a:ext uri="{FF2B5EF4-FFF2-40B4-BE49-F238E27FC236}">
                <a16:creationId xmlns:a16="http://schemas.microsoft.com/office/drawing/2014/main" id="{E9EE7FA5-339D-274A-9BA1-FC9DB2A5A75D}"/>
              </a:ext>
            </a:extLst>
          </p:cNvPr>
          <p:cNvSpPr txBox="1"/>
          <p:nvPr/>
        </p:nvSpPr>
        <p:spPr>
          <a:xfrm>
            <a:off x="8349733" y="6127666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7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>
            <a:extLst>
              <a:ext uri="{FF2B5EF4-FFF2-40B4-BE49-F238E27FC236}">
                <a16:creationId xmlns:a16="http://schemas.microsoft.com/office/drawing/2014/main" id="{BC12E576-BB94-CB48-BFC7-DD77B691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382" y="-4012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1800" dirty="0" err="1">
                <a:solidFill>
                  <a:schemeClr val="bg1"/>
                </a:solidFill>
              </a:rPr>
              <a:t>Persona</a:t>
            </a:r>
            <a:r>
              <a:rPr lang="nb-NO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4D7DB19-A725-494F-A590-7117274E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rgbClr val="EBF7F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pic>
        <p:nvPicPr>
          <p:cNvPr id="102" name="Bilde 101" descr="Gunhild, sivertsen profilbilde.">
            <a:extLst>
              <a:ext uri="{FF2B5EF4-FFF2-40B4-BE49-F238E27FC236}">
                <a16:creationId xmlns:a16="http://schemas.microsoft.com/office/drawing/2014/main" id="{120D5925-EF0E-0D4B-B941-B85DB9BE3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69" y="300482"/>
            <a:ext cx="2008549" cy="2441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8395" y="2886785"/>
            <a:ext cx="261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GUNHILD SIVERTSEN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rgbClr val="EDCAE3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ALDER: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BOR: 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JOBB: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UTDANNING: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CIVILSTATUS: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1368770" cy="158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68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Bergen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Pensjonert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Sykepleier</a:t>
            </a:r>
            <a:b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Gift, to barn, tre </a:t>
            </a:r>
            <a:b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barnebarn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5156232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5286859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046" y="5518509"/>
            <a:ext cx="2110635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Nærsynt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alderslangsynthet</a:t>
            </a:r>
            <a:endParaRPr lang="en-GB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Nedsatt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rørlighet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hofter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ben</a:t>
            </a:r>
          </a:p>
          <a:p>
            <a:pPr marL="171450" indent="-17145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Litt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glemsk</a:t>
            </a:r>
            <a:r>
              <a:rPr lang="en-GB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84" name="Picture 96">
            <a:extLst>
              <a:ext uri="{FF2B5EF4-FFF2-40B4-BE49-F238E27FC236}">
                <a16:creationId xmlns:a16="http://schemas.microsoft.com/office/drawing/2014/main" id="{A99D382F-45C7-F348-B158-F5D5A1D68A5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70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129531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63907"/>
            <a:ext cx="449000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Gunhild Sivertsen er 68 år gammel og bor i Bergen. Før hun pensjonerte seg jobbet Gunhild innenfor helsevesenet. Gunhild ser ikke seg selv som teknisk kyndig men er ikke redd for å prøve nye saker. Derimot er hun litt skeptisk når personlig data skal deles på nett. På fritiden liker Gunhild og reise mye sammen med sin man. Når hun er hjemme i Bergen møter hun gjerne sine barn og barnebarn så ofte som mulig. Gunhild liker å lese og per nå så går det mye i lydbøker. Når hun leser avisen skjer det som oftest digitalt, selv om hun iblant savner det å kunne bla fysisk. 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515" y="1980348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HJELPEMIDDEL</a:t>
            </a:r>
          </a:p>
        </p:txBody>
      </p:sp>
      <p:sp>
        <p:nvSpPr>
          <p:cNvPr id="73" name="Avrundet rektangel 72" descr="Briller.">
            <a:extLst>
              <a:ext uri="{FF2B5EF4-FFF2-40B4-BE49-F238E27FC236}">
                <a16:creationId xmlns:a16="http://schemas.microsoft.com/office/drawing/2014/main" id="{E0324B91-20F8-2747-820E-C4189ECEC226}"/>
              </a:ext>
            </a:extLst>
          </p:cNvPr>
          <p:cNvSpPr/>
          <p:nvPr/>
        </p:nvSpPr>
        <p:spPr>
          <a:xfrm>
            <a:off x="2534760" y="2420897"/>
            <a:ext cx="659596" cy="212618"/>
          </a:xfrm>
          <a:prstGeom prst="roundRect">
            <a:avLst/>
          </a:prstGeom>
          <a:solidFill>
            <a:srgbClr val="EDCA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Briller</a:t>
            </a:r>
          </a:p>
        </p:txBody>
      </p:sp>
      <p:sp>
        <p:nvSpPr>
          <p:cNvPr id="74" name="Avrundet rektangel 73" descr="Forstørrelse.">
            <a:extLst>
              <a:ext uri="{FF2B5EF4-FFF2-40B4-BE49-F238E27FC236}">
                <a16:creationId xmlns:a16="http://schemas.microsoft.com/office/drawing/2014/main" id="{975FAF9A-A499-4240-A090-746DBF9D4072}"/>
              </a:ext>
            </a:extLst>
          </p:cNvPr>
          <p:cNvSpPr/>
          <p:nvPr/>
        </p:nvSpPr>
        <p:spPr>
          <a:xfrm>
            <a:off x="3313752" y="2418297"/>
            <a:ext cx="943842" cy="212618"/>
          </a:xfrm>
          <a:prstGeom prst="roundRect">
            <a:avLst/>
          </a:prstGeom>
          <a:solidFill>
            <a:srgbClr val="EDCA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Forstørrelse</a:t>
            </a:r>
          </a:p>
        </p:txBody>
      </p:sp>
      <p:sp>
        <p:nvSpPr>
          <p:cNvPr id="77" name="Avrundet rektangel 76" descr="Hørselapparat.">
            <a:extLst>
              <a:ext uri="{FF2B5EF4-FFF2-40B4-BE49-F238E27FC236}">
                <a16:creationId xmlns:a16="http://schemas.microsoft.com/office/drawing/2014/main" id="{0D6B98F4-9ECD-A94D-B541-6F0CF19D400F}"/>
              </a:ext>
            </a:extLst>
          </p:cNvPr>
          <p:cNvSpPr/>
          <p:nvPr/>
        </p:nvSpPr>
        <p:spPr>
          <a:xfrm>
            <a:off x="4393685" y="2412397"/>
            <a:ext cx="1106443" cy="218518"/>
          </a:xfrm>
          <a:prstGeom prst="roundRect">
            <a:avLst/>
          </a:prstGeom>
          <a:solidFill>
            <a:srgbClr val="EDCAE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/>
              <a:t>Hørselsapparat</a:t>
            </a:r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100">
            <a:extLst>
              <a:ext uri="{FF2B5EF4-FFF2-40B4-BE49-F238E27FC236}">
                <a16:creationId xmlns:a16="http://schemas.microsoft.com/office/drawing/2014/main" id="{108F9A24-B972-AC42-80F8-89D72E74AE9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70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16" y="3008217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65175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KOGNISJON</a:t>
            </a:r>
          </a:p>
        </p:txBody>
      </p: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578696" y="3435776"/>
            <a:ext cx="648713" cy="0"/>
          </a:xfrm>
          <a:prstGeom prst="line">
            <a:avLst/>
          </a:prstGeom>
          <a:ln>
            <a:solidFill>
              <a:srgbClr val="FF70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80 % av 100."/>
          <p:cNvSpPr/>
          <p:nvPr/>
        </p:nvSpPr>
        <p:spPr>
          <a:xfrm>
            <a:off x="4227409" y="3390946"/>
            <a:ext cx="89660" cy="89660"/>
          </a:xfrm>
          <a:prstGeom prst="ellipse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489227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HØRSEL</a:t>
            </a:r>
          </a:p>
        </p:txBody>
      </p:sp>
      <p:cxnSp>
        <p:nvCxnSpPr>
          <p:cNvPr id="85" name="Straight Connector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466280" cy="0"/>
          </a:xfrm>
          <a:prstGeom prst="line">
            <a:avLst/>
          </a:prstGeom>
          <a:ln>
            <a:solidFill>
              <a:srgbClr val="FF70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hørsel: 65 % av 100."/>
          <p:cNvSpPr/>
          <p:nvPr/>
        </p:nvSpPr>
        <p:spPr>
          <a:xfrm>
            <a:off x="6163375" y="3614472"/>
            <a:ext cx="89660" cy="89660"/>
          </a:xfrm>
          <a:prstGeom prst="ellipse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69050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MOTORIKK</a:t>
            </a:r>
          </a:p>
        </p:txBody>
      </p:sp>
      <p:cxnSp>
        <p:nvCxnSpPr>
          <p:cNvPr id="82" name="Straight Connector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697095" y="3440395"/>
            <a:ext cx="555923" cy="1"/>
          </a:xfrm>
          <a:prstGeom prst="line">
            <a:avLst/>
          </a:prstGeom>
          <a:ln>
            <a:solidFill>
              <a:srgbClr val="FF70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motorikk: 70 % av 100."/>
          <p:cNvSpPr/>
          <p:nvPr/>
        </p:nvSpPr>
        <p:spPr>
          <a:xfrm>
            <a:off x="6219183" y="3389859"/>
            <a:ext cx="89660" cy="89660"/>
          </a:xfrm>
          <a:prstGeom prst="ellipse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97679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SYN</a:t>
            </a:r>
          </a:p>
        </p:txBody>
      </p:sp>
      <p:cxnSp>
        <p:nvCxnSpPr>
          <p:cNvPr id="78" name="Straight Connector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rgbClr val="EDCAE3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5">
            <a:extLst>
              <a:ext uri="{FF2B5EF4-FFF2-40B4-BE49-F238E27FC236}">
                <a16:creationId xmlns:a16="http://schemas.microsoft.com/office/drawing/2014/main" id="{E7017447-B744-0043-BE2A-0A3307A1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3574156" y="3657214"/>
            <a:ext cx="470926" cy="758"/>
          </a:xfrm>
          <a:prstGeom prst="line">
            <a:avLst/>
          </a:prstGeom>
          <a:ln>
            <a:solidFill>
              <a:srgbClr val="FF708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Syn: 70 % av 100."/>
          <p:cNvSpPr/>
          <p:nvPr/>
        </p:nvSpPr>
        <p:spPr>
          <a:xfrm>
            <a:off x="4045082" y="3612384"/>
            <a:ext cx="89660" cy="89660"/>
          </a:xfrm>
          <a:prstGeom prst="ellipse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97" descr="tommelen opp, ikon.">
            <a:extLst>
              <a:ext uri="{FF2B5EF4-FFF2-40B4-BE49-F238E27FC236}">
                <a16:creationId xmlns:a16="http://schemas.microsoft.com/office/drawing/2014/main" id="{14E40BB4-AAFB-454E-826C-E2B5BF5A8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70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4188" y="3999495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81091"/>
            <a:ext cx="2086005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Enkel og minimalistisk design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Zoomverktøy 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Tydelige instruksjoner, både i digital og fysisk miljø 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nødvendig informasjon er 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forhåndsutfylt</a:t>
            </a: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eller at det huskes fra tidligere 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man både kan høre og se viktig informasjon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Teksting i video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rgbClr val="EDCAE3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97" descr="tommelen ned, ikon.">
            <a:extLst>
              <a:ext uri="{FF2B5EF4-FFF2-40B4-BE49-F238E27FC236}">
                <a16:creationId xmlns:a16="http://schemas.microsoft.com/office/drawing/2014/main" id="{4312E0F8-3AE8-8045-A50F-2DC687DD7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708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52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1976197" cy="221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man må huske for mye informasjon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det er for liten tekst 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det er for små 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klikkflater</a:t>
            </a:r>
            <a:endParaRPr lang="nb-NO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 personlig data på nett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man må forholde seg til ulike nettsteder/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apper</a:t>
            </a: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samtidig</a:t>
            </a:r>
          </a:p>
          <a:p>
            <a:pPr marL="171450" lvl="0" indent="-17145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Redd for å gjøre feil 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rgbClr val="EDCAE3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0" name="Rectangle 27">
            <a:extLst>
              <a:ext uri="{FF2B5EF4-FFF2-40B4-BE49-F238E27FC236}">
                <a16:creationId xmlns:a16="http://schemas.microsoft.com/office/drawing/2014/main" id="{E421B666-47A6-3B4C-9DCA-7AF6BBB26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0">
                <a:srgbClr val="FF708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9096" y="415498"/>
            <a:ext cx="15030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vil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ikke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gjøre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feil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030368" y="1560085"/>
            <a:ext cx="2283754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Besøke</a:t>
            </a: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sine </a:t>
            </a: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barnebarn</a:t>
            </a: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oftere</a:t>
            </a: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Finne</a:t>
            </a: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den </a:t>
            </a: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enkleste</a:t>
            </a: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transferruten</a:t>
            </a:r>
            <a:endParaRPr lang="en-GB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……………………………………………………</a:t>
            </a:r>
          </a:p>
        </p:txBody>
      </p:sp>
      <p:cxnSp>
        <p:nvCxnSpPr>
          <p:cNvPr id="71" name="Straight Connector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41">
            <a:extLst>
              <a:ext uri="{FF2B5EF4-FFF2-40B4-BE49-F238E27FC236}">
                <a16:creationId xmlns:a16="http://schemas.microsoft.com/office/drawing/2014/main" id="{7B428BA0-6C29-8A44-8490-946DD2C2C04E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PARAMETRER</a:t>
            </a:r>
          </a:p>
        </p:txBody>
      </p:sp>
      <p:sp>
        <p:nvSpPr>
          <p:cNvPr id="124" name="TextBox 43">
            <a:extLst>
              <a:ext uri="{FF2B5EF4-FFF2-40B4-BE49-F238E27FC236}">
                <a16:creationId xmlns:a16="http://schemas.microsoft.com/office/drawing/2014/main" id="{3017C67C-9E7E-2348-B494-6F49ADBBDFA7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Enhet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1" name="Rectangle 52">
            <a:extLst>
              <a:ext uri="{FF2B5EF4-FFF2-40B4-BE49-F238E27FC236}">
                <a16:creationId xmlns:a16="http://schemas.microsoft.com/office/drawing/2014/main" id="{5288D125-16CB-FB44-8C59-64FB70B39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53" descr="Parameter dator: 80 % av 100.">
            <a:extLst>
              <a:ext uri="{FF2B5EF4-FFF2-40B4-BE49-F238E27FC236}">
                <a16:creationId xmlns:a16="http://schemas.microsoft.com/office/drawing/2014/main" id="{350899C3-2707-0642-B142-C41C170D5A2A}"/>
              </a:ext>
            </a:extLst>
          </p:cNvPr>
          <p:cNvSpPr/>
          <p:nvPr/>
        </p:nvSpPr>
        <p:spPr>
          <a:xfrm>
            <a:off x="7320322" y="3451688"/>
            <a:ext cx="1214663" cy="68581"/>
          </a:xfrm>
          <a:prstGeom prst="rect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TextBox 43">
            <a:extLst>
              <a:ext uri="{FF2B5EF4-FFF2-40B4-BE49-F238E27FC236}">
                <a16:creationId xmlns:a16="http://schemas.microsoft.com/office/drawing/2014/main" id="{DD3BB1AF-474A-9E46-8D51-1CE3A534F86D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Dator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Rectangle 52">
            <a:extLst>
              <a:ext uri="{FF2B5EF4-FFF2-40B4-BE49-F238E27FC236}">
                <a16:creationId xmlns:a16="http://schemas.microsoft.com/office/drawing/2014/main" id="{7F899F18-075B-1045-B0A6-218C8D68B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63102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3" descr="Parameter nettbrett/mobil: 25 % av 100.">
            <a:extLst>
              <a:ext uri="{FF2B5EF4-FFF2-40B4-BE49-F238E27FC236}">
                <a16:creationId xmlns:a16="http://schemas.microsoft.com/office/drawing/2014/main" id="{7ABD6F2D-5348-6540-A37B-09BAD75EF4BA}"/>
              </a:ext>
            </a:extLst>
          </p:cNvPr>
          <p:cNvSpPr/>
          <p:nvPr/>
        </p:nvSpPr>
        <p:spPr>
          <a:xfrm>
            <a:off x="7325623" y="3762416"/>
            <a:ext cx="387666" cy="72144"/>
          </a:xfrm>
          <a:prstGeom prst="rect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43">
            <a:extLst>
              <a:ext uri="{FF2B5EF4-FFF2-40B4-BE49-F238E27FC236}">
                <a16:creationId xmlns:a16="http://schemas.microsoft.com/office/drawing/2014/main" id="{AFCDAD4B-2E79-B046-90A3-1AB02C066FF1}"/>
              </a:ext>
            </a:extLst>
          </p:cNvPr>
          <p:cNvSpPr txBox="1"/>
          <p:nvPr/>
        </p:nvSpPr>
        <p:spPr>
          <a:xfrm>
            <a:off x="7240732" y="3784811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Nettbrett</a:t>
            </a: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mobil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5" name="TextBox 45">
            <a:extLst>
              <a:ext uri="{FF2B5EF4-FFF2-40B4-BE49-F238E27FC236}">
                <a16:creationId xmlns:a16="http://schemas.microsoft.com/office/drawing/2014/main" id="{8303118D-BF65-9C44-B4B3-3015AB7367F3}"/>
              </a:ext>
            </a:extLst>
          </p:cNvPr>
          <p:cNvSpPr txBox="1"/>
          <p:nvPr/>
        </p:nvSpPr>
        <p:spPr>
          <a:xfrm>
            <a:off x="7237979" y="4038902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Digitale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flater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Rectangle 52">
            <a:extLst>
              <a:ext uri="{FF2B5EF4-FFF2-40B4-BE49-F238E27FC236}">
                <a16:creationId xmlns:a16="http://schemas.microsoft.com/office/drawing/2014/main" id="{85E5D896-5849-7543-9673-A8C882EC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331339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3" descr="Parameter webb: 65 % av 100.">
            <a:extLst>
              <a:ext uri="{FF2B5EF4-FFF2-40B4-BE49-F238E27FC236}">
                <a16:creationId xmlns:a16="http://schemas.microsoft.com/office/drawing/2014/main" id="{7087D7F8-5A6B-5F48-BEBC-2E810CC3F985}"/>
              </a:ext>
            </a:extLst>
          </p:cNvPr>
          <p:cNvSpPr/>
          <p:nvPr/>
        </p:nvSpPr>
        <p:spPr>
          <a:xfrm>
            <a:off x="7322064" y="4330653"/>
            <a:ext cx="994316" cy="72144"/>
          </a:xfrm>
          <a:prstGeom prst="rect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TextBox 43">
            <a:extLst>
              <a:ext uri="{FF2B5EF4-FFF2-40B4-BE49-F238E27FC236}">
                <a16:creationId xmlns:a16="http://schemas.microsoft.com/office/drawing/2014/main" id="{FF7D09C2-830F-794A-8592-9CF32C2DB858}"/>
              </a:ext>
            </a:extLst>
          </p:cNvPr>
          <p:cNvSpPr txBox="1"/>
          <p:nvPr/>
        </p:nvSpPr>
        <p:spPr>
          <a:xfrm>
            <a:off x="7234154" y="4341533"/>
            <a:ext cx="516454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Webb</a:t>
            </a:r>
          </a:p>
        </p:txBody>
      </p:sp>
      <p:sp>
        <p:nvSpPr>
          <p:cNvPr id="111" name="Rectangle 52">
            <a:extLst>
              <a:ext uri="{FF2B5EF4-FFF2-40B4-BE49-F238E27FC236}">
                <a16:creationId xmlns:a16="http://schemas.microsoft.com/office/drawing/2014/main" id="{AB6C13A5-51D6-4149-A8E4-7B935553C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61994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53" descr="Parameter apper: 35 % av 100.">
            <a:extLst>
              <a:ext uri="{FF2B5EF4-FFF2-40B4-BE49-F238E27FC236}">
                <a16:creationId xmlns:a16="http://schemas.microsoft.com/office/drawing/2014/main" id="{3586E356-135A-4D42-B747-BA0D43702DD0}"/>
              </a:ext>
            </a:extLst>
          </p:cNvPr>
          <p:cNvSpPr/>
          <p:nvPr/>
        </p:nvSpPr>
        <p:spPr>
          <a:xfrm>
            <a:off x="7323615" y="4619259"/>
            <a:ext cx="620455" cy="72144"/>
          </a:xfrm>
          <a:prstGeom prst="rect">
            <a:avLst/>
          </a:prstGeom>
          <a:solidFill>
            <a:srgbClr val="FF7088"/>
          </a:solidFill>
          <a:ln>
            <a:solidFill>
              <a:srgbClr val="FF70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43">
            <a:extLst>
              <a:ext uri="{FF2B5EF4-FFF2-40B4-BE49-F238E27FC236}">
                <a16:creationId xmlns:a16="http://schemas.microsoft.com/office/drawing/2014/main" id="{8C4300A4-1B38-A345-B17C-2DC7D2B93A65}"/>
              </a:ext>
            </a:extLst>
          </p:cNvPr>
          <p:cNvSpPr txBox="1"/>
          <p:nvPr/>
        </p:nvSpPr>
        <p:spPr>
          <a:xfrm>
            <a:off x="7235706" y="4630139"/>
            <a:ext cx="51490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Apper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TEKNOLOGI &amp; APPER</a:t>
            </a:r>
          </a:p>
        </p:txBody>
      </p:sp>
      <p:pic>
        <p:nvPicPr>
          <p:cNvPr id="103" name="Bilde 102" descr="Ar E-bok, ikon.">
            <a:extLst>
              <a:ext uri="{FF2B5EF4-FFF2-40B4-BE49-F238E27FC236}">
                <a16:creationId xmlns:a16="http://schemas.microsoft.com/office/drawing/2014/main" id="{09505C32-5A8B-0B42-BB0B-A2A39CD26C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9225" y="5721246"/>
            <a:ext cx="402207" cy="402207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229383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Ark</a:t>
            </a:r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E-</a:t>
            </a:r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bok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2454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750608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Samsung s9</a:t>
            </a:r>
            <a:endParaRPr lang="en-US" dirty="0"/>
          </a:p>
        </p:txBody>
      </p:sp>
      <p:pic>
        <p:nvPicPr>
          <p:cNvPr id="11" name="Bilde 10" descr="Internet explorer, ikon.">
            <a:extLst>
              <a:ext uri="{FF2B5EF4-FFF2-40B4-BE49-F238E27FC236}">
                <a16:creationId xmlns:a16="http://schemas.microsoft.com/office/drawing/2014/main" id="{DD00C414-9E41-604C-8CD7-23D02D667BE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7728" y="5697575"/>
            <a:ext cx="402206" cy="402206"/>
          </a:xfrm>
          <a:prstGeom prst="rect">
            <a:avLst/>
          </a:prstGeom>
        </p:spPr>
      </p:pic>
      <p:sp>
        <p:nvSpPr>
          <p:cNvPr id="113" name="TextBox 104">
            <a:extLst>
              <a:ext uri="{FF2B5EF4-FFF2-40B4-BE49-F238E27FC236}">
                <a16:creationId xmlns:a16="http://schemas.microsoft.com/office/drawing/2014/main" id="{ECB0EC64-6E2C-8742-8572-FF427F8A1439}"/>
              </a:ext>
            </a:extLst>
          </p:cNvPr>
          <p:cNvSpPr txBox="1"/>
          <p:nvPr/>
        </p:nvSpPr>
        <p:spPr>
          <a:xfrm>
            <a:off x="8351032" y="6134331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tel 13">
            <a:extLst>
              <a:ext uri="{FF2B5EF4-FFF2-40B4-BE49-F238E27FC236}">
                <a16:creationId xmlns:a16="http://schemas.microsoft.com/office/drawing/2014/main" id="{FC04383D-A69B-B44D-B695-30E22086C272}"/>
              </a:ext>
            </a:extLst>
          </p:cNvPr>
          <p:cNvSpPr txBox="1">
            <a:spLocks/>
          </p:cNvSpPr>
          <p:nvPr/>
        </p:nvSpPr>
        <p:spPr>
          <a:xfrm>
            <a:off x="-46382" y="-4012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dirty="0" err="1">
                <a:solidFill>
                  <a:schemeClr val="bg1"/>
                </a:solidFill>
              </a:rPr>
              <a:t>Persona</a:t>
            </a:r>
            <a:r>
              <a:rPr lang="nb-NO" sz="18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4D7DB19-A725-494F-A590-7117274EB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00" y="0"/>
            <a:ext cx="2347663" cy="3306742"/>
          </a:xfrm>
          <a:prstGeom prst="rect">
            <a:avLst/>
          </a:prstGeom>
          <a:ln w="19050">
            <a:solidFill>
              <a:srgbClr val="EBF7F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7" descr="logo-jim-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0" y="250040"/>
            <a:ext cx="1625308" cy="435221"/>
          </a:xfrm>
          <a:prstGeom prst="rect">
            <a:avLst/>
          </a:prstGeom>
        </p:spPr>
      </p:pic>
      <p:pic>
        <p:nvPicPr>
          <p:cNvPr id="134" name="Bildobjekt 7" descr="Chris Jenkins, profilbilde.">
            <a:extLst>
              <a:ext uri="{FF2B5EF4-FFF2-40B4-BE49-F238E27FC236}">
                <a16:creationId xmlns:a16="http://schemas.microsoft.com/office/drawing/2014/main" id="{03B8A29F-95A8-D14F-A2B5-8507CA49E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7681"/>
          <a:stretch/>
        </p:blipFill>
        <p:spPr>
          <a:xfrm>
            <a:off x="207150" y="439410"/>
            <a:ext cx="1890224" cy="234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45245" y="2886785"/>
            <a:ext cx="262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687B0"/>
                </a:solidFill>
              </a:rPr>
              <a:t>CHRIS JENKINS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13093"/>
            <a:ext cx="2355709" cy="3552587"/>
          </a:xfrm>
          <a:prstGeom prst="rect">
            <a:avLst/>
          </a:prstGeom>
          <a:solidFill>
            <a:srgbClr val="93CDDD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505" y="3399870"/>
            <a:ext cx="1060008" cy="132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2687B0"/>
                </a:solidFill>
              </a:rPr>
              <a:t>ALDER: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105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00" dirty="0">
                <a:solidFill>
                  <a:srgbClr val="2687B0"/>
                </a:solidFill>
              </a:rPr>
              <a:t>BOR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br>
              <a:rPr lang="en-US" sz="1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00" dirty="0">
                <a:solidFill>
                  <a:srgbClr val="2687B0"/>
                </a:solidFill>
              </a:rPr>
              <a:t>JOBB:</a:t>
            </a:r>
            <a:br>
              <a:rPr lang="en-US" sz="1100" dirty="0">
                <a:solidFill>
                  <a:srgbClr val="2687B0"/>
                </a:solidFill>
              </a:rPr>
            </a:br>
            <a:r>
              <a:rPr lang="en-US" sz="1100" dirty="0">
                <a:solidFill>
                  <a:srgbClr val="2687B0"/>
                </a:solidFill>
              </a:rPr>
              <a:t>UTDANNING: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2687B0"/>
                </a:solidFill>
              </a:rPr>
              <a:t>CIVILSTATUS: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6441038-093B-D247-B12B-94D8077AC488}"/>
              </a:ext>
            </a:extLst>
          </p:cNvPr>
          <p:cNvSpPr txBox="1"/>
          <p:nvPr/>
        </p:nvSpPr>
        <p:spPr>
          <a:xfrm>
            <a:off x="1065287" y="3387465"/>
            <a:ext cx="1141659" cy="1335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2">
                    <a:lumMod val="75000"/>
                  </a:schemeClr>
                </a:solidFill>
              </a:rPr>
              <a:t>38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2">
                    <a:lumMod val="75000"/>
                  </a:schemeClr>
                </a:solidFill>
              </a:rPr>
              <a:t>London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2">
                    <a:lumMod val="75000"/>
                  </a:schemeClr>
                </a:solidFill>
              </a:rPr>
              <a:t>Frilanser</a:t>
            </a:r>
          </a:p>
          <a:p>
            <a:pPr>
              <a:lnSpc>
                <a:spcPct val="150000"/>
              </a:lnSpc>
            </a:pPr>
            <a:r>
              <a:rPr lang="nb-NO" sz="1100" dirty="0">
                <a:solidFill>
                  <a:schemeClr val="tx2">
                    <a:lumMod val="75000"/>
                  </a:schemeClr>
                </a:solidFill>
              </a:rPr>
              <a:t>Fotograf</a:t>
            </a:r>
            <a:br>
              <a:rPr lang="nb-NO" sz="1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100" dirty="0">
                <a:solidFill>
                  <a:schemeClr val="tx2">
                    <a:lumMod val="75000"/>
                  </a:schemeClr>
                </a:solidFill>
              </a:rPr>
              <a:t>Ugift, ingen barn</a:t>
            </a:r>
          </a:p>
        </p:txBody>
      </p:sp>
      <p:cxnSp>
        <p:nvCxnSpPr>
          <p:cNvPr id="87" name="Straight Connector 70">
            <a:extLst>
              <a:ext uri="{FF2B5EF4-FFF2-40B4-BE49-F238E27FC236}">
                <a16:creationId xmlns:a16="http://schemas.microsoft.com/office/drawing/2014/main" id="{684755CF-387E-6E42-889D-A2584FE9E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625" y="4846951"/>
            <a:ext cx="201480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958" y="496413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HELSE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476" y="5195781"/>
            <a:ext cx="2113664" cy="166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ADHD</a:t>
            </a: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Mental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hyperaktivitet</a:t>
            </a:r>
            <a:endParaRPr lang="en-GB" sz="105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Vanskeligheter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med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å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fokusere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seg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på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ting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av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2">
                    <a:lumMod val="75000"/>
                  </a:schemeClr>
                </a:solidFill>
              </a:rPr>
              <a:t>gangen</a:t>
            </a:r>
            <a:endParaRPr lang="en-GB" sz="105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200000"/>
              </a:lnSpc>
              <a:buClr>
                <a:srgbClr val="2BC0BE"/>
              </a:buClr>
              <a:buFont typeface="Arial"/>
              <a:buChar char="•"/>
            </a:pP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7" name="Picture 96" descr="dokument, ikon.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62" y="149068"/>
            <a:ext cx="223533" cy="2235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28147" y="12043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3496" y="378195"/>
            <a:ext cx="4287076" cy="28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 </a:t>
            </a:r>
            <a:r>
              <a:rPr lang="nb-NO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Jenkins</a:t>
            </a:r>
            <a:r>
              <a:rPr lang="nb-NO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38 år gammel og kommer fra London i England....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7" name="Straight Connector 36">
            <a:extLst>
              <a:ext uri="{FF2B5EF4-FFF2-40B4-BE49-F238E27FC236}">
                <a16:creationId xmlns:a16="http://schemas.microsoft.com/office/drawing/2014/main" id="{CEF0AB29-B85C-9641-A4CD-876ECC95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1892909"/>
            <a:ext cx="4650229" cy="0"/>
          </a:xfrm>
          <a:prstGeom prst="line">
            <a:avLst/>
          </a:prstGeom>
          <a:ln w="15875">
            <a:solidFill>
              <a:schemeClr val="accent5">
                <a:lumMod val="40000"/>
                <a:lumOff val="60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e 20" descr="Hånd, ikon.">
            <a:extLst>
              <a:ext uri="{FF2B5EF4-FFF2-40B4-BE49-F238E27FC236}">
                <a16:creationId xmlns:a16="http://schemas.microsoft.com/office/drawing/2014/main" id="{D6BF25D5-2984-BD4E-8A9F-474ECB4E82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515" y="1980348"/>
            <a:ext cx="272596" cy="272596"/>
          </a:xfrm>
          <a:prstGeom prst="rect">
            <a:avLst/>
          </a:prstGeom>
        </p:spPr>
      </p:pic>
      <p:sp>
        <p:nvSpPr>
          <p:cNvPr id="120" name="TextBox 24">
            <a:extLst>
              <a:ext uri="{FF2B5EF4-FFF2-40B4-BE49-F238E27FC236}">
                <a16:creationId xmlns:a16="http://schemas.microsoft.com/office/drawing/2014/main" id="{9B890BDF-D922-EC48-B373-3C6F940C9B9C}"/>
              </a:ext>
            </a:extLst>
          </p:cNvPr>
          <p:cNvSpPr txBox="1"/>
          <p:nvPr/>
        </p:nvSpPr>
        <p:spPr>
          <a:xfrm>
            <a:off x="2691068" y="1982195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HJELPEMIDDEL</a:t>
            </a:r>
          </a:p>
        </p:txBody>
      </p:sp>
      <p:sp>
        <p:nvSpPr>
          <p:cNvPr id="45" name="Avrundet rektangel 44" descr="Oversetter.">
            <a:extLst>
              <a:ext uri="{FF2B5EF4-FFF2-40B4-BE49-F238E27FC236}">
                <a16:creationId xmlns:a16="http://schemas.microsoft.com/office/drawing/2014/main" id="{7FE233FE-ACCE-7741-96D1-B1A4A09EFEC6}"/>
              </a:ext>
            </a:extLst>
          </p:cNvPr>
          <p:cNvSpPr/>
          <p:nvPr/>
        </p:nvSpPr>
        <p:spPr>
          <a:xfrm>
            <a:off x="2534759" y="2416386"/>
            <a:ext cx="1006633" cy="210012"/>
          </a:xfrm>
          <a:prstGeom prst="roundRect">
            <a:avLst/>
          </a:prstGeom>
          <a:solidFill>
            <a:srgbClr val="93CDDD">
              <a:alpha val="7098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tx2">
                    <a:lumMod val="75000"/>
                  </a:schemeClr>
                </a:solidFill>
              </a:rPr>
              <a:t>Oversetter</a:t>
            </a:r>
          </a:p>
        </p:txBody>
      </p:sp>
      <p:sp>
        <p:nvSpPr>
          <p:cNvPr id="133" name="Avrundet rektangel 132" descr="Kalender.">
            <a:extLst>
              <a:ext uri="{FF2B5EF4-FFF2-40B4-BE49-F238E27FC236}">
                <a16:creationId xmlns:a16="http://schemas.microsoft.com/office/drawing/2014/main" id="{A8A0419D-19F0-9140-9F08-ADC21F2A0245}"/>
              </a:ext>
            </a:extLst>
          </p:cNvPr>
          <p:cNvSpPr/>
          <p:nvPr/>
        </p:nvSpPr>
        <p:spPr>
          <a:xfrm>
            <a:off x="3689391" y="2411233"/>
            <a:ext cx="1006633" cy="210012"/>
          </a:xfrm>
          <a:prstGeom prst="roundRect">
            <a:avLst/>
          </a:prstGeom>
          <a:solidFill>
            <a:srgbClr val="93CDDD">
              <a:alpha val="7098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tx2">
                    <a:lumMod val="75000"/>
                  </a:schemeClr>
                </a:solidFill>
              </a:rPr>
              <a:t>Kalender</a:t>
            </a:r>
          </a:p>
        </p:txBody>
      </p:sp>
      <p:cxnSp>
        <p:nvCxnSpPr>
          <p:cNvPr id="37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49129" y="2888327"/>
            <a:ext cx="4650229" cy="0"/>
          </a:xfrm>
          <a:prstGeom prst="line">
            <a:avLst/>
          </a:prstGeom>
          <a:ln w="15875">
            <a:solidFill>
              <a:schemeClr val="accent5">
                <a:lumMod val="40000"/>
                <a:lumOff val="60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bruker, ikon.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36" y="3015144"/>
            <a:ext cx="240427" cy="240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88763" y="3008178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BRUKERPROFIL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78729" y="3256170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KOGNISJON</a:t>
            </a:r>
          </a:p>
        </p:txBody>
      </p:sp>
      <p:cxnSp>
        <p:nvCxnSpPr>
          <p:cNvPr id="75" name="Straight Connector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435776"/>
            <a:ext cx="946618" cy="0"/>
          </a:xfrm>
          <a:prstGeom prst="line">
            <a:avLst/>
          </a:prstGeom>
          <a:ln>
            <a:solidFill>
              <a:srgbClr val="93CDDD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574156" y="3435776"/>
            <a:ext cx="512308" cy="0"/>
          </a:xfrm>
          <a:prstGeom prst="line">
            <a:avLst/>
          </a:prstGeom>
          <a:ln>
            <a:solidFill>
              <a:srgbClr val="2687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 descr="Parameter kognisjon: 60% av 100. "/>
          <p:cNvSpPr/>
          <p:nvPr/>
        </p:nvSpPr>
        <p:spPr>
          <a:xfrm>
            <a:off x="4086464" y="3390946"/>
            <a:ext cx="89660" cy="89660"/>
          </a:xfrm>
          <a:prstGeom prst="ellipse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83265" y="3474819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SYN</a:t>
            </a:r>
          </a:p>
        </p:txBody>
      </p:sp>
      <p:cxnSp>
        <p:nvCxnSpPr>
          <p:cNvPr id="78" name="Straight Connector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4156" y="3657972"/>
            <a:ext cx="946618" cy="0"/>
          </a:xfrm>
          <a:prstGeom prst="line">
            <a:avLst/>
          </a:prstGeom>
          <a:ln>
            <a:solidFill>
              <a:srgbClr val="93CDDD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5">
            <a:extLst>
              <a:ext uri="{FF2B5EF4-FFF2-40B4-BE49-F238E27FC236}">
                <a16:creationId xmlns:a16="http://schemas.microsoft.com/office/drawing/2014/main" id="{E7017447-B744-0043-BE2A-0A3307A1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3574156" y="3657214"/>
            <a:ext cx="809514" cy="758"/>
          </a:xfrm>
          <a:prstGeom prst="line">
            <a:avLst/>
          </a:prstGeom>
          <a:ln>
            <a:solidFill>
              <a:srgbClr val="2687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 descr="Parameter kognisjon: 95% av 100. "/>
          <p:cNvSpPr/>
          <p:nvPr/>
        </p:nvSpPr>
        <p:spPr>
          <a:xfrm>
            <a:off x="4383670" y="3612384"/>
            <a:ext cx="89660" cy="89660"/>
          </a:xfrm>
          <a:prstGeom prst="ellipse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91475" y="3260045"/>
            <a:ext cx="751699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MOTORIKK</a:t>
            </a:r>
          </a:p>
        </p:txBody>
      </p:sp>
      <p:cxnSp>
        <p:nvCxnSpPr>
          <p:cNvPr id="83" name="Straight Connector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5697095" y="3434689"/>
            <a:ext cx="793707" cy="1086"/>
          </a:xfrm>
          <a:prstGeom prst="line">
            <a:avLst/>
          </a:prstGeom>
          <a:ln>
            <a:solidFill>
              <a:srgbClr val="2687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97095" y="3440418"/>
            <a:ext cx="946618" cy="0"/>
          </a:xfrm>
          <a:prstGeom prst="line">
            <a:avLst/>
          </a:prstGeom>
          <a:ln>
            <a:solidFill>
              <a:srgbClr val="93CDDD">
                <a:alpha val="7098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 descr="Parameter kognisjon: 90% av 100. "/>
          <p:cNvSpPr/>
          <p:nvPr/>
        </p:nvSpPr>
        <p:spPr>
          <a:xfrm>
            <a:off x="6490802" y="3389859"/>
            <a:ext cx="89660" cy="89660"/>
          </a:xfrm>
          <a:prstGeom prst="ellipse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795946" y="3480222"/>
            <a:ext cx="1010662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HØRSEL</a:t>
            </a:r>
          </a:p>
        </p:txBody>
      </p:sp>
      <p:cxnSp>
        <p:nvCxnSpPr>
          <p:cNvPr id="85" name="Straight Connector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97095" y="3659271"/>
            <a:ext cx="946618" cy="0"/>
          </a:xfrm>
          <a:prstGeom prst="line">
            <a:avLst/>
          </a:prstGeom>
          <a:ln>
            <a:solidFill>
              <a:srgbClr val="26A3A1">
                <a:alpha val="2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97095" y="3659302"/>
            <a:ext cx="808101" cy="0"/>
          </a:xfrm>
          <a:prstGeom prst="line">
            <a:avLst/>
          </a:prstGeom>
          <a:ln>
            <a:solidFill>
              <a:srgbClr val="2687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 descr="Parameter kognisjon: 95% av 100. "/>
          <p:cNvSpPr/>
          <p:nvPr/>
        </p:nvSpPr>
        <p:spPr>
          <a:xfrm>
            <a:off x="6505196" y="3614472"/>
            <a:ext cx="89660" cy="89660"/>
          </a:xfrm>
          <a:prstGeom prst="ellipse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8CB2"/>
              </a:solidFill>
            </a:endParaRP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355709" y="3879415"/>
            <a:ext cx="4650229" cy="0"/>
          </a:xfrm>
          <a:prstGeom prst="line">
            <a:avLst/>
          </a:prstGeom>
          <a:ln w="15875">
            <a:solidFill>
              <a:schemeClr val="accent5">
                <a:lumMod val="40000"/>
                <a:lumOff val="60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7" name="Picture 97" descr="tommelen opp, ikon.">
            <a:extLst>
              <a:ext uri="{FF2B5EF4-FFF2-40B4-BE49-F238E27FC236}">
                <a16:creationId xmlns:a16="http://schemas.microsoft.com/office/drawing/2014/main" id="{82ED567B-748F-674A-B5C7-2E99F354C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92094" y="4009524"/>
            <a:ext cx="208249" cy="208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14697" y="4003261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MOTIVASJONER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5995" y="4258231"/>
            <a:ext cx="1976197" cy="13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Flere alternativ til informasjon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Informasjon på flere språk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Bilder og grafikk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Enkel og minimalistisk design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Kalenderen på sin smarttelefon</a:t>
            </a:r>
          </a:p>
          <a:p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92803" y="3882280"/>
            <a:ext cx="0" cy="2987566"/>
          </a:xfrm>
          <a:prstGeom prst="line">
            <a:avLst/>
          </a:prstGeom>
          <a:ln w="15875">
            <a:solidFill>
              <a:schemeClr val="accent5">
                <a:lumMod val="40000"/>
                <a:lumOff val="60000"/>
                <a:alpha val="29804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tommelen ned, ikon.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46" y="4053619"/>
            <a:ext cx="208249" cy="2082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3232" y="3989261"/>
            <a:ext cx="211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FRUSTRASJONER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5657" y="4268562"/>
            <a:ext cx="2128424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Pop-up vinduer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Uoversiktlig innhold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man må fokusere på flere ting samtidig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mye bevegelser i grensesnittet (bilder, animeringer..)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nødvendig informasjon ikke finnes på engelsk </a:t>
            </a: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r>
              <a:rPr lang="nb-NO" sz="9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Når saker krever  </a:t>
            </a:r>
            <a:r>
              <a:rPr lang="nb-NO" sz="9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BankID</a:t>
            </a:r>
            <a:endParaRPr lang="nb-NO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2BC0BE"/>
              </a:buClr>
              <a:buFont typeface="Arial"/>
              <a:buChar char="•"/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27">
            <a:extLst>
              <a:ext uri="{FF2B5EF4-FFF2-40B4-BE49-F238E27FC236}">
                <a16:creationId xmlns:a16="http://schemas.microsoft.com/office/drawing/2014/main" id="{ABFB8A4E-5767-C849-B9BC-9D5E8F3C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7" y="-6093"/>
            <a:ext cx="2146943" cy="1245118"/>
          </a:xfrm>
          <a:prstGeom prst="rect">
            <a:avLst/>
          </a:prstGeom>
          <a:gradFill flip="none" rotWithShape="1">
            <a:gsLst>
              <a:gs pos="0">
                <a:srgbClr val="147FAE"/>
              </a:gs>
              <a:gs pos="100000">
                <a:srgbClr val="269FB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9096" y="346048"/>
            <a:ext cx="1503075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vil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ikke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være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avhengig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andre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når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reiser</a:t>
            </a: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558" y="437566"/>
            <a:ext cx="853524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0800000">
            <a:off x="7507212" y="536569"/>
            <a:ext cx="1374608" cy="20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8000" dirty="0">
                <a:solidFill>
                  <a:schemeClr val="bg1">
                    <a:alpha val="26000"/>
                  </a:schemeClr>
                </a:solidFill>
                <a:latin typeface="Georgia"/>
                <a:cs typeface="Georgia"/>
              </a:rPr>
              <a:t>“</a:t>
            </a:r>
            <a:endParaRPr lang="en-US" sz="8000" dirty="0">
              <a:solidFill>
                <a:schemeClr val="bg1">
                  <a:alpha val="26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5938" y="1239026"/>
            <a:ext cx="2138062" cy="5626660"/>
          </a:xfrm>
          <a:prstGeom prst="rect">
            <a:avLst/>
          </a:prstGeom>
          <a:solidFill>
            <a:srgbClr val="93CDDD">
              <a:alpha val="2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0" name="TextBox 42">
            <a:extLst>
              <a:ext uri="{FF2B5EF4-FFF2-40B4-BE49-F238E27FC236}">
                <a16:creationId xmlns:a16="http://schemas.microsoft.com/office/drawing/2014/main" id="{BE9CE944-926C-9048-975E-157A556C12C6}"/>
              </a:ext>
            </a:extLst>
          </p:cNvPr>
          <p:cNvSpPr txBox="1"/>
          <p:nvPr/>
        </p:nvSpPr>
        <p:spPr>
          <a:xfrm>
            <a:off x="7189874" y="1403177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MÅL</a:t>
            </a:r>
          </a:p>
        </p:txBody>
      </p:sp>
      <p:sp>
        <p:nvSpPr>
          <p:cNvPr id="153" name="TextBox 60">
            <a:extLst>
              <a:ext uri="{FF2B5EF4-FFF2-40B4-BE49-F238E27FC236}">
                <a16:creationId xmlns:a16="http://schemas.microsoft.com/office/drawing/2014/main" id="{7208C3B9-7B50-1643-BEA6-50AAC5A0051E}"/>
              </a:ext>
            </a:extLst>
          </p:cNvPr>
          <p:cNvSpPr txBox="1"/>
          <p:nvPr/>
        </p:nvSpPr>
        <p:spPr>
          <a:xfrm>
            <a:off x="7190388" y="1605805"/>
            <a:ext cx="3079768" cy="127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…………………………………………………………. 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……………………………………..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250000"/>
              </a:lnSpc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0">
            <a:extLst>
              <a:ext uri="{FF2B5EF4-FFF2-40B4-BE49-F238E27FC236}">
                <a16:creationId xmlns:a16="http://schemas.microsoft.com/office/drawing/2014/main" id="{856C3997-AEA1-2645-B7A8-13F7216E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8089" y="2763390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41">
            <a:extLst>
              <a:ext uri="{FF2B5EF4-FFF2-40B4-BE49-F238E27FC236}">
                <a16:creationId xmlns:a16="http://schemas.microsoft.com/office/drawing/2014/main" id="{14694D71-E0D8-324B-90BA-16A7DFB322F5}"/>
              </a:ext>
            </a:extLst>
          </p:cNvPr>
          <p:cNvSpPr txBox="1"/>
          <p:nvPr/>
        </p:nvSpPr>
        <p:spPr>
          <a:xfrm>
            <a:off x="7190666" y="2921426"/>
            <a:ext cx="145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PARAMETRER</a:t>
            </a:r>
          </a:p>
        </p:txBody>
      </p:sp>
      <p:sp>
        <p:nvSpPr>
          <p:cNvPr id="77" name="TextBox 43">
            <a:extLst>
              <a:ext uri="{FF2B5EF4-FFF2-40B4-BE49-F238E27FC236}">
                <a16:creationId xmlns:a16="http://schemas.microsoft.com/office/drawing/2014/main" id="{869EE47D-0CEB-4B4D-8940-70F761F09E11}"/>
              </a:ext>
            </a:extLst>
          </p:cNvPr>
          <p:cNvSpPr txBox="1"/>
          <p:nvPr/>
        </p:nvSpPr>
        <p:spPr>
          <a:xfrm>
            <a:off x="7224755" y="3166977"/>
            <a:ext cx="1197790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Enhet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Rectangle 52">
            <a:extLst>
              <a:ext uri="{FF2B5EF4-FFF2-40B4-BE49-F238E27FC236}">
                <a16:creationId xmlns:a16="http://schemas.microsoft.com/office/drawing/2014/main" id="{C623D980-40AA-5E4A-BA50-6EA67B83A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3882" y="345237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3" descr="Parameter Dator: 25% av 100.">
            <a:extLst>
              <a:ext uri="{FF2B5EF4-FFF2-40B4-BE49-F238E27FC236}">
                <a16:creationId xmlns:a16="http://schemas.microsoft.com/office/drawing/2014/main" id="{0D13A669-5822-5441-B0F0-D3BA5EA1C716}"/>
              </a:ext>
            </a:extLst>
          </p:cNvPr>
          <p:cNvSpPr/>
          <p:nvPr/>
        </p:nvSpPr>
        <p:spPr>
          <a:xfrm>
            <a:off x="7320322" y="3451688"/>
            <a:ext cx="385143" cy="80701"/>
          </a:xfrm>
          <a:prstGeom prst="rect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3E431CB5-C637-0342-8B62-9CABE97B5517}"/>
              </a:ext>
            </a:extLst>
          </p:cNvPr>
          <p:cNvSpPr txBox="1"/>
          <p:nvPr/>
        </p:nvSpPr>
        <p:spPr>
          <a:xfrm>
            <a:off x="7235433" y="3457358"/>
            <a:ext cx="46345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Dator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" name="Rectangle 52">
            <a:extLst>
              <a:ext uri="{FF2B5EF4-FFF2-40B4-BE49-F238E27FC236}">
                <a16:creationId xmlns:a16="http://schemas.microsoft.com/office/drawing/2014/main" id="{06495358-E26F-8E47-AB19-0A21DED4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182" y="374016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53" descr="Parameter Nettbrett/mobil: 80% av 100.">
            <a:extLst>
              <a:ext uri="{FF2B5EF4-FFF2-40B4-BE49-F238E27FC236}">
                <a16:creationId xmlns:a16="http://schemas.microsoft.com/office/drawing/2014/main" id="{4F9AF1E1-E0C4-5344-A89F-0365B858A22D}"/>
              </a:ext>
            </a:extLst>
          </p:cNvPr>
          <p:cNvSpPr/>
          <p:nvPr/>
        </p:nvSpPr>
        <p:spPr>
          <a:xfrm>
            <a:off x="7325623" y="3739478"/>
            <a:ext cx="1242416" cy="75037"/>
          </a:xfrm>
          <a:prstGeom prst="rect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43">
            <a:extLst>
              <a:ext uri="{FF2B5EF4-FFF2-40B4-BE49-F238E27FC236}">
                <a16:creationId xmlns:a16="http://schemas.microsoft.com/office/drawing/2014/main" id="{28C65BDA-9C75-324B-AAFB-E24C43C13E23}"/>
              </a:ext>
            </a:extLst>
          </p:cNvPr>
          <p:cNvSpPr txBox="1"/>
          <p:nvPr/>
        </p:nvSpPr>
        <p:spPr>
          <a:xfrm>
            <a:off x="7240732" y="3761874"/>
            <a:ext cx="958099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Nettbrett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mobil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TextBox 45">
            <a:extLst>
              <a:ext uri="{FF2B5EF4-FFF2-40B4-BE49-F238E27FC236}">
                <a16:creationId xmlns:a16="http://schemas.microsoft.com/office/drawing/2014/main" id="{75D25279-39FD-EC49-A2CC-43AB75417A05}"/>
              </a:ext>
            </a:extLst>
          </p:cNvPr>
          <p:cNvSpPr txBox="1"/>
          <p:nvPr/>
        </p:nvSpPr>
        <p:spPr>
          <a:xfrm>
            <a:off x="7237979" y="4032198"/>
            <a:ext cx="1078401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Digitale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flater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Rectangle 52">
            <a:extLst>
              <a:ext uri="{FF2B5EF4-FFF2-40B4-BE49-F238E27FC236}">
                <a16:creationId xmlns:a16="http://schemas.microsoft.com/office/drawing/2014/main" id="{2F45F7DC-B9F7-6A40-B9A5-9F2A5CD6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5623" y="4324635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53" descr="Parameter Webb: 30% av 100.">
            <a:extLst>
              <a:ext uri="{FF2B5EF4-FFF2-40B4-BE49-F238E27FC236}">
                <a16:creationId xmlns:a16="http://schemas.microsoft.com/office/drawing/2014/main" id="{5C091B56-150F-CC4F-8BE8-2F86B331648D}"/>
              </a:ext>
            </a:extLst>
          </p:cNvPr>
          <p:cNvSpPr/>
          <p:nvPr/>
        </p:nvSpPr>
        <p:spPr>
          <a:xfrm>
            <a:off x="7322064" y="4323949"/>
            <a:ext cx="563808" cy="72144"/>
          </a:xfrm>
          <a:prstGeom prst="rect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43">
            <a:extLst>
              <a:ext uri="{FF2B5EF4-FFF2-40B4-BE49-F238E27FC236}">
                <a16:creationId xmlns:a16="http://schemas.microsoft.com/office/drawing/2014/main" id="{A40BC8F5-1C0D-DF4A-B4BB-36CF97986CA3}"/>
              </a:ext>
            </a:extLst>
          </p:cNvPr>
          <p:cNvSpPr txBox="1"/>
          <p:nvPr/>
        </p:nvSpPr>
        <p:spPr>
          <a:xfrm>
            <a:off x="7234154" y="4334829"/>
            <a:ext cx="553072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Webb</a:t>
            </a:r>
          </a:p>
        </p:txBody>
      </p:sp>
      <p:sp>
        <p:nvSpPr>
          <p:cNvPr id="108" name="Rectangle 52">
            <a:extLst>
              <a:ext uri="{FF2B5EF4-FFF2-40B4-BE49-F238E27FC236}">
                <a16:creationId xmlns:a16="http://schemas.microsoft.com/office/drawing/2014/main" id="{FCF9AED3-694A-D04F-B32F-B43C23D52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75" y="4606268"/>
            <a:ext cx="1503075" cy="72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53" descr="Parameter Apper: 70% av 100.">
            <a:extLst>
              <a:ext uri="{FF2B5EF4-FFF2-40B4-BE49-F238E27FC236}">
                <a16:creationId xmlns:a16="http://schemas.microsoft.com/office/drawing/2014/main" id="{DEFCC203-B3A7-9248-B41D-5AAC232C53E3}"/>
              </a:ext>
            </a:extLst>
          </p:cNvPr>
          <p:cNvSpPr/>
          <p:nvPr/>
        </p:nvSpPr>
        <p:spPr>
          <a:xfrm>
            <a:off x="7323615" y="4605582"/>
            <a:ext cx="992765" cy="72144"/>
          </a:xfrm>
          <a:prstGeom prst="rect">
            <a:avLst/>
          </a:prstGeom>
          <a:solidFill>
            <a:srgbClr val="2687B0"/>
          </a:solidFill>
          <a:ln>
            <a:solidFill>
              <a:srgbClr val="2687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43">
            <a:extLst>
              <a:ext uri="{FF2B5EF4-FFF2-40B4-BE49-F238E27FC236}">
                <a16:creationId xmlns:a16="http://schemas.microsoft.com/office/drawing/2014/main" id="{33B31B0E-2384-AC4E-BE71-099E2513A457}"/>
              </a:ext>
            </a:extLst>
          </p:cNvPr>
          <p:cNvSpPr txBox="1"/>
          <p:nvPr/>
        </p:nvSpPr>
        <p:spPr>
          <a:xfrm>
            <a:off x="7235706" y="4616462"/>
            <a:ext cx="510534" cy="25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Apper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6" name="Straight Connector 70">
            <a:extLst>
              <a:ext uri="{FF2B5EF4-FFF2-40B4-BE49-F238E27FC236}">
                <a16:creationId xmlns:a16="http://schemas.microsoft.com/office/drawing/2014/main" id="{6319635C-FD06-884E-8165-B9D79E3D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77469" y="5019773"/>
            <a:ext cx="154797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41">
            <a:extLst>
              <a:ext uri="{FF2B5EF4-FFF2-40B4-BE49-F238E27FC236}">
                <a16:creationId xmlns:a16="http://schemas.microsoft.com/office/drawing/2014/main" id="{866BC5C1-540D-8C4F-B492-1FE82BAB5D26}"/>
              </a:ext>
            </a:extLst>
          </p:cNvPr>
          <p:cNvSpPr txBox="1"/>
          <p:nvPr/>
        </p:nvSpPr>
        <p:spPr>
          <a:xfrm>
            <a:off x="7189874" y="5285672"/>
            <a:ext cx="1691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87B0"/>
                </a:solidFill>
              </a:rPr>
              <a:t>TEKNOLOGI &amp; APPER</a:t>
            </a:r>
          </a:p>
        </p:txBody>
      </p:sp>
      <p:pic>
        <p:nvPicPr>
          <p:cNvPr id="129" name="Bilde 128" descr="Outlook, ikon.">
            <a:extLst>
              <a:ext uri="{FF2B5EF4-FFF2-40B4-BE49-F238E27FC236}">
                <a16:creationId xmlns:a16="http://schemas.microsoft.com/office/drawing/2014/main" id="{455F0817-D6C6-EF4A-85DA-4CFC5E4473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8758" y="5745248"/>
            <a:ext cx="357173" cy="35717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229383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Outlook</a:t>
            </a:r>
            <a:endParaRPr lang="en-US" dirty="0"/>
          </a:p>
        </p:txBody>
      </p:sp>
      <p:pic>
        <p:nvPicPr>
          <p:cNvPr id="3" name="Bilde 2" descr="Telefon, ikon.">
            <a:extLst>
              <a:ext uri="{FF2B5EF4-FFF2-40B4-BE49-F238E27FC236}">
                <a16:creationId xmlns:a16="http://schemas.microsoft.com/office/drawing/2014/main" id="{C6A4221B-AF3E-B048-9E8B-0AF42FA95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7226" y="5721245"/>
            <a:ext cx="402208" cy="402208"/>
          </a:xfrm>
          <a:prstGeom prst="rect">
            <a:avLst/>
          </a:prstGeom>
        </p:spPr>
      </p:pic>
      <p:sp>
        <p:nvSpPr>
          <p:cNvPr id="135" name="TextBox 104">
            <a:extLst>
              <a:ext uri="{FF2B5EF4-FFF2-40B4-BE49-F238E27FC236}">
                <a16:creationId xmlns:a16="http://schemas.microsoft.com/office/drawing/2014/main" id="{351CC91F-4184-BD4C-86EE-FEF34A254492}"/>
              </a:ext>
            </a:extLst>
          </p:cNvPr>
          <p:cNvSpPr txBox="1"/>
          <p:nvPr/>
        </p:nvSpPr>
        <p:spPr>
          <a:xfrm>
            <a:off x="7746240" y="6130429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iPhone 11</a:t>
            </a:r>
            <a:endParaRPr lang="en-US" dirty="0"/>
          </a:p>
        </p:txBody>
      </p:sp>
      <p:pic>
        <p:nvPicPr>
          <p:cNvPr id="5" name="Bilde 4" descr="kalender, ikon.">
            <a:extLst>
              <a:ext uri="{FF2B5EF4-FFF2-40B4-BE49-F238E27FC236}">
                <a16:creationId xmlns:a16="http://schemas.microsoft.com/office/drawing/2014/main" id="{0C2C828E-72B4-6249-8F7B-35D38E0535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2473" y="5683943"/>
            <a:ext cx="452550" cy="452550"/>
          </a:xfrm>
          <a:prstGeom prst="rect">
            <a:avLst/>
          </a:prstGeom>
        </p:spPr>
      </p:pic>
      <p:sp>
        <p:nvSpPr>
          <p:cNvPr id="110" name="TextBox 104">
            <a:extLst>
              <a:ext uri="{FF2B5EF4-FFF2-40B4-BE49-F238E27FC236}">
                <a16:creationId xmlns:a16="http://schemas.microsoft.com/office/drawing/2014/main" id="{EE108219-B90B-FA4D-AAE2-8C7AA396C548}"/>
              </a:ext>
            </a:extLst>
          </p:cNvPr>
          <p:cNvSpPr txBox="1"/>
          <p:nvPr/>
        </p:nvSpPr>
        <p:spPr>
          <a:xfrm>
            <a:off x="8274294" y="6127343"/>
            <a:ext cx="7146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Kalender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3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 mall 191121" id="{6CCDAB9D-A392-0F4F-9455-27C76D6515C6}" vid="{DE08A100-3197-5C4C-B409-9F09651C1C17}"/>
    </a:ext>
  </a:extLst>
</a:theme>
</file>

<file path=ppt/theme/theme3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 mall 191121" id="{6CCDAB9D-A392-0F4F-9455-27C76D6515C6}" vid="{8BA4860B-ACC3-8B4E-9BE6-E30462E1618C}"/>
    </a:ext>
  </a:extLst>
</a:theme>
</file>

<file path=ppt/theme/theme4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 mall 191121" id="{6CCDAB9D-A392-0F4F-9455-27C76D6515C6}" vid="{528C09AC-1428-5D44-A61A-A9B8752C116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20383</TotalTime>
  <Words>1382</Words>
  <Application>Microsoft Office PowerPoint</Application>
  <PresentationFormat>Bildspel på skärmen (4:3)</PresentationFormat>
  <Paragraphs>373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Office Theme</vt:lpstr>
      <vt:lpstr>Funka_logo</vt:lpstr>
      <vt:lpstr>Front Page</vt:lpstr>
      <vt:lpstr>Last page</vt:lpstr>
      <vt:lpstr>Personas</vt:lpstr>
      <vt:lpstr>Personas</vt:lpstr>
      <vt:lpstr>Personas</vt:lpstr>
      <vt:lpstr>Personas</vt:lpstr>
      <vt:lpstr>Hvilke deler skal fylles ut med hva? </vt:lpstr>
      <vt:lpstr>Hvilke deler skal fylles ut med hva? </vt:lpstr>
      <vt:lpstr>Mal</vt:lpstr>
      <vt:lpstr>Persona 1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Personas maler</dc:title>
  <dc:subject/>
  <dc:creator>Funka Nu AB</dc:creator>
  <cp:keywords/>
  <dc:description/>
  <cp:lastModifiedBy>Stefan Pelc</cp:lastModifiedBy>
  <cp:revision>65</cp:revision>
  <dcterms:created xsi:type="dcterms:W3CDTF">2017-06-29T07:13:46Z</dcterms:created>
  <dcterms:modified xsi:type="dcterms:W3CDTF">2021-01-11T10:37:01Z</dcterms:modified>
  <cp:category/>
</cp:coreProperties>
</file>