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9" r:id="rId4"/>
    <p:sldId id="260" r:id="rId5"/>
    <p:sldId id="261" r:id="rId6"/>
    <p:sldId id="290" r:id="rId7"/>
    <p:sldId id="262" r:id="rId8"/>
    <p:sldId id="267" r:id="rId9"/>
    <p:sldId id="269" r:id="rId10"/>
    <p:sldId id="270" r:id="rId11"/>
    <p:sldId id="271" r:id="rId12"/>
    <p:sldId id="272" r:id="rId13"/>
    <p:sldId id="274" r:id="rId14"/>
    <p:sldId id="279" r:id="rId15"/>
    <p:sldId id="278" r:id="rId16"/>
    <p:sldId id="280" r:id="rId17"/>
    <p:sldId id="281" r:id="rId18"/>
    <p:sldId id="283" r:id="rId19"/>
    <p:sldId id="289" r:id="rId20"/>
    <p:sldId id="292" r:id="rId21"/>
    <p:sldId id="291" r:id="rId22"/>
    <p:sldId id="293" r:id="rId23"/>
    <p:sldId id="294" r:id="rId24"/>
    <p:sldId id="296" r:id="rId25"/>
    <p:sldId id="297" r:id="rId26"/>
    <p:sldId id="288" r:id="rId27"/>
    <p:sldId id="298"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24"/>
    <p:restoredTop sz="65707"/>
  </p:normalViewPr>
  <p:slideViewPr>
    <p:cSldViewPr snapToGrid="0" snapToObjects="1">
      <p:cViewPr varScale="1">
        <p:scale>
          <a:sx n="66" d="100"/>
          <a:sy n="66" d="100"/>
        </p:scale>
        <p:origin x="12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A8CCA-3403-AD44-A5BF-597B147CD7D7}" type="datetimeFigureOut">
              <a:rPr lang="en-US" smtClean="0"/>
              <a:t>4/2/19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FBB55-9834-984F-9083-ACAC6E12D527}" type="slidenum">
              <a:rPr lang="en-US" smtClean="0"/>
              <a:t>‹#›</a:t>
            </a:fld>
            <a:endParaRPr lang="en-US"/>
          </a:p>
        </p:txBody>
      </p:sp>
    </p:spTree>
    <p:extLst>
      <p:ext uri="{BB962C8B-B14F-4D97-AF65-F5344CB8AC3E}">
        <p14:creationId xmlns:p14="http://schemas.microsoft.com/office/powerpoint/2010/main" val="16507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a:t>
            </a:fld>
            <a:endParaRPr lang="en-US"/>
          </a:p>
        </p:txBody>
      </p:sp>
    </p:spTree>
    <p:extLst>
      <p:ext uri="{BB962C8B-B14F-4D97-AF65-F5344CB8AC3E}">
        <p14:creationId xmlns:p14="http://schemas.microsoft.com/office/powerpoint/2010/main" val="2392303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Aaron Walter’s hierarchy of user needs</a:t>
            </a:r>
            <a:r>
              <a:rPr lang="en-GB" sz="1200" b="0" i="0" kern="1200" dirty="0">
                <a:solidFill>
                  <a:schemeClr val="tx1"/>
                </a:solidFill>
                <a:effectLst/>
                <a:latin typeface="+mn-lt"/>
                <a:ea typeface="+mn-ea"/>
                <a:cs typeface="+mn-cs"/>
              </a:rPr>
              <a:t>, </a:t>
            </a:r>
            <a:r>
              <a:rPr lang="en-US" dirty="0"/>
              <a:t>from his book, Designing for Emotion</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CEFBB55-9834-984F-9083-ACAC6E12D527}" type="slidenum">
              <a:rPr lang="en-US" smtClean="0"/>
              <a:t>10</a:t>
            </a:fld>
            <a:endParaRPr lang="en-US"/>
          </a:p>
        </p:txBody>
      </p:sp>
    </p:spTree>
    <p:extLst>
      <p:ext uri="{BB962C8B-B14F-4D97-AF65-F5344CB8AC3E}">
        <p14:creationId xmlns:p14="http://schemas.microsoft.com/office/powerpoint/2010/main" val="2518987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inclusivedesignprinciples.org</a:t>
            </a:r>
            <a:r>
              <a:rPr lang="en-US" dirty="0"/>
              <a:t>/</a:t>
            </a:r>
          </a:p>
        </p:txBody>
      </p:sp>
      <p:sp>
        <p:nvSpPr>
          <p:cNvPr id="4" name="Slide Number Placeholder 3"/>
          <p:cNvSpPr>
            <a:spLocks noGrp="1"/>
          </p:cNvSpPr>
          <p:nvPr>
            <p:ph type="sldNum" sz="quarter" idx="5"/>
          </p:nvPr>
        </p:nvSpPr>
        <p:spPr/>
        <p:txBody>
          <a:bodyPr/>
          <a:lstStyle/>
          <a:p>
            <a:fld id="{1CEFBB55-9834-984F-9083-ACAC6E12D527}" type="slidenum">
              <a:rPr lang="en-US" smtClean="0"/>
              <a:t>11</a:t>
            </a:fld>
            <a:endParaRPr lang="en-US"/>
          </a:p>
        </p:txBody>
      </p:sp>
    </p:spTree>
    <p:extLst>
      <p:ext uri="{BB962C8B-B14F-4D97-AF65-F5344CB8AC3E}">
        <p14:creationId xmlns:p14="http://schemas.microsoft.com/office/powerpoint/2010/main" val="3613095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12</a:t>
            </a:fld>
            <a:endParaRPr lang="en-US"/>
          </a:p>
        </p:txBody>
      </p:sp>
    </p:spTree>
    <p:extLst>
      <p:ext uri="{BB962C8B-B14F-4D97-AF65-F5344CB8AC3E}">
        <p14:creationId xmlns:p14="http://schemas.microsoft.com/office/powerpoint/2010/main" val="3738822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vasilis.nl</a:t>
            </a:r>
            <a:r>
              <a:rPr lang="en-US" dirty="0"/>
              <a:t>/nerd/exclusive-design-principles/</a:t>
            </a:r>
          </a:p>
        </p:txBody>
      </p:sp>
      <p:sp>
        <p:nvSpPr>
          <p:cNvPr id="4" name="Slide Number Placeholder 3"/>
          <p:cNvSpPr>
            <a:spLocks noGrp="1"/>
          </p:cNvSpPr>
          <p:nvPr>
            <p:ph type="sldNum" sz="quarter" idx="5"/>
          </p:nvPr>
        </p:nvSpPr>
        <p:spPr/>
        <p:txBody>
          <a:bodyPr/>
          <a:lstStyle/>
          <a:p>
            <a:fld id="{1CEFBB55-9834-984F-9083-ACAC6E12D527}" type="slidenum">
              <a:rPr lang="en-US" smtClean="0"/>
              <a:t>13</a:t>
            </a:fld>
            <a:endParaRPr lang="en-US"/>
          </a:p>
        </p:txBody>
      </p:sp>
    </p:spTree>
    <p:extLst>
      <p:ext uri="{BB962C8B-B14F-4D97-AF65-F5344CB8AC3E}">
        <p14:creationId xmlns:p14="http://schemas.microsoft.com/office/powerpoint/2010/main" val="3648981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14</a:t>
            </a:fld>
            <a:endParaRPr lang="en-US"/>
          </a:p>
        </p:txBody>
      </p:sp>
    </p:spTree>
    <p:extLst>
      <p:ext uri="{BB962C8B-B14F-4D97-AF65-F5344CB8AC3E}">
        <p14:creationId xmlns:p14="http://schemas.microsoft.com/office/powerpoint/2010/main" val="733173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15</a:t>
            </a:fld>
            <a:endParaRPr lang="en-US"/>
          </a:p>
        </p:txBody>
      </p:sp>
    </p:spTree>
    <p:extLst>
      <p:ext uri="{BB962C8B-B14F-4D97-AF65-F5344CB8AC3E}">
        <p14:creationId xmlns:p14="http://schemas.microsoft.com/office/powerpoint/2010/main" val="910618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16</a:t>
            </a:fld>
            <a:endParaRPr lang="en-US"/>
          </a:p>
        </p:txBody>
      </p:sp>
    </p:spTree>
    <p:extLst>
      <p:ext uri="{BB962C8B-B14F-4D97-AF65-F5344CB8AC3E}">
        <p14:creationId xmlns:p14="http://schemas.microsoft.com/office/powerpoint/2010/main" val="2643460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17</a:t>
            </a:fld>
            <a:endParaRPr lang="en-US"/>
          </a:p>
        </p:txBody>
      </p:sp>
    </p:spTree>
    <p:extLst>
      <p:ext uri="{BB962C8B-B14F-4D97-AF65-F5344CB8AC3E}">
        <p14:creationId xmlns:p14="http://schemas.microsoft.com/office/powerpoint/2010/main" val="1873497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18</a:t>
            </a:fld>
            <a:endParaRPr lang="en-US"/>
          </a:p>
        </p:txBody>
      </p:sp>
    </p:spTree>
    <p:extLst>
      <p:ext uri="{BB962C8B-B14F-4D97-AF65-F5344CB8AC3E}">
        <p14:creationId xmlns:p14="http://schemas.microsoft.com/office/powerpoint/2010/main" val="218460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19</a:t>
            </a:fld>
            <a:endParaRPr lang="en-US"/>
          </a:p>
        </p:txBody>
      </p:sp>
    </p:spTree>
    <p:extLst>
      <p:ext uri="{BB962C8B-B14F-4D97-AF65-F5344CB8AC3E}">
        <p14:creationId xmlns:p14="http://schemas.microsoft.com/office/powerpoint/2010/main" val="70855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John Cage</a:t>
            </a:r>
          </a:p>
        </p:txBody>
      </p:sp>
      <p:sp>
        <p:nvSpPr>
          <p:cNvPr id="4" name="Slide Number Placeholder 3"/>
          <p:cNvSpPr>
            <a:spLocks noGrp="1"/>
          </p:cNvSpPr>
          <p:nvPr>
            <p:ph type="sldNum" sz="quarter" idx="5"/>
          </p:nvPr>
        </p:nvSpPr>
        <p:spPr/>
        <p:txBody>
          <a:bodyPr/>
          <a:lstStyle/>
          <a:p>
            <a:fld id="{1CEFBB55-9834-984F-9083-ACAC6E12D527}" type="slidenum">
              <a:rPr lang="en-US" smtClean="0"/>
              <a:t>2</a:t>
            </a:fld>
            <a:endParaRPr lang="en-US"/>
          </a:p>
        </p:txBody>
      </p:sp>
    </p:spTree>
    <p:extLst>
      <p:ext uri="{BB962C8B-B14F-4D97-AF65-F5344CB8AC3E}">
        <p14:creationId xmlns:p14="http://schemas.microsoft.com/office/powerpoint/2010/main" val="1385659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20</a:t>
            </a:fld>
            <a:endParaRPr lang="en-US"/>
          </a:p>
        </p:txBody>
      </p:sp>
    </p:spTree>
    <p:extLst>
      <p:ext uri="{BB962C8B-B14F-4D97-AF65-F5344CB8AC3E}">
        <p14:creationId xmlns:p14="http://schemas.microsoft.com/office/powerpoint/2010/main" val="2878538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21</a:t>
            </a:fld>
            <a:endParaRPr lang="en-US"/>
          </a:p>
        </p:txBody>
      </p:sp>
    </p:spTree>
    <p:extLst>
      <p:ext uri="{BB962C8B-B14F-4D97-AF65-F5344CB8AC3E}">
        <p14:creationId xmlns:p14="http://schemas.microsoft.com/office/powerpoint/2010/main" val="396375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22</a:t>
            </a:fld>
            <a:endParaRPr lang="en-US"/>
          </a:p>
        </p:txBody>
      </p:sp>
    </p:spTree>
    <p:extLst>
      <p:ext uri="{BB962C8B-B14F-4D97-AF65-F5344CB8AC3E}">
        <p14:creationId xmlns:p14="http://schemas.microsoft.com/office/powerpoint/2010/main" val="3768346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webaim.org</a:t>
            </a:r>
            <a:r>
              <a:rPr lang="en-US" dirty="0"/>
              <a:t>/projects/million/</a:t>
            </a:r>
          </a:p>
        </p:txBody>
      </p:sp>
      <p:sp>
        <p:nvSpPr>
          <p:cNvPr id="4" name="Slide Number Placeholder 3"/>
          <p:cNvSpPr>
            <a:spLocks noGrp="1"/>
          </p:cNvSpPr>
          <p:nvPr>
            <p:ph type="sldNum" sz="quarter" idx="5"/>
          </p:nvPr>
        </p:nvSpPr>
        <p:spPr/>
        <p:txBody>
          <a:bodyPr/>
          <a:lstStyle/>
          <a:p>
            <a:fld id="{1CEFBB55-9834-984F-9083-ACAC6E12D527}" type="slidenum">
              <a:rPr lang="en-US" smtClean="0"/>
              <a:t>23</a:t>
            </a:fld>
            <a:endParaRPr lang="en-US"/>
          </a:p>
        </p:txBody>
      </p:sp>
    </p:spTree>
    <p:extLst>
      <p:ext uri="{BB962C8B-B14F-4D97-AF65-F5344CB8AC3E}">
        <p14:creationId xmlns:p14="http://schemas.microsoft.com/office/powerpoint/2010/main" val="284073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24</a:t>
            </a:fld>
            <a:endParaRPr lang="en-US"/>
          </a:p>
        </p:txBody>
      </p:sp>
    </p:spTree>
    <p:extLst>
      <p:ext uri="{BB962C8B-B14F-4D97-AF65-F5344CB8AC3E}">
        <p14:creationId xmlns:p14="http://schemas.microsoft.com/office/powerpoint/2010/main" val="1536631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25</a:t>
            </a:fld>
            <a:endParaRPr lang="en-US"/>
          </a:p>
        </p:txBody>
      </p:sp>
    </p:spTree>
    <p:extLst>
      <p:ext uri="{BB962C8B-B14F-4D97-AF65-F5344CB8AC3E}">
        <p14:creationId xmlns:p14="http://schemas.microsoft.com/office/powerpoint/2010/main" val="4012988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26</a:t>
            </a:fld>
            <a:endParaRPr lang="en-US"/>
          </a:p>
        </p:txBody>
      </p:sp>
    </p:spTree>
    <p:extLst>
      <p:ext uri="{BB962C8B-B14F-4D97-AF65-F5344CB8AC3E}">
        <p14:creationId xmlns:p14="http://schemas.microsoft.com/office/powerpoint/2010/main" val="3478995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27</a:t>
            </a:fld>
            <a:endParaRPr lang="en-US"/>
          </a:p>
        </p:txBody>
      </p:sp>
    </p:spTree>
    <p:extLst>
      <p:ext uri="{BB962C8B-B14F-4D97-AF65-F5344CB8AC3E}">
        <p14:creationId xmlns:p14="http://schemas.microsoft.com/office/powerpoint/2010/main" val="132592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28</a:t>
            </a:fld>
            <a:endParaRPr lang="en-US"/>
          </a:p>
        </p:txBody>
      </p:sp>
    </p:spTree>
    <p:extLst>
      <p:ext uri="{BB962C8B-B14F-4D97-AF65-F5344CB8AC3E}">
        <p14:creationId xmlns:p14="http://schemas.microsoft.com/office/powerpoint/2010/main" val="386734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NOLA the cat, The Late Show with Stephen Colbert</a:t>
            </a:r>
          </a:p>
        </p:txBody>
      </p:sp>
      <p:sp>
        <p:nvSpPr>
          <p:cNvPr id="4" name="Slide Number Placeholder 3"/>
          <p:cNvSpPr>
            <a:spLocks noGrp="1"/>
          </p:cNvSpPr>
          <p:nvPr>
            <p:ph type="sldNum" sz="quarter" idx="5"/>
          </p:nvPr>
        </p:nvSpPr>
        <p:spPr/>
        <p:txBody>
          <a:bodyPr/>
          <a:lstStyle/>
          <a:p>
            <a:fld id="{1CEFBB55-9834-984F-9083-ACAC6E12D527}" type="slidenum">
              <a:rPr lang="en-US" smtClean="0"/>
              <a:t>3</a:t>
            </a:fld>
            <a:endParaRPr lang="en-US"/>
          </a:p>
        </p:txBody>
      </p:sp>
    </p:spTree>
    <p:extLst>
      <p:ext uri="{BB962C8B-B14F-4D97-AF65-F5344CB8AC3E}">
        <p14:creationId xmlns:p14="http://schemas.microsoft.com/office/powerpoint/2010/main" val="74181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Death Metal Cover by Dead Territory</a:t>
            </a:r>
          </a:p>
        </p:txBody>
      </p:sp>
      <p:sp>
        <p:nvSpPr>
          <p:cNvPr id="4" name="Slide Number Placeholder 3"/>
          <p:cNvSpPr>
            <a:spLocks noGrp="1"/>
          </p:cNvSpPr>
          <p:nvPr>
            <p:ph type="sldNum" sz="quarter" idx="5"/>
          </p:nvPr>
        </p:nvSpPr>
        <p:spPr/>
        <p:txBody>
          <a:bodyPr/>
          <a:lstStyle/>
          <a:p>
            <a:fld id="{1CEFBB55-9834-984F-9083-ACAC6E12D527}" type="slidenum">
              <a:rPr lang="en-US" smtClean="0"/>
              <a:t>4</a:t>
            </a:fld>
            <a:endParaRPr lang="en-US"/>
          </a:p>
        </p:txBody>
      </p:sp>
    </p:spTree>
    <p:extLst>
      <p:ext uri="{BB962C8B-B14F-4D97-AF65-F5344CB8AC3E}">
        <p14:creationId xmlns:p14="http://schemas.microsoft.com/office/powerpoint/2010/main" val="284138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Marx</a:t>
            </a:r>
          </a:p>
        </p:txBody>
      </p:sp>
      <p:sp>
        <p:nvSpPr>
          <p:cNvPr id="4" name="Slide Number Placeholder 3"/>
          <p:cNvSpPr>
            <a:spLocks noGrp="1"/>
          </p:cNvSpPr>
          <p:nvPr>
            <p:ph type="sldNum" sz="quarter" idx="5"/>
          </p:nvPr>
        </p:nvSpPr>
        <p:spPr/>
        <p:txBody>
          <a:bodyPr/>
          <a:lstStyle/>
          <a:p>
            <a:fld id="{1CEFBB55-9834-984F-9083-ACAC6E12D527}" type="slidenum">
              <a:rPr lang="en-US" smtClean="0"/>
              <a:t>5</a:t>
            </a:fld>
            <a:endParaRPr lang="en-US"/>
          </a:p>
        </p:txBody>
      </p:sp>
    </p:spTree>
    <p:extLst>
      <p:ext uri="{BB962C8B-B14F-4D97-AF65-F5344CB8AC3E}">
        <p14:creationId xmlns:p14="http://schemas.microsoft.com/office/powerpoint/2010/main" val="119774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 https://</a:t>
            </a:r>
            <a:r>
              <a:rPr lang="en-US" dirty="0" err="1"/>
              <a:t>www.youtube.com</a:t>
            </a:r>
            <a:r>
              <a:rPr lang="en-US" dirty="0"/>
              <a:t>/</a:t>
            </a:r>
            <a:r>
              <a:rPr lang="en-US" dirty="0" err="1"/>
              <a:t>watch?v</a:t>
            </a:r>
            <a:r>
              <a:rPr lang="en-US" dirty="0"/>
              <a:t>=u8lXRusTpY4</a:t>
            </a:r>
          </a:p>
        </p:txBody>
      </p:sp>
      <p:sp>
        <p:nvSpPr>
          <p:cNvPr id="4" name="Slide Number Placeholder 3"/>
          <p:cNvSpPr>
            <a:spLocks noGrp="1"/>
          </p:cNvSpPr>
          <p:nvPr>
            <p:ph type="sldNum" sz="quarter" idx="5"/>
          </p:nvPr>
        </p:nvSpPr>
        <p:spPr/>
        <p:txBody>
          <a:bodyPr/>
          <a:lstStyle/>
          <a:p>
            <a:fld id="{1CEFBB55-9834-984F-9083-ACAC6E12D527}" type="slidenum">
              <a:rPr lang="en-US" smtClean="0"/>
              <a:t>6</a:t>
            </a:fld>
            <a:endParaRPr lang="en-US"/>
          </a:p>
        </p:txBody>
      </p:sp>
    </p:spTree>
    <p:extLst>
      <p:ext uri="{BB962C8B-B14F-4D97-AF65-F5344CB8AC3E}">
        <p14:creationId xmlns:p14="http://schemas.microsoft.com/office/powerpoint/2010/main" val="407012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FBB55-9834-984F-9083-ACAC6E12D527}" type="slidenum">
              <a:rPr lang="en-US" smtClean="0"/>
              <a:t>7</a:t>
            </a:fld>
            <a:endParaRPr lang="en-US"/>
          </a:p>
        </p:txBody>
      </p:sp>
    </p:spTree>
    <p:extLst>
      <p:ext uri="{BB962C8B-B14F-4D97-AF65-F5344CB8AC3E}">
        <p14:creationId xmlns:p14="http://schemas.microsoft.com/office/powerpoint/2010/main" val="249962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Yves Klein’s The Monotone-Silence Symphony:</a:t>
            </a:r>
          </a:p>
          <a:p>
            <a:endParaRPr lang="en-US" dirty="0"/>
          </a:p>
          <a:p>
            <a:r>
              <a:rPr lang="en-US" dirty="0"/>
              <a:t>On a clear night in March at ten pm sharp a crowd of one hundred people, all dressed in black tie attire, came to the Galerie International </a:t>
            </a:r>
            <a:r>
              <a:rPr lang="en-US" dirty="0" err="1"/>
              <a:t>d'Art</a:t>
            </a:r>
            <a:r>
              <a:rPr lang="en-US" dirty="0"/>
              <a:t> </a:t>
            </a:r>
            <a:r>
              <a:rPr lang="en-US" dirty="0" err="1"/>
              <a:t>Contemporain</a:t>
            </a:r>
            <a:r>
              <a:rPr lang="en-US" dirty="0"/>
              <a:t> in Paris. The event was the first conceptual piece to be shown at this gallery by their new artist Mr. Yves Klein. The gallery was one of the finest in Paris. </a:t>
            </a:r>
            <a:br>
              <a:rPr lang="en-US" dirty="0"/>
            </a:br>
            <a:br>
              <a:rPr lang="en-US" dirty="0"/>
            </a:br>
            <a:r>
              <a:rPr lang="en-US" dirty="0"/>
              <a:t>Mr. Klein in a black dinner jacket proceeded to conduct a ten piece orchestra in his personal composition of The Monotone Symphony, which he had written in 1949. This symphony consisted of one note. </a:t>
            </a:r>
            <a:br>
              <a:rPr lang="en-US" dirty="0"/>
            </a:br>
            <a:br>
              <a:rPr lang="en-US" dirty="0"/>
            </a:br>
            <a:r>
              <a:rPr lang="en-US" dirty="0"/>
              <a:t>Three models appeared, all with very beautiful naked bodies. They were then conducted as was the full orchestra by Mr. Klein. The music began. The models then rolled themselves in the blue paint that had been placed on giant pieces of artist paper - the paper had been carefully placed on one side of the galleries' wall and floor area - opposite the full orchestra. Everything was composed so breathtakingly beautifully. The spectacle was surely a metaphysical and spiritual event for all. This went on for twenty minutes. When the symphony stopped it was followed by a strict twenty minutes of silence, in which everyone in the room willingly froze themselves in their own private meditation space. </a:t>
            </a:r>
            <a:br>
              <a:rPr lang="en-US" dirty="0"/>
            </a:br>
            <a:br>
              <a:rPr lang="en-US" dirty="0"/>
            </a:br>
            <a:r>
              <a:rPr lang="en-US" dirty="0"/>
              <a:t>At the end of Yves' piece everyone in the audience was fully aware they had been in the presence of a genius at work, the piece was a huge success! Mr. Klein triumphed. It would be his greatest moment in art history, a total success. </a:t>
            </a:r>
            <a:br>
              <a:rPr lang="en-US" dirty="0"/>
            </a:br>
            <a:br>
              <a:rPr lang="en-US" dirty="0"/>
            </a:br>
            <a:r>
              <a:rPr lang="en-US" dirty="0"/>
              <a:t>The spectacle had unquestionable poetic beauty, and Mr. </a:t>
            </a:r>
            <a:r>
              <a:rPr lang="en-US" dirty="0" err="1"/>
              <a:t>Kleins</a:t>
            </a:r>
            <a:r>
              <a:rPr lang="en-US" dirty="0"/>
              <a:t>' last words that night were, "THE MYTH IS IN ART". </a:t>
            </a:r>
          </a:p>
        </p:txBody>
      </p:sp>
      <p:sp>
        <p:nvSpPr>
          <p:cNvPr id="4" name="Slide Number Placeholder 3"/>
          <p:cNvSpPr>
            <a:spLocks noGrp="1"/>
          </p:cNvSpPr>
          <p:nvPr>
            <p:ph type="sldNum" sz="quarter" idx="5"/>
          </p:nvPr>
        </p:nvSpPr>
        <p:spPr/>
        <p:txBody>
          <a:bodyPr/>
          <a:lstStyle/>
          <a:p>
            <a:fld id="{1CEFBB55-9834-984F-9083-ACAC6E12D527}" type="slidenum">
              <a:rPr lang="en-US" smtClean="0"/>
              <a:t>8</a:t>
            </a:fld>
            <a:endParaRPr lang="en-US"/>
          </a:p>
        </p:txBody>
      </p:sp>
    </p:spTree>
    <p:extLst>
      <p:ext uri="{BB962C8B-B14F-4D97-AF65-F5344CB8AC3E}">
        <p14:creationId xmlns:p14="http://schemas.microsoft.com/office/powerpoint/2010/main" val="179112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Maslow's hierarchy of needs</a:t>
            </a:r>
          </a:p>
        </p:txBody>
      </p:sp>
      <p:sp>
        <p:nvSpPr>
          <p:cNvPr id="4" name="Slide Number Placeholder 3"/>
          <p:cNvSpPr>
            <a:spLocks noGrp="1"/>
          </p:cNvSpPr>
          <p:nvPr>
            <p:ph type="sldNum" sz="quarter" idx="5"/>
          </p:nvPr>
        </p:nvSpPr>
        <p:spPr/>
        <p:txBody>
          <a:bodyPr/>
          <a:lstStyle/>
          <a:p>
            <a:fld id="{1CEFBB55-9834-984F-9083-ACAC6E12D527}" type="slidenum">
              <a:rPr lang="en-US" smtClean="0"/>
              <a:t>9</a:t>
            </a:fld>
            <a:endParaRPr lang="en-US"/>
          </a:p>
        </p:txBody>
      </p:sp>
    </p:spTree>
    <p:extLst>
      <p:ext uri="{BB962C8B-B14F-4D97-AF65-F5344CB8AC3E}">
        <p14:creationId xmlns:p14="http://schemas.microsoft.com/office/powerpoint/2010/main" val="3496411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FF4E-24D5-D34C-A977-3DD8868FA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A0FA2-4A39-7C4D-91F3-BB614DBC3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ECC310-7F1A-7243-A11C-0917AFDE2FF6}"/>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5" name="Footer Placeholder 4">
            <a:extLst>
              <a:ext uri="{FF2B5EF4-FFF2-40B4-BE49-F238E27FC236}">
                <a16:creationId xmlns:a16="http://schemas.microsoft.com/office/drawing/2014/main" id="{BA16A839-5C20-5145-8C25-8BE72D406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F260C-6374-B645-9981-85BB3861F8DB}"/>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299226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458F-F234-1A4A-91BE-4AED289880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58C970-5143-D545-98D5-266628FA1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11206-FEEB-EF42-8AB6-5C27D6D2AC97}"/>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5" name="Footer Placeholder 4">
            <a:extLst>
              <a:ext uri="{FF2B5EF4-FFF2-40B4-BE49-F238E27FC236}">
                <a16:creationId xmlns:a16="http://schemas.microsoft.com/office/drawing/2014/main" id="{D3CFCED4-600F-3547-8DE1-3D80CD7D1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D5173-DDF7-6D4B-BD13-7486AB9F7C49}"/>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1878148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5E6AA-B37F-4349-AD39-4D79DBF6A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8375A8-F72C-054C-8323-664E1EE9D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6A32-DD99-664E-A95F-DFE309A7BE0F}"/>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5" name="Footer Placeholder 4">
            <a:extLst>
              <a:ext uri="{FF2B5EF4-FFF2-40B4-BE49-F238E27FC236}">
                <a16:creationId xmlns:a16="http://schemas.microsoft.com/office/drawing/2014/main" id="{0C12923E-6986-B241-AFA1-EA109AE7A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5F1AF-CBAB-EC47-A0BF-899B4BFB7C88}"/>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161772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0808-2C69-6544-BC08-516449D3C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A726E-9083-5146-BCA7-7F2D125E72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CFFB3-750C-1043-BAE1-3EA139DA5FA8}"/>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5" name="Footer Placeholder 4">
            <a:extLst>
              <a:ext uri="{FF2B5EF4-FFF2-40B4-BE49-F238E27FC236}">
                <a16:creationId xmlns:a16="http://schemas.microsoft.com/office/drawing/2014/main" id="{489867A3-7FE3-974D-90DE-F871ACABC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D606B-8B6E-E74F-B9BE-533D37E3B7D5}"/>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134960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80EC-E521-894F-925F-B1447664BA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176BA9-5251-BB4B-8142-C36340924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0E8B5D-B268-E24B-9D5D-B52ADE0611B1}"/>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5" name="Footer Placeholder 4">
            <a:extLst>
              <a:ext uri="{FF2B5EF4-FFF2-40B4-BE49-F238E27FC236}">
                <a16:creationId xmlns:a16="http://schemas.microsoft.com/office/drawing/2014/main" id="{77393277-DB25-2240-A249-E0E2001AF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0AD7C-13C1-B349-B973-3C151AFE5A4B}"/>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246589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CDF-16B3-EE4B-803A-5A8BB743EC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F478E-E560-A747-9E91-A14CA6C4C2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3B744C-1DC1-1343-BF1E-4295B7976A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D48F3B-93C7-2642-864C-CDDCEED9F604}"/>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6" name="Footer Placeholder 5">
            <a:extLst>
              <a:ext uri="{FF2B5EF4-FFF2-40B4-BE49-F238E27FC236}">
                <a16:creationId xmlns:a16="http://schemas.microsoft.com/office/drawing/2014/main" id="{46701BB7-B59E-8247-AEF2-268715F19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235A3-8B69-1F4D-8D36-3FC6D147C797}"/>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4269174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D122-239B-3744-B07D-53C6A85F48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AED90-30DF-7D4C-9FFB-81F675681F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7035B5-8804-0048-9C74-42E613F6F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90D191-527D-2047-8834-9A2564EFB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43B254-4B92-B040-815B-48AEFA542E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0412CD-7A71-3141-87F9-06C9BDDEAADF}"/>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8" name="Footer Placeholder 7">
            <a:extLst>
              <a:ext uri="{FF2B5EF4-FFF2-40B4-BE49-F238E27FC236}">
                <a16:creationId xmlns:a16="http://schemas.microsoft.com/office/drawing/2014/main" id="{C9138A2B-737F-C049-98AD-74B9261C62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BEDECB-1B7E-D749-9A70-C8B6726629D2}"/>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916461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C171-E04A-0B45-B20F-B07CE47D6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8E2E2-BDF7-554A-8B0F-CF33B92353F7}"/>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4" name="Footer Placeholder 3">
            <a:extLst>
              <a:ext uri="{FF2B5EF4-FFF2-40B4-BE49-F238E27FC236}">
                <a16:creationId xmlns:a16="http://schemas.microsoft.com/office/drawing/2014/main" id="{2C89436C-68CB-FF42-8EA5-3E3AEE4842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AFEE4-106B-9F46-B20F-FB8C11450A12}"/>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18957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ECC04-6E96-A24C-BD0C-8AB9D74BE7E8}"/>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3" name="Footer Placeholder 2">
            <a:extLst>
              <a:ext uri="{FF2B5EF4-FFF2-40B4-BE49-F238E27FC236}">
                <a16:creationId xmlns:a16="http://schemas.microsoft.com/office/drawing/2014/main" id="{3174C1E3-9A44-7A40-92A8-039E6AFAE1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1D5AAC-A247-1E4F-8579-6BF4F079F6FC}"/>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343036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40B2A-17B5-B447-96E2-306DF2D6F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89F67-5C63-244C-8572-456E79F44E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C376A-CE80-4F45-B75C-789E45C28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6C616D-D4A3-8640-9643-904097145DA1}"/>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6" name="Footer Placeholder 5">
            <a:extLst>
              <a:ext uri="{FF2B5EF4-FFF2-40B4-BE49-F238E27FC236}">
                <a16:creationId xmlns:a16="http://schemas.microsoft.com/office/drawing/2014/main" id="{A1856563-79D1-3F44-9B99-F375E70BF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37DEE-D63B-984B-B856-2B1200D54E03}"/>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236052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03EE-2213-0642-9531-89462FB1FD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5D791-7D8E-4643-B989-C6453710E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8F606-E597-944A-9F0A-539F56342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A70A7-1401-C64C-A9DE-88119F9F7492}"/>
              </a:ext>
            </a:extLst>
          </p:cNvPr>
          <p:cNvSpPr>
            <a:spLocks noGrp="1"/>
          </p:cNvSpPr>
          <p:nvPr>
            <p:ph type="dt" sz="half" idx="10"/>
          </p:nvPr>
        </p:nvSpPr>
        <p:spPr/>
        <p:txBody>
          <a:bodyPr/>
          <a:lstStyle/>
          <a:p>
            <a:fld id="{1C11A046-1789-A348-A2E4-F8BEA912B6FF}" type="datetimeFigureOut">
              <a:rPr lang="en-US" smtClean="0"/>
              <a:t>4/2/19</a:t>
            </a:fld>
            <a:endParaRPr lang="en-US"/>
          </a:p>
        </p:txBody>
      </p:sp>
      <p:sp>
        <p:nvSpPr>
          <p:cNvPr id="6" name="Footer Placeholder 5">
            <a:extLst>
              <a:ext uri="{FF2B5EF4-FFF2-40B4-BE49-F238E27FC236}">
                <a16:creationId xmlns:a16="http://schemas.microsoft.com/office/drawing/2014/main" id="{561A34E9-987E-9242-B558-DCA900ABD6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FCADD-A754-0442-9E15-8D5583A76D94}"/>
              </a:ext>
            </a:extLst>
          </p:cNvPr>
          <p:cNvSpPr>
            <a:spLocks noGrp="1"/>
          </p:cNvSpPr>
          <p:nvPr>
            <p:ph type="sldNum" sz="quarter" idx="12"/>
          </p:nvPr>
        </p:nvSpPr>
        <p:spPr/>
        <p:txBody>
          <a:bodyPr/>
          <a:lstStyle/>
          <a:p>
            <a:fld id="{23FFEC52-1126-BD40-9049-0C4F5AE22200}" type="slidenum">
              <a:rPr lang="en-US" smtClean="0"/>
              <a:t>‹#›</a:t>
            </a:fld>
            <a:endParaRPr lang="en-US"/>
          </a:p>
        </p:txBody>
      </p:sp>
    </p:spTree>
    <p:extLst>
      <p:ext uri="{BB962C8B-B14F-4D97-AF65-F5344CB8AC3E}">
        <p14:creationId xmlns:p14="http://schemas.microsoft.com/office/powerpoint/2010/main" val="1686156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B2F68-0000-E74E-AF3E-991B09A21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F3BD3D-EF8E-EB4D-B31E-E68D3ED17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6E4A9-E84D-DA47-A386-8E8D0D603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1A046-1789-A348-A2E4-F8BEA912B6FF}" type="datetimeFigureOut">
              <a:rPr lang="en-US" smtClean="0"/>
              <a:t>4/2/19</a:t>
            </a:fld>
            <a:endParaRPr lang="en-US"/>
          </a:p>
        </p:txBody>
      </p:sp>
      <p:sp>
        <p:nvSpPr>
          <p:cNvPr id="5" name="Footer Placeholder 4">
            <a:extLst>
              <a:ext uri="{FF2B5EF4-FFF2-40B4-BE49-F238E27FC236}">
                <a16:creationId xmlns:a16="http://schemas.microsoft.com/office/drawing/2014/main" id="{2C7CDE2F-17FD-F448-B05E-3731F25EF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868C10-A0DB-934A-8AE9-65E0BC477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FEC52-1126-BD40-9049-0C4F5AE22200}" type="slidenum">
              <a:rPr lang="en-US" smtClean="0"/>
              <a:t>‹#›</a:t>
            </a:fld>
            <a:endParaRPr lang="en-US"/>
          </a:p>
        </p:txBody>
      </p:sp>
    </p:spTree>
    <p:extLst>
      <p:ext uri="{BB962C8B-B14F-4D97-AF65-F5344CB8AC3E}">
        <p14:creationId xmlns:p14="http://schemas.microsoft.com/office/powerpoint/2010/main" val="254196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A9D50E-7F59-024A-B56B-F5A645B599F3}"/>
              </a:ext>
            </a:extLst>
          </p:cNvPr>
          <p:cNvSpPr>
            <a:spLocks noGrp="1"/>
          </p:cNvSpPr>
          <p:nvPr>
            <p:ph type="ctrTitle"/>
          </p:nvPr>
        </p:nvSpPr>
        <p:spPr>
          <a:xfrm>
            <a:off x="238539" y="1122363"/>
            <a:ext cx="4790661" cy="2387600"/>
          </a:xfrm>
        </p:spPr>
        <p:txBody>
          <a:bodyPr>
            <a:normAutofit fontScale="90000"/>
          </a:bodyPr>
          <a:lstStyle/>
          <a:p>
            <a:pPr algn="l"/>
            <a:r>
              <a:rPr lang="en-US" dirty="0"/>
              <a:t>Accessible user experiences in 4’33”</a:t>
            </a:r>
          </a:p>
        </p:txBody>
      </p:sp>
      <p:sp>
        <p:nvSpPr>
          <p:cNvPr id="8" name="Subtitle 7">
            <a:extLst>
              <a:ext uri="{FF2B5EF4-FFF2-40B4-BE49-F238E27FC236}">
                <a16:creationId xmlns:a16="http://schemas.microsoft.com/office/drawing/2014/main" id="{2F7C824C-DDB4-6443-9C5F-0DED155B5E9F}"/>
              </a:ext>
            </a:extLst>
          </p:cNvPr>
          <p:cNvSpPr>
            <a:spLocks noGrp="1"/>
          </p:cNvSpPr>
          <p:nvPr>
            <p:ph type="subTitle" idx="1"/>
          </p:nvPr>
        </p:nvSpPr>
        <p:spPr>
          <a:xfrm>
            <a:off x="1524000" y="3602038"/>
            <a:ext cx="4572000" cy="1655762"/>
          </a:xfrm>
        </p:spPr>
        <p:txBody>
          <a:bodyPr/>
          <a:lstStyle/>
          <a:p>
            <a:pPr algn="l"/>
            <a:r>
              <a:rPr lang="en-US" dirty="0"/>
              <a:t>Ian Pouncey</a:t>
            </a:r>
          </a:p>
        </p:txBody>
      </p:sp>
      <p:pic>
        <p:nvPicPr>
          <p:cNvPr id="9" name="Picture Placeholder 22">
            <a:extLst>
              <a:ext uri="{FF2B5EF4-FFF2-40B4-BE49-F238E27FC236}">
                <a16:creationId xmlns:a16="http://schemas.microsoft.com/office/drawing/2014/main" id="{C2ED8EAE-6751-134C-A205-CD6DD5F174A1}"/>
              </a:ext>
              <a:ext uri="{C183D7F6-B498-43B3-948B-1728B52AA6E4}">
                <adec:decorative xmlns:adec="http://schemas.microsoft.com/office/drawing/2017/decorative" val="1"/>
              </a:ext>
            </a:extLst>
          </p:cNvPr>
          <p:cNvPicPr preferRelativeResize="0">
            <a:picLocks/>
          </p:cNvPicPr>
          <p:nvPr/>
        </p:nvPicPr>
        <p:blipFill>
          <a:blip r:embed="rId3">
            <a:extLst>
              <a:ext uri="{28A0092B-C50C-407E-A947-70E740481C1C}">
                <a14:useLocalDpi xmlns:a14="http://schemas.microsoft.com/office/drawing/2010/main" val="0"/>
              </a:ext>
            </a:extLst>
          </a:blip>
          <a:srcRect t="3125" b="3125"/>
          <a:stretch>
            <a:fillRect/>
          </a:stretch>
        </p:blipFill>
        <p:spPr>
          <a:xfrm>
            <a:off x="6096000" y="0"/>
            <a:ext cx="6096000" cy="6858000"/>
          </a:xfrm>
          <a:prstGeom prst="rect">
            <a:avLst/>
          </a:prstGeom>
          <a:solidFill>
            <a:schemeClr val="tx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926025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iangle showing Aaron Walter's hierarchy of user needs: pleasurable, usable, reliable, functional">
            <a:extLst>
              <a:ext uri="{FF2B5EF4-FFF2-40B4-BE49-F238E27FC236}">
                <a16:creationId xmlns:a16="http://schemas.microsoft.com/office/drawing/2014/main" id="{7DC4ABB1-78A1-EA45-B970-AFE5912A0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920" y="2087"/>
            <a:ext cx="8214360" cy="6855913"/>
          </a:xfrm>
          <a:prstGeom prst="rect">
            <a:avLst/>
          </a:prstGeom>
        </p:spPr>
      </p:pic>
    </p:spTree>
    <p:extLst>
      <p:ext uri="{BB962C8B-B14F-4D97-AF65-F5344CB8AC3E}">
        <p14:creationId xmlns:p14="http://schemas.microsoft.com/office/powerpoint/2010/main" val="328308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nclusivedesignprinciples.org site, with the site heading and floating ballons logo">
            <a:extLst>
              <a:ext uri="{FF2B5EF4-FFF2-40B4-BE49-F238E27FC236}">
                <a16:creationId xmlns:a16="http://schemas.microsoft.com/office/drawing/2014/main" id="{21DA36AA-65F6-BA41-B9B4-73B5466A0821}"/>
              </a:ext>
            </a:extLst>
          </p:cNvPr>
          <p:cNvPicPr>
            <a:picLocks noChangeAspect="1"/>
          </p:cNvPicPr>
          <p:nvPr/>
        </p:nvPicPr>
        <p:blipFill>
          <a:blip r:embed="rId3"/>
          <a:stretch>
            <a:fillRect/>
          </a:stretch>
        </p:blipFill>
        <p:spPr>
          <a:xfrm>
            <a:off x="1740572" y="127000"/>
            <a:ext cx="8710855" cy="6591300"/>
          </a:xfrm>
          <a:prstGeom prst="rect">
            <a:avLst/>
          </a:prstGeom>
        </p:spPr>
      </p:pic>
    </p:spTree>
    <p:extLst>
      <p:ext uri="{BB962C8B-B14F-4D97-AF65-F5344CB8AC3E}">
        <p14:creationId xmlns:p14="http://schemas.microsoft.com/office/powerpoint/2010/main" val="1935515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AAFE-6AB7-BF4B-B08E-379BA2944437}"/>
              </a:ext>
            </a:extLst>
          </p:cNvPr>
          <p:cNvSpPr>
            <a:spLocks noGrp="1"/>
          </p:cNvSpPr>
          <p:nvPr>
            <p:ph type="title"/>
          </p:nvPr>
        </p:nvSpPr>
        <p:spPr/>
        <p:txBody>
          <a:bodyPr/>
          <a:lstStyle/>
          <a:p>
            <a:r>
              <a:rPr lang="en-US" dirty="0"/>
              <a:t>Inclusive Design Principles</a:t>
            </a:r>
          </a:p>
        </p:txBody>
      </p:sp>
      <p:sp>
        <p:nvSpPr>
          <p:cNvPr id="3" name="Content Placeholder 2">
            <a:extLst>
              <a:ext uri="{FF2B5EF4-FFF2-40B4-BE49-F238E27FC236}">
                <a16:creationId xmlns:a16="http://schemas.microsoft.com/office/drawing/2014/main" id="{12C23635-307F-4440-91FB-3EB3F9AD8BD9}"/>
              </a:ext>
            </a:extLst>
          </p:cNvPr>
          <p:cNvSpPr>
            <a:spLocks noGrp="1"/>
          </p:cNvSpPr>
          <p:nvPr>
            <p:ph sz="half" idx="1"/>
          </p:nvPr>
        </p:nvSpPr>
        <p:spPr/>
        <p:txBody>
          <a:bodyPr/>
          <a:lstStyle/>
          <a:p>
            <a:r>
              <a:rPr lang="en-GB" dirty="0"/>
              <a:t>Provide comparable experience</a:t>
            </a:r>
          </a:p>
          <a:p>
            <a:r>
              <a:rPr lang="en-GB" dirty="0"/>
              <a:t>Consider situation</a:t>
            </a:r>
          </a:p>
          <a:p>
            <a:r>
              <a:rPr lang="en-GB" dirty="0"/>
              <a:t>Be consistent</a:t>
            </a:r>
          </a:p>
          <a:p>
            <a:r>
              <a:rPr lang="en-GB" dirty="0"/>
              <a:t>Give control</a:t>
            </a:r>
          </a:p>
          <a:p>
            <a:r>
              <a:rPr lang="en-GB" dirty="0"/>
              <a:t>Offer choice</a:t>
            </a:r>
          </a:p>
          <a:p>
            <a:r>
              <a:rPr lang="en-GB" dirty="0"/>
              <a:t>Prioritise content</a:t>
            </a:r>
          </a:p>
          <a:p>
            <a:r>
              <a:rPr lang="en-GB" dirty="0"/>
              <a:t>Add value</a:t>
            </a:r>
          </a:p>
        </p:txBody>
      </p:sp>
      <p:sp>
        <p:nvSpPr>
          <p:cNvPr id="4" name="Content Placeholder 3">
            <a:extLst>
              <a:ext uri="{FF2B5EF4-FFF2-40B4-BE49-F238E27FC236}">
                <a16:creationId xmlns:a16="http://schemas.microsoft.com/office/drawing/2014/main" id="{9FCD3179-72D8-6B41-BB5A-9DB9C4A81E68}"/>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87198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AAFE-6AB7-BF4B-B08E-379BA2944437}"/>
              </a:ext>
            </a:extLst>
          </p:cNvPr>
          <p:cNvSpPr>
            <a:spLocks noGrp="1"/>
          </p:cNvSpPr>
          <p:nvPr>
            <p:ph type="title"/>
          </p:nvPr>
        </p:nvSpPr>
        <p:spPr/>
        <p:txBody>
          <a:bodyPr/>
          <a:lstStyle/>
          <a:p>
            <a:r>
              <a:rPr lang="en-US" dirty="0"/>
              <a:t>Exclusive Design Principles</a:t>
            </a:r>
          </a:p>
        </p:txBody>
      </p:sp>
      <p:sp>
        <p:nvSpPr>
          <p:cNvPr id="3" name="Content Placeholder 2">
            <a:extLst>
              <a:ext uri="{FF2B5EF4-FFF2-40B4-BE49-F238E27FC236}">
                <a16:creationId xmlns:a16="http://schemas.microsoft.com/office/drawing/2014/main" id="{12C23635-307F-4440-91FB-3EB3F9AD8BD9}"/>
              </a:ext>
            </a:extLst>
          </p:cNvPr>
          <p:cNvSpPr>
            <a:spLocks noGrp="1"/>
          </p:cNvSpPr>
          <p:nvPr>
            <p:ph sz="half" idx="1"/>
          </p:nvPr>
        </p:nvSpPr>
        <p:spPr/>
        <p:txBody>
          <a:bodyPr/>
          <a:lstStyle/>
          <a:p>
            <a:r>
              <a:rPr lang="en-GB" dirty="0">
                <a:solidFill>
                  <a:schemeClr val="accent3"/>
                </a:solidFill>
              </a:rPr>
              <a:t>Provide comparable experience</a:t>
            </a:r>
          </a:p>
          <a:p>
            <a:r>
              <a:rPr lang="en-GB" dirty="0">
                <a:solidFill>
                  <a:schemeClr val="accent3"/>
                </a:solidFill>
              </a:rPr>
              <a:t>Consider situation</a:t>
            </a:r>
          </a:p>
          <a:p>
            <a:r>
              <a:rPr lang="en-GB" dirty="0">
                <a:solidFill>
                  <a:schemeClr val="accent3"/>
                </a:solidFill>
              </a:rPr>
              <a:t>Be consistent</a:t>
            </a:r>
          </a:p>
          <a:p>
            <a:r>
              <a:rPr lang="en-GB" dirty="0">
                <a:solidFill>
                  <a:schemeClr val="accent3"/>
                </a:solidFill>
              </a:rPr>
              <a:t>Give control</a:t>
            </a:r>
          </a:p>
          <a:p>
            <a:r>
              <a:rPr lang="en-GB" dirty="0">
                <a:solidFill>
                  <a:schemeClr val="accent3"/>
                </a:solidFill>
              </a:rPr>
              <a:t>Offer choice</a:t>
            </a:r>
          </a:p>
          <a:p>
            <a:r>
              <a:rPr lang="en-GB" dirty="0">
                <a:solidFill>
                  <a:schemeClr val="accent3"/>
                </a:solidFill>
              </a:rPr>
              <a:t>Prioritise content</a:t>
            </a:r>
          </a:p>
          <a:p>
            <a:r>
              <a:rPr lang="en-GB" dirty="0">
                <a:solidFill>
                  <a:schemeClr val="accent3"/>
                </a:solidFill>
              </a:rPr>
              <a:t>Add value</a:t>
            </a:r>
          </a:p>
        </p:txBody>
      </p:sp>
      <p:sp>
        <p:nvSpPr>
          <p:cNvPr id="4" name="Content Placeholder 3">
            <a:extLst>
              <a:ext uri="{FF2B5EF4-FFF2-40B4-BE49-F238E27FC236}">
                <a16:creationId xmlns:a16="http://schemas.microsoft.com/office/drawing/2014/main" id="{9FCD3179-72D8-6B41-BB5A-9DB9C4A81E68}"/>
              </a:ext>
            </a:extLst>
          </p:cNvPr>
          <p:cNvSpPr>
            <a:spLocks noGrp="1"/>
          </p:cNvSpPr>
          <p:nvPr>
            <p:ph sz="half" idx="2"/>
          </p:nvPr>
        </p:nvSpPr>
        <p:spPr/>
        <p:txBody>
          <a:bodyPr/>
          <a:lstStyle/>
          <a:p>
            <a:r>
              <a:rPr lang="en-GB" dirty="0"/>
              <a:t>Provide a unique experience</a:t>
            </a:r>
          </a:p>
          <a:p>
            <a:r>
              <a:rPr lang="en-GB" dirty="0"/>
              <a:t>Ignore situation</a:t>
            </a:r>
          </a:p>
          <a:p>
            <a:r>
              <a:rPr lang="en-GB" dirty="0"/>
              <a:t>Be inconsistent/innovative</a:t>
            </a:r>
          </a:p>
          <a:p>
            <a:r>
              <a:rPr lang="en-GB" dirty="0"/>
              <a:t>Take control</a:t>
            </a:r>
          </a:p>
          <a:p>
            <a:r>
              <a:rPr lang="en-GB" dirty="0"/>
              <a:t>Offer the best possible solution</a:t>
            </a:r>
          </a:p>
          <a:p>
            <a:r>
              <a:rPr lang="en-GB" dirty="0"/>
              <a:t>Prioritise identity</a:t>
            </a:r>
          </a:p>
          <a:p>
            <a:r>
              <a:rPr lang="en-GB" dirty="0"/>
              <a:t>Add nonsense</a:t>
            </a:r>
            <a:endParaRPr lang="en-US" dirty="0"/>
          </a:p>
        </p:txBody>
      </p:sp>
    </p:spTree>
    <p:extLst>
      <p:ext uri="{BB962C8B-B14F-4D97-AF65-F5344CB8AC3E}">
        <p14:creationId xmlns:p14="http://schemas.microsoft.com/office/powerpoint/2010/main" val="161086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5AAA-9FF9-FE4F-8B52-D44B4CB8732F}"/>
              </a:ext>
            </a:extLst>
          </p:cNvPr>
          <p:cNvSpPr>
            <a:spLocks noGrp="1"/>
          </p:cNvSpPr>
          <p:nvPr>
            <p:ph type="title"/>
          </p:nvPr>
        </p:nvSpPr>
        <p:spPr/>
        <p:txBody>
          <a:bodyPr/>
          <a:lstStyle/>
          <a:p>
            <a:r>
              <a:rPr lang="en-US" dirty="0"/>
              <a:t>Provide a comparable experience</a:t>
            </a:r>
          </a:p>
        </p:txBody>
      </p:sp>
      <p:sp>
        <p:nvSpPr>
          <p:cNvPr id="3" name="Content Placeholder 2">
            <a:extLst>
              <a:ext uri="{FF2B5EF4-FFF2-40B4-BE49-F238E27FC236}">
                <a16:creationId xmlns:a16="http://schemas.microsoft.com/office/drawing/2014/main" id="{1ED49011-F2B9-0846-9113-BDA1C608AB0C}"/>
              </a:ext>
            </a:extLst>
          </p:cNvPr>
          <p:cNvSpPr>
            <a:spLocks noGrp="1"/>
          </p:cNvSpPr>
          <p:nvPr>
            <p:ph idx="1"/>
          </p:nvPr>
        </p:nvSpPr>
        <p:spPr>
          <a:xfrm>
            <a:off x="838200" y="1690688"/>
            <a:ext cx="10515600" cy="4486275"/>
          </a:xfrm>
        </p:spPr>
        <p:txBody>
          <a:bodyPr anchor="b">
            <a:normAutofit/>
          </a:bodyPr>
          <a:lstStyle/>
          <a:p>
            <a:pPr marL="0" indent="0">
              <a:buNone/>
            </a:pPr>
            <a:r>
              <a:rPr lang="en-US" sz="4400" dirty="0"/>
              <a:t>Ensure your interface provides a comparable experience for all users, so people can accomplish tasks in a way that suits their needs without undermining the quality of the content.</a:t>
            </a:r>
          </a:p>
        </p:txBody>
      </p:sp>
    </p:spTree>
    <p:extLst>
      <p:ext uri="{BB962C8B-B14F-4D97-AF65-F5344CB8AC3E}">
        <p14:creationId xmlns:p14="http://schemas.microsoft.com/office/powerpoint/2010/main" val="282155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inclusivedesignprinciples.org site, with the site heading and floating ballons logo">
            <a:extLst>
              <a:ext uri="{FF2B5EF4-FFF2-40B4-BE49-F238E27FC236}">
                <a16:creationId xmlns:a16="http://schemas.microsoft.com/office/drawing/2014/main" id="{0ADBBAD8-6D75-694F-B840-1712262A13B4}"/>
              </a:ext>
            </a:extLst>
          </p:cNvPr>
          <p:cNvPicPr>
            <a:picLocks noChangeAspect="1"/>
          </p:cNvPicPr>
          <p:nvPr/>
        </p:nvPicPr>
        <p:blipFill>
          <a:blip r:embed="rId3"/>
          <a:stretch>
            <a:fillRect/>
          </a:stretch>
        </p:blipFill>
        <p:spPr>
          <a:xfrm>
            <a:off x="1740572" y="127000"/>
            <a:ext cx="8710855" cy="6591300"/>
          </a:xfrm>
          <a:prstGeom prst="rect">
            <a:avLst/>
          </a:prstGeom>
        </p:spPr>
      </p:pic>
    </p:spTree>
    <p:extLst>
      <p:ext uri="{BB962C8B-B14F-4D97-AF65-F5344CB8AC3E}">
        <p14:creationId xmlns:p14="http://schemas.microsoft.com/office/powerpoint/2010/main" val="275484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34CC20-68A4-B445-9921-5E517ACA0F69}"/>
              </a:ext>
            </a:extLst>
          </p:cNvPr>
          <p:cNvSpPr>
            <a:spLocks noGrp="1"/>
          </p:cNvSpPr>
          <p:nvPr>
            <p:ph type="title"/>
          </p:nvPr>
        </p:nvSpPr>
        <p:spPr>
          <a:xfrm>
            <a:off x="839788" y="457200"/>
            <a:ext cx="3932237" cy="6261652"/>
          </a:xfrm>
        </p:spPr>
        <p:txBody>
          <a:bodyPr anchor="ctr">
            <a:normAutofit fontScale="90000"/>
          </a:bodyPr>
          <a:lstStyle/>
          <a:p>
            <a:r>
              <a:rPr lang="en-US" dirty="0">
                <a:latin typeface="Courier New" charset="0"/>
                <a:ea typeface="Courier New" charset="0"/>
                <a:cs typeface="Courier New" charset="0"/>
              </a:rPr>
              <a:t>alt="Three hot air balloons. One of the balloons is close, two</a:t>
            </a:r>
            <a:br>
              <a:rPr lang="en-US" dirty="0">
                <a:latin typeface="Courier New" charset="0"/>
                <a:ea typeface="Courier New" charset="0"/>
                <a:cs typeface="Courier New" charset="0"/>
              </a:rPr>
            </a:br>
            <a:r>
              <a:rPr lang="en-US" dirty="0">
                <a:latin typeface="Courier New" charset="0"/>
                <a:ea typeface="Courier New" charset="0"/>
                <a:cs typeface="Courier New" charset="0"/>
              </a:rPr>
              <a:t>are in the distance.</a:t>
            </a:r>
            <a:br>
              <a:rPr lang="en-US" dirty="0">
                <a:latin typeface="Courier New" charset="0"/>
                <a:ea typeface="Courier New" charset="0"/>
                <a:cs typeface="Courier New" charset="0"/>
              </a:rPr>
            </a:br>
            <a:r>
              <a:rPr lang="en-US" dirty="0">
                <a:latin typeface="Courier New" charset="0"/>
                <a:ea typeface="Courier New" charset="0"/>
                <a:cs typeface="Courier New" charset="0"/>
              </a:rPr>
              <a:t>They have black and white</a:t>
            </a:r>
            <a:br>
              <a:rPr lang="en-US" dirty="0">
                <a:latin typeface="Courier New" charset="0"/>
                <a:ea typeface="Courier New" charset="0"/>
                <a:cs typeface="Courier New" charset="0"/>
              </a:rPr>
            </a:br>
            <a:r>
              <a:rPr lang="en-US" dirty="0">
                <a:latin typeface="Courier New" charset="0"/>
                <a:ea typeface="Courier New" charset="0"/>
                <a:cs typeface="Courier New" charset="0"/>
              </a:rPr>
              <a:t>vertical stripes.</a:t>
            </a:r>
            <a:br>
              <a:rPr lang="en-US" dirty="0">
                <a:latin typeface="Courier New" charset="0"/>
                <a:ea typeface="Courier New" charset="0"/>
                <a:cs typeface="Courier New" charset="0"/>
              </a:rPr>
            </a:br>
            <a:r>
              <a:rPr lang="en-US" dirty="0">
                <a:latin typeface="Courier New" charset="0"/>
                <a:ea typeface="Courier New" charset="0"/>
                <a:cs typeface="Courier New" charset="0"/>
              </a:rPr>
              <a:t>There is a cloud. Behind the cloud is the sun."</a:t>
            </a:r>
            <a:br>
              <a:rPr lang="en-US" dirty="0">
                <a:latin typeface="Courier New" charset="0"/>
                <a:ea typeface="Courier New" charset="0"/>
                <a:cs typeface="Courier New" charset="0"/>
              </a:rPr>
            </a:br>
            <a:endParaRPr lang="en-US" dirty="0"/>
          </a:p>
        </p:txBody>
      </p:sp>
      <p:pic>
        <p:nvPicPr>
          <p:cNvPr id="7" name="Picture Placeholder 6" title="The inclusive design principles logo, alt text is on the slide">
            <a:extLst>
              <a:ext uri="{FF2B5EF4-FFF2-40B4-BE49-F238E27FC236}">
                <a16:creationId xmlns:a16="http://schemas.microsoft.com/office/drawing/2014/main" id="{943B4055-C3E4-5F49-8FB9-B36544F331F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146" b="6146"/>
          <a:stretch>
            <a:fillRect/>
          </a:stretch>
        </p:blipFill>
        <p:spPr>
          <a:prstGeom prst="rect">
            <a:avLst/>
          </a:prstGeom>
        </p:spPr>
      </p:pic>
    </p:spTree>
    <p:extLst>
      <p:ext uri="{BB962C8B-B14F-4D97-AF65-F5344CB8AC3E}">
        <p14:creationId xmlns:p14="http://schemas.microsoft.com/office/powerpoint/2010/main" val="327172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34CC20-68A4-B445-9921-5E517ACA0F69}"/>
              </a:ext>
            </a:extLst>
          </p:cNvPr>
          <p:cNvSpPr>
            <a:spLocks noGrp="1"/>
          </p:cNvSpPr>
          <p:nvPr>
            <p:ph type="title"/>
          </p:nvPr>
        </p:nvSpPr>
        <p:spPr>
          <a:xfrm>
            <a:off x="839788" y="457200"/>
            <a:ext cx="3932237" cy="3399183"/>
          </a:xfrm>
        </p:spPr>
        <p:txBody>
          <a:bodyPr anchor="ctr">
            <a:normAutofit/>
          </a:bodyPr>
          <a:lstStyle/>
          <a:p>
            <a:r>
              <a:rPr lang="en-US" dirty="0">
                <a:latin typeface="Courier New" charset="0"/>
                <a:ea typeface="Courier New" charset="0"/>
                <a:cs typeface="Courier New" charset="0"/>
              </a:rPr>
              <a:t>alt="Three hot air balloons hang together in a calm, sunny sky"</a:t>
            </a:r>
          </a:p>
        </p:txBody>
      </p:sp>
      <p:pic>
        <p:nvPicPr>
          <p:cNvPr id="7" name="Picture Placeholder 6" title="The inclusive design principles logo, alt text is on the slide">
            <a:extLst>
              <a:ext uri="{FF2B5EF4-FFF2-40B4-BE49-F238E27FC236}">
                <a16:creationId xmlns:a16="http://schemas.microsoft.com/office/drawing/2014/main" id="{943B4055-C3E4-5F49-8FB9-B36544F331F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146" b="6146"/>
          <a:stretch>
            <a:fillRect/>
          </a:stretch>
        </p:blipFill>
        <p:spPr>
          <a:prstGeom prst="rect">
            <a:avLst/>
          </a:prstGeom>
        </p:spPr>
      </p:pic>
    </p:spTree>
    <p:extLst>
      <p:ext uri="{BB962C8B-B14F-4D97-AF65-F5344CB8AC3E}">
        <p14:creationId xmlns:p14="http://schemas.microsoft.com/office/powerpoint/2010/main" val="194329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34CC20-68A4-B445-9921-5E517ACA0F69}"/>
              </a:ext>
            </a:extLst>
          </p:cNvPr>
          <p:cNvSpPr>
            <a:spLocks noGrp="1"/>
          </p:cNvSpPr>
          <p:nvPr>
            <p:ph type="title"/>
          </p:nvPr>
        </p:nvSpPr>
        <p:spPr>
          <a:xfrm>
            <a:off x="839788" y="457200"/>
            <a:ext cx="3932237" cy="3399183"/>
          </a:xfrm>
        </p:spPr>
        <p:txBody>
          <a:bodyPr anchor="ctr">
            <a:normAutofit/>
          </a:bodyPr>
          <a:lstStyle/>
          <a:p>
            <a:r>
              <a:rPr lang="en-US" dirty="0">
                <a:solidFill>
                  <a:schemeClr val="accent3"/>
                </a:solidFill>
                <a:latin typeface="Courier New" charset="0"/>
                <a:ea typeface="Courier New" charset="0"/>
                <a:cs typeface="Courier New" charset="0"/>
              </a:rPr>
              <a:t>alt="Three hot air balloons hang together in a calm, sunny sky"</a:t>
            </a:r>
          </a:p>
        </p:txBody>
      </p:sp>
      <p:pic>
        <p:nvPicPr>
          <p:cNvPr id="7" name="Picture Placeholder 6" title="The inclusive design principles logo, alt text is on the slide">
            <a:extLst>
              <a:ext uri="{FF2B5EF4-FFF2-40B4-BE49-F238E27FC236}">
                <a16:creationId xmlns:a16="http://schemas.microsoft.com/office/drawing/2014/main" id="{943B4055-C3E4-5F49-8FB9-B36544F331F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146" b="6146"/>
          <a:stretch>
            <a:fillRect/>
          </a:stretch>
        </p:blipFill>
        <p:spPr>
          <a:prstGeom prst="rect">
            <a:avLst/>
          </a:prstGeom>
        </p:spPr>
      </p:pic>
      <p:sp>
        <p:nvSpPr>
          <p:cNvPr id="5" name="TextBox 4">
            <a:extLst>
              <a:ext uri="{FF2B5EF4-FFF2-40B4-BE49-F238E27FC236}">
                <a16:creationId xmlns:a16="http://schemas.microsoft.com/office/drawing/2014/main" id="{D6B41EA5-5EE8-2E45-8366-EAC3EEACBC21}"/>
              </a:ext>
            </a:extLst>
          </p:cNvPr>
          <p:cNvSpPr txBox="1"/>
          <p:nvPr/>
        </p:nvSpPr>
        <p:spPr>
          <a:xfrm>
            <a:off x="873759" y="3698240"/>
            <a:ext cx="5507163" cy="2554545"/>
          </a:xfrm>
          <a:prstGeom prst="rect">
            <a:avLst/>
          </a:prstGeom>
          <a:noFill/>
        </p:spPr>
        <p:txBody>
          <a:bodyPr wrap="square" rtlCol="0">
            <a:spAutoFit/>
          </a:bodyPr>
          <a:lstStyle/>
          <a:p>
            <a:pPr fontAlgn="base"/>
            <a:r>
              <a:rPr lang="en-US" sz="3200" dirty="0">
                <a:solidFill>
                  <a:schemeClr val="tx2"/>
                </a:solidFill>
              </a:rPr>
              <a:t>“I used to have sight so I appreciate descriptive alt text on decorative images.”</a:t>
            </a:r>
          </a:p>
          <a:p>
            <a:pPr fontAlgn="base"/>
            <a:r>
              <a:rPr lang="en-US" sz="3200" dirty="0">
                <a:solidFill>
                  <a:schemeClr val="tx2"/>
                </a:solidFill>
              </a:rPr>
              <a:t> </a:t>
            </a:r>
          </a:p>
          <a:p>
            <a:pPr fontAlgn="base"/>
            <a:r>
              <a:rPr lang="en-US" sz="3200" dirty="0">
                <a:solidFill>
                  <a:schemeClr val="tx2"/>
                </a:solidFill>
              </a:rPr>
              <a:t>- </a:t>
            </a:r>
            <a:r>
              <a:rPr lang="en-US" sz="3200" dirty="0" err="1">
                <a:solidFill>
                  <a:schemeClr val="tx2"/>
                </a:solidFill>
              </a:rPr>
              <a:t>Léonie</a:t>
            </a:r>
            <a:r>
              <a:rPr lang="en-US" sz="3200" dirty="0">
                <a:solidFill>
                  <a:schemeClr val="tx2"/>
                </a:solidFill>
              </a:rPr>
              <a:t> Watson</a:t>
            </a:r>
          </a:p>
        </p:txBody>
      </p:sp>
    </p:spTree>
    <p:extLst>
      <p:ext uri="{BB962C8B-B14F-4D97-AF65-F5344CB8AC3E}">
        <p14:creationId xmlns:p14="http://schemas.microsoft.com/office/powerpoint/2010/main" val="2201918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5AAA-9FF9-FE4F-8B52-D44B4CB8732F}"/>
              </a:ext>
            </a:extLst>
          </p:cNvPr>
          <p:cNvSpPr>
            <a:spLocks noGrp="1"/>
          </p:cNvSpPr>
          <p:nvPr>
            <p:ph type="title"/>
          </p:nvPr>
        </p:nvSpPr>
        <p:spPr/>
        <p:txBody>
          <a:bodyPr/>
          <a:lstStyle/>
          <a:p>
            <a:r>
              <a:rPr lang="en-GB" dirty="0"/>
              <a:t>Be consistent</a:t>
            </a:r>
          </a:p>
        </p:txBody>
      </p:sp>
      <p:sp>
        <p:nvSpPr>
          <p:cNvPr id="3" name="Content Placeholder 2">
            <a:extLst>
              <a:ext uri="{FF2B5EF4-FFF2-40B4-BE49-F238E27FC236}">
                <a16:creationId xmlns:a16="http://schemas.microsoft.com/office/drawing/2014/main" id="{1ED49011-F2B9-0846-9113-BDA1C608AB0C}"/>
              </a:ext>
            </a:extLst>
          </p:cNvPr>
          <p:cNvSpPr>
            <a:spLocks noGrp="1"/>
          </p:cNvSpPr>
          <p:nvPr>
            <p:ph idx="1"/>
          </p:nvPr>
        </p:nvSpPr>
        <p:spPr>
          <a:xfrm>
            <a:off x="838200" y="1690688"/>
            <a:ext cx="10515600" cy="4486275"/>
          </a:xfrm>
        </p:spPr>
        <p:txBody>
          <a:bodyPr anchor="b">
            <a:normAutofit/>
          </a:bodyPr>
          <a:lstStyle/>
          <a:p>
            <a:pPr marL="0" indent="0">
              <a:buNone/>
            </a:pPr>
            <a:r>
              <a:rPr lang="en-GB" sz="4400" dirty="0"/>
              <a:t>Use familiar conventions and apply them consistently. Familiar interfaces borrow from well-established patterns. These should be used consistently within the interface to reinforce their meaning and purpose. This should be applied to functionality, </a:t>
            </a:r>
            <a:r>
              <a:rPr lang="en-GB" sz="4400" dirty="0" err="1"/>
              <a:t>behavior</a:t>
            </a:r>
            <a:r>
              <a:rPr lang="en-GB" sz="4400" dirty="0"/>
              <a:t>, editorial, and presentation.</a:t>
            </a:r>
            <a:endParaRPr lang="en-US" sz="4400" dirty="0"/>
          </a:p>
        </p:txBody>
      </p:sp>
    </p:spTree>
    <p:extLst>
      <p:ext uri="{BB962C8B-B14F-4D97-AF65-F5344CB8AC3E}">
        <p14:creationId xmlns:p14="http://schemas.microsoft.com/office/powerpoint/2010/main" val="408580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hn Cage">
            <a:extLst>
              <a:ext uri="{FF2B5EF4-FFF2-40B4-BE49-F238E27FC236}">
                <a16:creationId xmlns:a16="http://schemas.microsoft.com/office/drawing/2014/main" id="{6ADA2E8B-EB5A-9941-9CAE-E10221C44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40" y="-27432"/>
            <a:ext cx="5745480" cy="6894576"/>
          </a:xfrm>
          <a:prstGeom prst="rect">
            <a:avLst/>
          </a:prstGeom>
        </p:spPr>
      </p:pic>
    </p:spTree>
    <p:extLst>
      <p:ext uri="{BB962C8B-B14F-4D97-AF65-F5344CB8AC3E}">
        <p14:creationId xmlns:p14="http://schemas.microsoft.com/office/powerpoint/2010/main" val="2604130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F03-1B93-084D-820D-A0C58BF0A96A}"/>
              </a:ext>
            </a:extLst>
          </p:cNvPr>
          <p:cNvSpPr>
            <a:spLocks noGrp="1"/>
          </p:cNvSpPr>
          <p:nvPr>
            <p:ph type="title"/>
          </p:nvPr>
        </p:nvSpPr>
        <p:spPr/>
        <p:txBody>
          <a:bodyPr>
            <a:noAutofit/>
          </a:bodyPr>
          <a:lstStyle/>
          <a:p>
            <a:r>
              <a:rPr lang="en-GB" sz="3600" dirty="0"/>
              <a:t>”The only reason I didn’t buy car insurance with this company is because they are using normal form elements on the site and not nicely designed ones.”</a:t>
            </a:r>
            <a:endParaRPr lang="en-US" sz="3600" dirty="0"/>
          </a:p>
        </p:txBody>
      </p:sp>
      <p:sp>
        <p:nvSpPr>
          <p:cNvPr id="3" name="Text Placeholder 2">
            <a:extLst>
              <a:ext uri="{FF2B5EF4-FFF2-40B4-BE49-F238E27FC236}">
                <a16:creationId xmlns:a16="http://schemas.microsoft.com/office/drawing/2014/main" id="{2195898E-B1A6-0643-B3D8-ECD9D3D8F6C7}"/>
              </a:ext>
            </a:extLst>
          </p:cNvPr>
          <p:cNvSpPr>
            <a:spLocks noGrp="1"/>
          </p:cNvSpPr>
          <p:nvPr>
            <p:ph type="body" idx="1"/>
          </p:nvPr>
        </p:nvSpPr>
        <p:spPr/>
        <p:txBody>
          <a:bodyPr/>
          <a:lstStyle/>
          <a:p>
            <a:endParaRPr lang="en-US" dirty="0"/>
          </a:p>
          <a:p>
            <a:r>
              <a:rPr lang="en-US" dirty="0">
                <a:solidFill>
                  <a:schemeClr val="tx1"/>
                </a:solidFill>
              </a:rPr>
              <a:t>Ian Pouncey, just now</a:t>
            </a:r>
          </a:p>
        </p:txBody>
      </p:sp>
    </p:spTree>
    <p:extLst>
      <p:ext uri="{BB962C8B-B14F-4D97-AF65-F5344CB8AC3E}">
        <p14:creationId xmlns:p14="http://schemas.microsoft.com/office/powerpoint/2010/main" val="31846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ative select element, closed, with an option titled &quot;Select&quot; selected.">
            <a:extLst>
              <a:ext uri="{FF2B5EF4-FFF2-40B4-BE49-F238E27FC236}">
                <a16:creationId xmlns:a16="http://schemas.microsoft.com/office/drawing/2014/main" id="{4255AB18-8E45-2849-960E-723EBA94169A}"/>
              </a:ext>
            </a:extLst>
          </p:cNvPr>
          <p:cNvPicPr>
            <a:picLocks noChangeAspect="1"/>
          </p:cNvPicPr>
          <p:nvPr/>
        </p:nvPicPr>
        <p:blipFill>
          <a:blip r:embed="rId3"/>
          <a:stretch>
            <a:fillRect/>
          </a:stretch>
        </p:blipFill>
        <p:spPr>
          <a:xfrm>
            <a:off x="2177780" y="1358900"/>
            <a:ext cx="2476500" cy="1714500"/>
          </a:xfrm>
          <a:prstGeom prst="rect">
            <a:avLst/>
          </a:prstGeom>
        </p:spPr>
      </p:pic>
      <p:pic>
        <p:nvPicPr>
          <p:cNvPr id="9" name="Picture 8" descr="A native &lt;select&gt; element, open and displaying options that have one word each from the phrase &quot;Select elements are not a problem. Leave them alone.&quot;">
            <a:extLst>
              <a:ext uri="{FF2B5EF4-FFF2-40B4-BE49-F238E27FC236}">
                <a16:creationId xmlns:a16="http://schemas.microsoft.com/office/drawing/2014/main" id="{DDFB506B-64A8-7B4E-875B-110A51496101}"/>
              </a:ext>
            </a:extLst>
          </p:cNvPr>
          <p:cNvPicPr>
            <a:picLocks noChangeAspect="1"/>
          </p:cNvPicPr>
          <p:nvPr/>
        </p:nvPicPr>
        <p:blipFill>
          <a:blip r:embed="rId4"/>
          <a:stretch>
            <a:fillRect/>
          </a:stretch>
        </p:blipFill>
        <p:spPr>
          <a:xfrm>
            <a:off x="6762213" y="1618979"/>
            <a:ext cx="3492500" cy="4203700"/>
          </a:xfrm>
          <a:prstGeom prst="rect">
            <a:avLst/>
          </a:prstGeom>
        </p:spPr>
      </p:pic>
    </p:spTree>
    <p:extLst>
      <p:ext uri="{BB962C8B-B14F-4D97-AF65-F5344CB8AC3E}">
        <p14:creationId xmlns:p14="http://schemas.microsoft.com/office/powerpoint/2010/main" val="242817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ative checkbox element, checked, with label of &quot;There is nothing wrong with this&quot;">
            <a:extLst>
              <a:ext uri="{FF2B5EF4-FFF2-40B4-BE49-F238E27FC236}">
                <a16:creationId xmlns:a16="http://schemas.microsoft.com/office/drawing/2014/main" id="{048CCD15-D269-FB4E-BF54-010CA1B306E9}"/>
              </a:ext>
            </a:extLst>
          </p:cNvPr>
          <p:cNvPicPr>
            <a:picLocks noChangeAspect="1"/>
          </p:cNvPicPr>
          <p:nvPr/>
        </p:nvPicPr>
        <p:blipFill>
          <a:blip r:embed="rId3"/>
          <a:stretch>
            <a:fillRect/>
          </a:stretch>
        </p:blipFill>
        <p:spPr>
          <a:xfrm>
            <a:off x="2940050" y="1483333"/>
            <a:ext cx="6311900" cy="1206500"/>
          </a:xfrm>
          <a:prstGeom prst="rect">
            <a:avLst/>
          </a:prstGeom>
        </p:spPr>
      </p:pic>
      <p:pic>
        <p:nvPicPr>
          <p:cNvPr id="7" name="Picture 6" descr="Two native radio button elements, the first selected, with labels of &quot;This is fine&quot; and &quot;This is also fine&quot;">
            <a:extLst>
              <a:ext uri="{FF2B5EF4-FFF2-40B4-BE49-F238E27FC236}">
                <a16:creationId xmlns:a16="http://schemas.microsoft.com/office/drawing/2014/main" id="{69C007EF-A8C7-FF49-8131-160763897B10}"/>
              </a:ext>
            </a:extLst>
          </p:cNvPr>
          <p:cNvPicPr>
            <a:picLocks noChangeAspect="1"/>
          </p:cNvPicPr>
          <p:nvPr/>
        </p:nvPicPr>
        <p:blipFill>
          <a:blip r:embed="rId4"/>
          <a:stretch>
            <a:fillRect/>
          </a:stretch>
        </p:blipFill>
        <p:spPr>
          <a:xfrm>
            <a:off x="3117850" y="3785005"/>
            <a:ext cx="5956300" cy="1155700"/>
          </a:xfrm>
          <a:prstGeom prst="rect">
            <a:avLst/>
          </a:prstGeom>
        </p:spPr>
      </p:pic>
    </p:spTree>
    <p:extLst>
      <p:ext uri="{BB962C8B-B14F-4D97-AF65-F5344CB8AC3E}">
        <p14:creationId xmlns:p14="http://schemas.microsoft.com/office/powerpoint/2010/main" val="329036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A879AE6-82C2-4A40-B101-76FB637A57E9}"/>
              </a:ext>
            </a:extLst>
          </p:cNvPr>
          <p:cNvGraphicFramePr>
            <a:graphicFrameLocks noGrp="1"/>
          </p:cNvGraphicFramePr>
          <p:nvPr>
            <p:extLst>
              <p:ext uri="{D42A27DB-BD31-4B8C-83A1-F6EECF244321}">
                <p14:modId xmlns:p14="http://schemas.microsoft.com/office/powerpoint/2010/main" val="1982351751"/>
              </p:ext>
            </p:extLst>
          </p:nvPr>
        </p:nvGraphicFramePr>
        <p:xfrm>
          <a:off x="524539" y="2654791"/>
          <a:ext cx="11142921" cy="3200400"/>
        </p:xfrm>
        <a:graphic>
          <a:graphicData uri="http://schemas.openxmlformats.org/drawingml/2006/table">
            <a:tbl>
              <a:tblPr firstRow="1" bandRow="1">
                <a:tableStyleId>{073A0DAA-6AF3-43AB-8588-CEC1D06C72B9}</a:tableStyleId>
              </a:tblPr>
              <a:tblGrid>
                <a:gridCol w="4940596">
                  <a:extLst>
                    <a:ext uri="{9D8B030D-6E8A-4147-A177-3AD203B41FA5}">
                      <a16:colId xmlns:a16="http://schemas.microsoft.com/office/drawing/2014/main" val="1753531919"/>
                    </a:ext>
                  </a:extLst>
                </a:gridCol>
                <a:gridCol w="3359888">
                  <a:extLst>
                    <a:ext uri="{9D8B030D-6E8A-4147-A177-3AD203B41FA5}">
                      <a16:colId xmlns:a16="http://schemas.microsoft.com/office/drawing/2014/main" val="1482208901"/>
                    </a:ext>
                  </a:extLst>
                </a:gridCol>
                <a:gridCol w="2842437">
                  <a:extLst>
                    <a:ext uri="{9D8B030D-6E8A-4147-A177-3AD203B41FA5}">
                      <a16:colId xmlns:a16="http://schemas.microsoft.com/office/drawing/2014/main" val="486502259"/>
                    </a:ext>
                  </a:extLst>
                </a:gridCol>
              </a:tblGrid>
              <a:tr h="370840">
                <a:tc>
                  <a:txBody>
                    <a:bodyPr/>
                    <a:lstStyle/>
                    <a:p>
                      <a:r>
                        <a:rPr lang="en-US" sz="2400" dirty="0"/>
                        <a:t>WCAG Failure Type</a:t>
                      </a:r>
                    </a:p>
                  </a:txBody>
                  <a:tcPr/>
                </a:tc>
                <a:tc>
                  <a:txBody>
                    <a:bodyPr/>
                    <a:lstStyle/>
                    <a:p>
                      <a:r>
                        <a:rPr lang="en-US" sz="2400" dirty="0"/>
                        <a:t># of home pages</a:t>
                      </a:r>
                    </a:p>
                  </a:txBody>
                  <a:tcPr/>
                </a:tc>
                <a:tc>
                  <a:txBody>
                    <a:bodyPr/>
                    <a:lstStyle/>
                    <a:p>
                      <a:r>
                        <a:rPr lang="en-US" sz="2400" dirty="0"/>
                        <a:t>% of home pages</a:t>
                      </a:r>
                    </a:p>
                  </a:txBody>
                  <a:tcPr/>
                </a:tc>
                <a:extLst>
                  <a:ext uri="{0D108BD9-81ED-4DB2-BD59-A6C34878D82A}">
                    <a16:rowId xmlns:a16="http://schemas.microsoft.com/office/drawing/2014/main" val="1744898465"/>
                  </a:ext>
                </a:extLst>
              </a:tr>
              <a:tr h="370840">
                <a:tc>
                  <a:txBody>
                    <a:bodyPr/>
                    <a:lstStyle/>
                    <a:p>
                      <a:r>
                        <a:rPr lang="en-US" sz="2400" dirty="0"/>
                        <a:t>Low contrast text</a:t>
                      </a:r>
                    </a:p>
                  </a:txBody>
                  <a:tcPr/>
                </a:tc>
                <a:tc>
                  <a:txBody>
                    <a:bodyPr/>
                    <a:lstStyle/>
                    <a:p>
                      <a:r>
                        <a:rPr lang="en-US" sz="2400" dirty="0"/>
                        <a:t>852,868</a:t>
                      </a:r>
                    </a:p>
                  </a:txBody>
                  <a:tcPr/>
                </a:tc>
                <a:tc>
                  <a:txBody>
                    <a:bodyPr/>
                    <a:lstStyle/>
                    <a:p>
                      <a:r>
                        <a:rPr lang="en-US" sz="2400" dirty="0"/>
                        <a:t>85.3%</a:t>
                      </a:r>
                    </a:p>
                  </a:txBody>
                  <a:tcPr/>
                </a:tc>
                <a:extLst>
                  <a:ext uri="{0D108BD9-81ED-4DB2-BD59-A6C34878D82A}">
                    <a16:rowId xmlns:a16="http://schemas.microsoft.com/office/drawing/2014/main" val="313226565"/>
                  </a:ext>
                </a:extLst>
              </a:tr>
              <a:tr h="370840">
                <a:tc>
                  <a:txBody>
                    <a:bodyPr/>
                    <a:lstStyle/>
                    <a:p>
                      <a:r>
                        <a:rPr lang="en-GB" sz="2400" dirty="0"/>
                        <a:t>Missing alternative text for images</a:t>
                      </a:r>
                      <a:endParaRPr lang="en-US" sz="2400" dirty="0"/>
                    </a:p>
                  </a:txBody>
                  <a:tcPr/>
                </a:tc>
                <a:tc>
                  <a:txBody>
                    <a:bodyPr/>
                    <a:lstStyle/>
                    <a:p>
                      <a:r>
                        <a:rPr lang="en-US" sz="2400" dirty="0"/>
                        <a:t>679,964</a:t>
                      </a:r>
                    </a:p>
                  </a:txBody>
                  <a:tcPr/>
                </a:tc>
                <a:tc>
                  <a:txBody>
                    <a:bodyPr/>
                    <a:lstStyle/>
                    <a:p>
                      <a:r>
                        <a:rPr lang="en-US" sz="2400" dirty="0"/>
                        <a:t>68%</a:t>
                      </a:r>
                    </a:p>
                  </a:txBody>
                  <a:tcPr/>
                </a:tc>
                <a:extLst>
                  <a:ext uri="{0D108BD9-81ED-4DB2-BD59-A6C34878D82A}">
                    <a16:rowId xmlns:a16="http://schemas.microsoft.com/office/drawing/2014/main" val="2113545554"/>
                  </a:ext>
                </a:extLst>
              </a:tr>
              <a:tr h="370840">
                <a:tc>
                  <a:txBody>
                    <a:bodyPr/>
                    <a:lstStyle/>
                    <a:p>
                      <a:r>
                        <a:rPr lang="en-US" sz="2400" dirty="0"/>
                        <a:t>Empty links</a:t>
                      </a:r>
                    </a:p>
                  </a:txBody>
                  <a:tcPr/>
                </a:tc>
                <a:tc>
                  <a:txBody>
                    <a:bodyPr/>
                    <a:lstStyle/>
                    <a:p>
                      <a:r>
                        <a:rPr lang="en-US" sz="2400" dirty="0"/>
                        <a:t>581,408</a:t>
                      </a:r>
                    </a:p>
                  </a:txBody>
                  <a:tcPr/>
                </a:tc>
                <a:tc>
                  <a:txBody>
                    <a:bodyPr/>
                    <a:lstStyle/>
                    <a:p>
                      <a:r>
                        <a:rPr lang="en-US" sz="2400" dirty="0"/>
                        <a:t>58.1%</a:t>
                      </a:r>
                    </a:p>
                  </a:txBody>
                  <a:tcPr/>
                </a:tc>
                <a:extLst>
                  <a:ext uri="{0D108BD9-81ED-4DB2-BD59-A6C34878D82A}">
                    <a16:rowId xmlns:a16="http://schemas.microsoft.com/office/drawing/2014/main" val="1026973922"/>
                  </a:ext>
                </a:extLst>
              </a:tr>
              <a:tr h="370840">
                <a:tc>
                  <a:txBody>
                    <a:bodyPr/>
                    <a:lstStyle/>
                    <a:p>
                      <a:r>
                        <a:rPr lang="en-US" sz="2400" dirty="0"/>
                        <a:t>Missing form input labels</a:t>
                      </a:r>
                    </a:p>
                  </a:txBody>
                  <a:tcPr/>
                </a:tc>
                <a:tc>
                  <a:txBody>
                    <a:bodyPr/>
                    <a:lstStyle/>
                    <a:p>
                      <a:r>
                        <a:rPr lang="en-US" sz="2400" dirty="0"/>
                        <a:t>528,482</a:t>
                      </a:r>
                    </a:p>
                  </a:txBody>
                  <a:tcPr/>
                </a:tc>
                <a:tc>
                  <a:txBody>
                    <a:bodyPr/>
                    <a:lstStyle/>
                    <a:p>
                      <a:r>
                        <a:rPr lang="en-US" sz="2400" dirty="0"/>
                        <a:t>52.8%</a:t>
                      </a:r>
                    </a:p>
                  </a:txBody>
                  <a:tcPr/>
                </a:tc>
                <a:extLst>
                  <a:ext uri="{0D108BD9-81ED-4DB2-BD59-A6C34878D82A}">
                    <a16:rowId xmlns:a16="http://schemas.microsoft.com/office/drawing/2014/main" val="4041222585"/>
                  </a:ext>
                </a:extLst>
              </a:tr>
              <a:tr h="370840">
                <a:tc>
                  <a:txBody>
                    <a:bodyPr/>
                    <a:lstStyle/>
                    <a:p>
                      <a:r>
                        <a:rPr lang="en-US" sz="2400" dirty="0"/>
                        <a:t>Missing document language</a:t>
                      </a:r>
                    </a:p>
                  </a:txBody>
                  <a:tcPr/>
                </a:tc>
                <a:tc>
                  <a:txBody>
                    <a:bodyPr/>
                    <a:lstStyle/>
                    <a:p>
                      <a:r>
                        <a:rPr lang="en-US" sz="2400" dirty="0"/>
                        <a:t>329,612</a:t>
                      </a:r>
                    </a:p>
                  </a:txBody>
                  <a:tcPr/>
                </a:tc>
                <a:tc>
                  <a:txBody>
                    <a:bodyPr/>
                    <a:lstStyle/>
                    <a:p>
                      <a:r>
                        <a:rPr lang="en-US" sz="2400" dirty="0"/>
                        <a:t>33.1%</a:t>
                      </a:r>
                    </a:p>
                  </a:txBody>
                  <a:tcPr/>
                </a:tc>
                <a:extLst>
                  <a:ext uri="{0D108BD9-81ED-4DB2-BD59-A6C34878D82A}">
                    <a16:rowId xmlns:a16="http://schemas.microsoft.com/office/drawing/2014/main" val="1609548127"/>
                  </a:ext>
                </a:extLst>
              </a:tr>
              <a:tr h="370840">
                <a:tc>
                  <a:txBody>
                    <a:bodyPr/>
                    <a:lstStyle/>
                    <a:p>
                      <a:r>
                        <a:rPr lang="en-US" sz="2400" dirty="0"/>
                        <a:t>Empty buttons</a:t>
                      </a:r>
                    </a:p>
                  </a:txBody>
                  <a:tcPr/>
                </a:tc>
                <a:tc>
                  <a:txBody>
                    <a:bodyPr/>
                    <a:lstStyle/>
                    <a:p>
                      <a:r>
                        <a:rPr lang="en-US" sz="2400" dirty="0"/>
                        <a:t>250,367</a:t>
                      </a:r>
                    </a:p>
                  </a:txBody>
                  <a:tcPr/>
                </a:tc>
                <a:tc>
                  <a:txBody>
                    <a:bodyPr/>
                    <a:lstStyle/>
                    <a:p>
                      <a:r>
                        <a:rPr lang="en-US" sz="2400" dirty="0"/>
                        <a:t>25%</a:t>
                      </a:r>
                    </a:p>
                  </a:txBody>
                  <a:tcPr/>
                </a:tc>
                <a:extLst>
                  <a:ext uri="{0D108BD9-81ED-4DB2-BD59-A6C34878D82A}">
                    <a16:rowId xmlns:a16="http://schemas.microsoft.com/office/drawing/2014/main" val="3091528683"/>
                  </a:ext>
                </a:extLst>
              </a:tr>
            </a:tbl>
          </a:graphicData>
        </a:graphic>
      </p:graphicFrame>
      <p:sp>
        <p:nvSpPr>
          <p:cNvPr id="3" name="Title 2">
            <a:extLst>
              <a:ext uri="{FF2B5EF4-FFF2-40B4-BE49-F238E27FC236}">
                <a16:creationId xmlns:a16="http://schemas.microsoft.com/office/drawing/2014/main" id="{B0F0CFD9-BCBD-584F-9C40-3CB8D1750972}"/>
              </a:ext>
            </a:extLst>
          </p:cNvPr>
          <p:cNvSpPr>
            <a:spLocks noGrp="1"/>
          </p:cNvSpPr>
          <p:nvPr>
            <p:ph type="title"/>
          </p:nvPr>
        </p:nvSpPr>
        <p:spPr/>
        <p:txBody>
          <a:bodyPr/>
          <a:lstStyle/>
          <a:p>
            <a:r>
              <a:rPr lang="en-US" dirty="0"/>
              <a:t>The </a:t>
            </a:r>
            <a:r>
              <a:rPr lang="en-US" dirty="0" err="1"/>
              <a:t>WebAIM</a:t>
            </a:r>
            <a:r>
              <a:rPr lang="en-US" dirty="0"/>
              <a:t> Million</a:t>
            </a:r>
          </a:p>
        </p:txBody>
      </p:sp>
    </p:spTree>
    <p:extLst>
      <p:ext uri="{BB962C8B-B14F-4D97-AF65-F5344CB8AC3E}">
        <p14:creationId xmlns:p14="http://schemas.microsoft.com/office/powerpoint/2010/main" val="1964452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5AAA-9FF9-FE4F-8B52-D44B4CB8732F}"/>
              </a:ext>
            </a:extLst>
          </p:cNvPr>
          <p:cNvSpPr>
            <a:spLocks noGrp="1"/>
          </p:cNvSpPr>
          <p:nvPr>
            <p:ph type="title"/>
          </p:nvPr>
        </p:nvSpPr>
        <p:spPr/>
        <p:txBody>
          <a:bodyPr/>
          <a:lstStyle/>
          <a:p>
            <a:r>
              <a:rPr lang="en-US" dirty="0"/>
              <a:t>The </a:t>
            </a:r>
            <a:r>
              <a:rPr lang="en-US" dirty="0" err="1"/>
              <a:t>WebAIM</a:t>
            </a:r>
            <a:r>
              <a:rPr lang="en-US" dirty="0"/>
              <a:t> Million</a:t>
            </a:r>
            <a:endParaRPr lang="en-GB" dirty="0"/>
          </a:p>
        </p:txBody>
      </p:sp>
      <p:sp>
        <p:nvSpPr>
          <p:cNvPr id="3" name="Content Placeholder 2">
            <a:extLst>
              <a:ext uri="{FF2B5EF4-FFF2-40B4-BE49-F238E27FC236}">
                <a16:creationId xmlns:a16="http://schemas.microsoft.com/office/drawing/2014/main" id="{1ED49011-F2B9-0846-9113-BDA1C608AB0C}"/>
              </a:ext>
            </a:extLst>
          </p:cNvPr>
          <p:cNvSpPr>
            <a:spLocks noGrp="1"/>
          </p:cNvSpPr>
          <p:nvPr>
            <p:ph idx="1"/>
          </p:nvPr>
        </p:nvSpPr>
        <p:spPr>
          <a:xfrm>
            <a:off x="838200" y="1690688"/>
            <a:ext cx="10515600" cy="4486275"/>
          </a:xfrm>
        </p:spPr>
        <p:txBody>
          <a:bodyPr anchor="b">
            <a:normAutofit/>
          </a:bodyPr>
          <a:lstStyle/>
          <a:p>
            <a:pPr marL="0" indent="0">
              <a:buNone/>
            </a:pPr>
            <a:r>
              <a:rPr lang="en-GB" sz="4400" dirty="0"/>
              <a:t>Home pages with ARIA present averaged 11.2 more detectable errors than pages without ARIA.</a:t>
            </a:r>
            <a:endParaRPr lang="en-US" sz="4400" dirty="0"/>
          </a:p>
        </p:txBody>
      </p:sp>
    </p:spTree>
    <p:extLst>
      <p:ext uri="{BB962C8B-B14F-4D97-AF65-F5344CB8AC3E}">
        <p14:creationId xmlns:p14="http://schemas.microsoft.com/office/powerpoint/2010/main" val="1742928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2A3AD-EA9D-FE41-A037-CFBA68409628}"/>
              </a:ext>
            </a:extLst>
          </p:cNvPr>
          <p:cNvSpPr>
            <a:spLocks noGrp="1"/>
          </p:cNvSpPr>
          <p:nvPr>
            <p:ph type="title"/>
          </p:nvPr>
        </p:nvSpPr>
        <p:spPr/>
        <p:txBody>
          <a:bodyPr/>
          <a:lstStyle/>
          <a:p>
            <a:r>
              <a:rPr lang="en-US" dirty="0"/>
              <a:t>Indulgence budget</a:t>
            </a:r>
          </a:p>
        </p:txBody>
      </p:sp>
      <p:sp>
        <p:nvSpPr>
          <p:cNvPr id="5" name="Text Placeholder 4">
            <a:extLst>
              <a:ext uri="{FF2B5EF4-FFF2-40B4-BE49-F238E27FC236}">
                <a16:creationId xmlns:a16="http://schemas.microsoft.com/office/drawing/2014/main" id="{580A55A8-CDBA-F24D-9CB5-3F5D7B5DACA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57806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5AAA-9FF9-FE4F-8B52-D44B4CB8732F}"/>
              </a:ext>
            </a:extLst>
          </p:cNvPr>
          <p:cNvSpPr>
            <a:spLocks noGrp="1"/>
          </p:cNvSpPr>
          <p:nvPr>
            <p:ph type="title"/>
          </p:nvPr>
        </p:nvSpPr>
        <p:spPr/>
        <p:txBody>
          <a:bodyPr/>
          <a:lstStyle/>
          <a:p>
            <a:r>
              <a:rPr lang="en-GB" dirty="0"/>
              <a:t>Add value</a:t>
            </a:r>
          </a:p>
        </p:txBody>
      </p:sp>
      <p:sp>
        <p:nvSpPr>
          <p:cNvPr id="3" name="Content Placeholder 2">
            <a:extLst>
              <a:ext uri="{FF2B5EF4-FFF2-40B4-BE49-F238E27FC236}">
                <a16:creationId xmlns:a16="http://schemas.microsoft.com/office/drawing/2014/main" id="{1ED49011-F2B9-0846-9113-BDA1C608AB0C}"/>
              </a:ext>
            </a:extLst>
          </p:cNvPr>
          <p:cNvSpPr>
            <a:spLocks noGrp="1"/>
          </p:cNvSpPr>
          <p:nvPr>
            <p:ph idx="1"/>
          </p:nvPr>
        </p:nvSpPr>
        <p:spPr>
          <a:xfrm>
            <a:off x="838200" y="1690688"/>
            <a:ext cx="10515600" cy="4486275"/>
          </a:xfrm>
        </p:spPr>
        <p:txBody>
          <a:bodyPr anchor="b">
            <a:normAutofit/>
          </a:bodyPr>
          <a:lstStyle/>
          <a:p>
            <a:pPr marL="0" indent="0">
              <a:buNone/>
            </a:pPr>
            <a:r>
              <a:rPr lang="en-GB" sz="4400" dirty="0"/>
              <a:t>Consider the value of features and how they improve the experience for different users. Consider device features such as voice, </a:t>
            </a:r>
            <a:r>
              <a:rPr lang="en-GB" sz="4800" dirty="0"/>
              <a:t>geolocation</a:t>
            </a:r>
            <a:r>
              <a:rPr lang="en-GB" sz="4400" dirty="0"/>
              <a:t>, camera and vibration API's, and how integration with connected devices or a second screen could provide choice.</a:t>
            </a:r>
            <a:endParaRPr lang="en-US" sz="4400" dirty="0"/>
          </a:p>
        </p:txBody>
      </p:sp>
    </p:spTree>
    <p:extLst>
      <p:ext uri="{BB962C8B-B14F-4D97-AF65-F5344CB8AC3E}">
        <p14:creationId xmlns:p14="http://schemas.microsoft.com/office/powerpoint/2010/main" val="3294666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AAFE-6AB7-BF4B-B08E-379BA2944437}"/>
              </a:ext>
            </a:extLst>
          </p:cNvPr>
          <p:cNvSpPr>
            <a:spLocks noGrp="1"/>
          </p:cNvSpPr>
          <p:nvPr>
            <p:ph type="title"/>
          </p:nvPr>
        </p:nvSpPr>
        <p:spPr/>
        <p:txBody>
          <a:bodyPr/>
          <a:lstStyle/>
          <a:p>
            <a:r>
              <a:rPr lang="en-US" dirty="0"/>
              <a:t>Add value</a:t>
            </a:r>
          </a:p>
        </p:txBody>
      </p:sp>
      <p:sp>
        <p:nvSpPr>
          <p:cNvPr id="3" name="Content Placeholder 2">
            <a:extLst>
              <a:ext uri="{FF2B5EF4-FFF2-40B4-BE49-F238E27FC236}">
                <a16:creationId xmlns:a16="http://schemas.microsoft.com/office/drawing/2014/main" id="{12C23635-307F-4440-91FB-3EB3F9AD8BD9}"/>
              </a:ext>
            </a:extLst>
          </p:cNvPr>
          <p:cNvSpPr>
            <a:spLocks noGrp="1"/>
          </p:cNvSpPr>
          <p:nvPr>
            <p:ph sz="half" idx="1"/>
          </p:nvPr>
        </p:nvSpPr>
        <p:spPr>
          <a:xfrm>
            <a:off x="838200" y="1825625"/>
            <a:ext cx="10515600" cy="4351338"/>
          </a:xfrm>
        </p:spPr>
        <p:txBody>
          <a:bodyPr>
            <a:normAutofit/>
          </a:bodyPr>
          <a:lstStyle/>
          <a:p>
            <a:r>
              <a:rPr lang="en-GB" sz="3600" dirty="0"/>
              <a:t>Make focus styles beautiful and not just functional</a:t>
            </a:r>
          </a:p>
          <a:p>
            <a:r>
              <a:rPr lang="en-GB" sz="3600" dirty="0"/>
              <a:t>Enable speech input for search fields</a:t>
            </a:r>
          </a:p>
          <a:p>
            <a:r>
              <a:rPr lang="en-GB" sz="3600" dirty="0"/>
              <a:t>Allow people to show or hide their password in forms</a:t>
            </a:r>
          </a:p>
          <a:p>
            <a:r>
              <a:rPr lang="en-GB" sz="3600" dirty="0"/>
              <a:t>Add geolocation for maps or localised content</a:t>
            </a:r>
          </a:p>
        </p:txBody>
      </p:sp>
    </p:spTree>
    <p:extLst>
      <p:ext uri="{BB962C8B-B14F-4D97-AF65-F5344CB8AC3E}">
        <p14:creationId xmlns:p14="http://schemas.microsoft.com/office/powerpoint/2010/main" val="32839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A9D50E-7F59-024A-B56B-F5A645B599F3}"/>
              </a:ext>
            </a:extLst>
          </p:cNvPr>
          <p:cNvSpPr>
            <a:spLocks noGrp="1"/>
          </p:cNvSpPr>
          <p:nvPr>
            <p:ph type="ctrTitle"/>
          </p:nvPr>
        </p:nvSpPr>
        <p:spPr>
          <a:xfrm>
            <a:off x="238539" y="1122363"/>
            <a:ext cx="4790661" cy="2387600"/>
          </a:xfrm>
        </p:spPr>
        <p:txBody>
          <a:bodyPr>
            <a:normAutofit fontScale="90000"/>
          </a:bodyPr>
          <a:lstStyle/>
          <a:p>
            <a:pPr algn="l"/>
            <a:r>
              <a:rPr lang="en-US" dirty="0"/>
              <a:t>Accessible user experiences in 4’33”</a:t>
            </a:r>
          </a:p>
        </p:txBody>
      </p:sp>
      <p:sp>
        <p:nvSpPr>
          <p:cNvPr id="8" name="Subtitle 7">
            <a:extLst>
              <a:ext uri="{FF2B5EF4-FFF2-40B4-BE49-F238E27FC236}">
                <a16:creationId xmlns:a16="http://schemas.microsoft.com/office/drawing/2014/main" id="{2F7C824C-DDB4-6443-9C5F-0DED155B5E9F}"/>
              </a:ext>
            </a:extLst>
          </p:cNvPr>
          <p:cNvSpPr>
            <a:spLocks noGrp="1"/>
          </p:cNvSpPr>
          <p:nvPr>
            <p:ph type="subTitle" idx="1"/>
          </p:nvPr>
        </p:nvSpPr>
        <p:spPr>
          <a:xfrm>
            <a:off x="1524000" y="3602038"/>
            <a:ext cx="4572000" cy="1655762"/>
          </a:xfrm>
        </p:spPr>
        <p:txBody>
          <a:bodyPr/>
          <a:lstStyle/>
          <a:p>
            <a:pPr algn="l"/>
            <a:r>
              <a:rPr lang="en-US" dirty="0"/>
              <a:t>Ian Pouncey</a:t>
            </a:r>
          </a:p>
        </p:txBody>
      </p:sp>
      <p:pic>
        <p:nvPicPr>
          <p:cNvPr id="9" name="Picture Placeholder 22">
            <a:extLst>
              <a:ext uri="{FF2B5EF4-FFF2-40B4-BE49-F238E27FC236}">
                <a16:creationId xmlns:a16="http://schemas.microsoft.com/office/drawing/2014/main" id="{C2ED8EAE-6751-134C-A205-CD6DD5F174A1}"/>
              </a:ext>
              <a:ext uri="{C183D7F6-B498-43B3-948B-1728B52AA6E4}">
                <adec:decorative xmlns:adec="http://schemas.microsoft.com/office/drawing/2017/decorative" val="1"/>
              </a:ext>
            </a:extLst>
          </p:cNvPr>
          <p:cNvPicPr preferRelativeResize="0">
            <a:picLocks/>
          </p:cNvPicPr>
          <p:nvPr/>
        </p:nvPicPr>
        <p:blipFill>
          <a:blip r:embed="rId3">
            <a:extLst>
              <a:ext uri="{28A0092B-C50C-407E-A947-70E740481C1C}">
                <a14:useLocalDpi xmlns:a14="http://schemas.microsoft.com/office/drawing/2010/main" val="0"/>
              </a:ext>
            </a:extLst>
          </a:blip>
          <a:srcRect t="3125" b="3125"/>
          <a:stretch>
            <a:fillRect/>
          </a:stretch>
        </p:blipFill>
        <p:spPr>
          <a:xfrm>
            <a:off x="6096000" y="0"/>
            <a:ext cx="6096000" cy="6858000"/>
          </a:xfrm>
          <a:prstGeom prst="rect">
            <a:avLst/>
          </a:prstGeom>
          <a:solidFill>
            <a:schemeClr val="tx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54472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t sat in front of a microphone.">
            <a:extLst>
              <a:ext uri="{FF2B5EF4-FFF2-40B4-BE49-F238E27FC236}">
                <a16:creationId xmlns:a16="http://schemas.microsoft.com/office/drawing/2014/main" id="{57800506-5CF6-8842-850E-427044817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1" y="-896112"/>
            <a:ext cx="13342925" cy="8339328"/>
          </a:xfrm>
          <a:prstGeom prst="rect">
            <a:avLst/>
          </a:prstGeom>
        </p:spPr>
      </p:pic>
    </p:spTree>
    <p:extLst>
      <p:ext uri="{BB962C8B-B14F-4D97-AF65-F5344CB8AC3E}">
        <p14:creationId xmlns:p14="http://schemas.microsoft.com/office/powerpoint/2010/main" val="806976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eath metal band Dead Territory standing with instruments in hand, but not playing.">
            <a:extLst>
              <a:ext uri="{FF2B5EF4-FFF2-40B4-BE49-F238E27FC236}">
                <a16:creationId xmlns:a16="http://schemas.microsoft.com/office/drawing/2014/main" id="{951DC2CE-37F4-3148-8113-302622D63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856"/>
            <a:ext cx="12192000" cy="7620000"/>
          </a:xfrm>
          <a:prstGeom prst="rect">
            <a:avLst/>
          </a:prstGeom>
        </p:spPr>
      </p:pic>
    </p:spTree>
    <p:extLst>
      <p:ext uri="{BB962C8B-B14F-4D97-AF65-F5344CB8AC3E}">
        <p14:creationId xmlns:p14="http://schemas.microsoft.com/office/powerpoint/2010/main" val="75023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liam Marx seated at a Steinway piano with the lid down. He is looking at a stopwatch that he is holding in front of him.">
            <a:extLst>
              <a:ext uri="{FF2B5EF4-FFF2-40B4-BE49-F238E27FC236}">
                <a16:creationId xmlns:a16="http://schemas.microsoft.com/office/drawing/2014/main" id="{0CF6BCF2-6A92-4446-9B53-29A4BB2AD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 y="-274320"/>
            <a:ext cx="12801600" cy="8001000"/>
          </a:xfrm>
          <a:prstGeom prst="rect">
            <a:avLst/>
          </a:prstGeom>
        </p:spPr>
      </p:pic>
    </p:spTree>
    <p:extLst>
      <p:ext uri="{BB962C8B-B14F-4D97-AF65-F5344CB8AC3E}">
        <p14:creationId xmlns:p14="http://schemas.microsoft.com/office/powerpoint/2010/main" val="412981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ence-Reactions-to-433">
            <a:hlinkClick r:id="" action="ppaction://media"/>
            <a:extLst>
              <a:ext uri="{FF2B5EF4-FFF2-40B4-BE49-F238E27FC236}">
                <a16:creationId xmlns:a16="http://schemas.microsoft.com/office/drawing/2014/main" id="{7869B03B-2BB4-BA48-BF43-2E35298411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6116" y="3175"/>
            <a:ext cx="9139767" cy="6854825"/>
          </a:xfrm>
          <a:prstGeom prst="rect">
            <a:avLst/>
          </a:prstGeom>
        </p:spPr>
      </p:pic>
    </p:spTree>
    <p:extLst>
      <p:ext uri="{BB962C8B-B14F-4D97-AF65-F5344CB8AC3E}">
        <p14:creationId xmlns:p14="http://schemas.microsoft.com/office/powerpoint/2010/main" val="389000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5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F03-1B93-084D-820D-A0C58BF0A96A}"/>
              </a:ext>
            </a:extLst>
          </p:cNvPr>
          <p:cNvSpPr>
            <a:spLocks noGrp="1"/>
          </p:cNvSpPr>
          <p:nvPr>
            <p:ph type="title"/>
          </p:nvPr>
        </p:nvSpPr>
        <p:spPr/>
        <p:txBody>
          <a:bodyPr>
            <a:noAutofit/>
          </a:bodyPr>
          <a:lstStyle/>
          <a:p>
            <a:r>
              <a:rPr lang="en-GB" sz="3600" dirty="0"/>
              <a:t>”They missed the point. There's no such thing as silence. What they thought was silence, because they didn’t know how to listen, was full of accidental sounds. You could hear the wind stirring outside during the first movement. During the second, raindrops began pattering the roof, and during the third the people themselves made all kinds of interesting sounds as they talked or walked out.”</a:t>
            </a:r>
            <a:endParaRPr lang="en-US" sz="3600" dirty="0"/>
          </a:p>
        </p:txBody>
      </p:sp>
      <p:sp>
        <p:nvSpPr>
          <p:cNvPr id="3" name="Text Placeholder 2">
            <a:extLst>
              <a:ext uri="{FF2B5EF4-FFF2-40B4-BE49-F238E27FC236}">
                <a16:creationId xmlns:a16="http://schemas.microsoft.com/office/drawing/2014/main" id="{2195898E-B1A6-0643-B3D8-ECD9D3D8F6C7}"/>
              </a:ext>
            </a:extLst>
          </p:cNvPr>
          <p:cNvSpPr>
            <a:spLocks noGrp="1"/>
          </p:cNvSpPr>
          <p:nvPr>
            <p:ph type="body" idx="1"/>
          </p:nvPr>
        </p:nvSpPr>
        <p:spPr/>
        <p:txBody>
          <a:bodyPr/>
          <a:lstStyle/>
          <a:p>
            <a:endParaRPr lang="en-US" dirty="0"/>
          </a:p>
          <a:p>
            <a:r>
              <a:rPr lang="en-US" dirty="0">
                <a:solidFill>
                  <a:schemeClr val="tx1"/>
                </a:solidFill>
              </a:rPr>
              <a:t>John Cage</a:t>
            </a:r>
          </a:p>
        </p:txBody>
      </p:sp>
    </p:spTree>
    <p:extLst>
      <p:ext uri="{BB962C8B-B14F-4D97-AF65-F5344CB8AC3E}">
        <p14:creationId xmlns:p14="http://schemas.microsoft.com/office/powerpoint/2010/main" val="2929050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white walls. An orchestra are seated against the back wall. Canvas has been layed on the floor and the left wall, and two naked woman are using their bodies to paint the canvas.">
            <a:extLst>
              <a:ext uri="{FF2B5EF4-FFF2-40B4-BE49-F238E27FC236}">
                <a16:creationId xmlns:a16="http://schemas.microsoft.com/office/drawing/2014/main" id="{5DB83D30-5279-8B48-B625-49A568723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1"/>
            <a:ext cx="12192000" cy="8250779"/>
          </a:xfrm>
          <a:prstGeom prst="rect">
            <a:avLst/>
          </a:prstGeom>
        </p:spPr>
      </p:pic>
    </p:spTree>
    <p:extLst>
      <p:ext uri="{BB962C8B-B14F-4D97-AF65-F5344CB8AC3E}">
        <p14:creationId xmlns:p14="http://schemas.microsoft.com/office/powerpoint/2010/main" val="2170366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iangle showing Maslow's hierarch of needs: self-actualization, Esteem needs, belonging needs, safety needs, physiological needs">
            <a:extLst>
              <a:ext uri="{FF2B5EF4-FFF2-40B4-BE49-F238E27FC236}">
                <a16:creationId xmlns:a16="http://schemas.microsoft.com/office/drawing/2014/main" id="{B23E4828-AE2D-6F40-8C3F-E6C6E7E2A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 y="0"/>
            <a:ext cx="12183712" cy="6858000"/>
          </a:xfrm>
          <a:prstGeom prst="rect">
            <a:avLst/>
          </a:prstGeom>
        </p:spPr>
      </p:pic>
    </p:spTree>
    <p:extLst>
      <p:ext uri="{BB962C8B-B14F-4D97-AF65-F5344CB8AC3E}">
        <p14:creationId xmlns:p14="http://schemas.microsoft.com/office/powerpoint/2010/main" val="2593337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650</Words>
  <Application>Microsoft Macintosh PowerPoint</Application>
  <PresentationFormat>Widescreen</PresentationFormat>
  <Paragraphs>116</Paragraphs>
  <Slides>28</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Courier New</vt:lpstr>
      <vt:lpstr>Office Theme</vt:lpstr>
      <vt:lpstr>Accessible user experiences in 4’33”</vt:lpstr>
      <vt:lpstr>PowerPoint Presentation</vt:lpstr>
      <vt:lpstr>PowerPoint Presentation</vt:lpstr>
      <vt:lpstr>PowerPoint Presentation</vt:lpstr>
      <vt:lpstr>PowerPoint Presentation</vt:lpstr>
      <vt:lpstr>PowerPoint Presentation</vt:lpstr>
      <vt:lpstr>”They missed the point. There's no such thing as silence. What they thought was silence, because they didn’t know how to listen, was full of accidental sounds. You could hear the wind stirring outside during the first movement. During the second, raindrops began pattering the roof, and during the third the people themselves made all kinds of interesting sounds as they talked or walked out.”</vt:lpstr>
      <vt:lpstr>PowerPoint Presentation</vt:lpstr>
      <vt:lpstr>PowerPoint Presentation</vt:lpstr>
      <vt:lpstr>PowerPoint Presentation</vt:lpstr>
      <vt:lpstr>PowerPoint Presentation</vt:lpstr>
      <vt:lpstr>Inclusive Design Principles</vt:lpstr>
      <vt:lpstr>Exclusive Design Principles</vt:lpstr>
      <vt:lpstr>Provide a comparable experience</vt:lpstr>
      <vt:lpstr>PowerPoint Presentation</vt:lpstr>
      <vt:lpstr>alt="Three hot air balloons. One of the balloons is close, two are in the distance. They have black and white vertical stripes. There is a cloud. Behind the cloud is the sun." </vt:lpstr>
      <vt:lpstr>alt="Three hot air balloons hang together in a calm, sunny sky"</vt:lpstr>
      <vt:lpstr>alt="Three hot air balloons hang together in a calm, sunny sky"</vt:lpstr>
      <vt:lpstr>Be consistent</vt:lpstr>
      <vt:lpstr>”The only reason I didn’t buy car insurance with this company is because they are using normal form elements on the site and not nicely designed ones.”</vt:lpstr>
      <vt:lpstr>PowerPoint Presentation</vt:lpstr>
      <vt:lpstr>PowerPoint Presentation</vt:lpstr>
      <vt:lpstr>The WebAIM Million</vt:lpstr>
      <vt:lpstr>The WebAIM Million</vt:lpstr>
      <vt:lpstr>Indulgence budget</vt:lpstr>
      <vt:lpstr>Add value</vt:lpstr>
      <vt:lpstr>Add value</vt:lpstr>
      <vt:lpstr>Accessible user experiences in 4’33”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user experiences in 4’33”</dc:title>
  <dc:creator>Microsoft Office User</dc:creator>
  <cp:lastModifiedBy>Microsoft Office User</cp:lastModifiedBy>
  <cp:revision>30</cp:revision>
  <dcterms:created xsi:type="dcterms:W3CDTF">2019-03-08T15:42:34Z</dcterms:created>
  <dcterms:modified xsi:type="dcterms:W3CDTF">2019-04-02T17:40:34Z</dcterms:modified>
</cp:coreProperties>
</file>