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theme/theme12.xml" ContentType="application/vnd.openxmlformats-officedocument.theme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theme/theme14.xml" ContentType="application/vnd.openxmlformats-officedocument.theme+xml"/>
  <Override PartName="/ppt/slideLayouts/slideLayout55.xml" ContentType="application/vnd.openxmlformats-officedocument.presentationml.slideLayout+xml"/>
  <Override PartName="/ppt/theme/theme15.xml" ContentType="application/vnd.openxmlformats-officedocument.theme+xml"/>
  <Override PartName="/ppt/slideLayouts/slideLayout56.xml" ContentType="application/vnd.openxmlformats-officedocument.presentationml.slideLayout+xml"/>
  <Override PartName="/ppt/theme/theme16.xml" ContentType="application/vnd.openxmlformats-officedocument.theme+xml"/>
  <Override PartName="/ppt/slideLayouts/slideLayout57.xml" ContentType="application/vnd.openxmlformats-officedocument.presentationml.slideLayout+xml"/>
  <Override PartName="/ppt/theme/theme1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58" r:id="rId2"/>
    <p:sldMasterId id="2147483888" r:id="rId3"/>
    <p:sldMasterId id="2147483819" r:id="rId4"/>
    <p:sldMasterId id="2147483713" r:id="rId5"/>
    <p:sldMasterId id="2147483755" r:id="rId6"/>
    <p:sldMasterId id="2147483717" r:id="rId7"/>
    <p:sldMasterId id="2147483772" r:id="rId8"/>
    <p:sldMasterId id="2147483774" r:id="rId9"/>
    <p:sldMasterId id="2147483776" r:id="rId10"/>
    <p:sldMasterId id="2147483778" r:id="rId11"/>
    <p:sldMasterId id="2147483909" r:id="rId12"/>
    <p:sldMasterId id="2147483911" r:id="rId13"/>
    <p:sldMasterId id="2147483913" r:id="rId14"/>
    <p:sldMasterId id="2147483915" r:id="rId15"/>
    <p:sldMasterId id="2147483722" r:id="rId16"/>
    <p:sldMasterId id="2147483918" r:id="rId17"/>
    <p:sldMasterId id="2147483921" r:id="rId18"/>
  </p:sldMasterIdLst>
  <p:notesMasterIdLst>
    <p:notesMasterId r:id="rId46"/>
  </p:notesMasterIdLst>
  <p:handoutMasterIdLst>
    <p:handoutMasterId r:id="rId47"/>
  </p:handoutMasterIdLst>
  <p:sldIdLst>
    <p:sldId id="530" r:id="rId19"/>
    <p:sldId id="356" r:id="rId20"/>
    <p:sldId id="592" r:id="rId21"/>
    <p:sldId id="594" r:id="rId22"/>
    <p:sldId id="808" r:id="rId23"/>
    <p:sldId id="551" r:id="rId24"/>
    <p:sldId id="609" r:id="rId25"/>
    <p:sldId id="595" r:id="rId26"/>
    <p:sldId id="596" r:id="rId27"/>
    <p:sldId id="608" r:id="rId28"/>
    <p:sldId id="809" r:id="rId29"/>
    <p:sldId id="314" r:id="rId30"/>
    <p:sldId id="598" r:id="rId31"/>
    <p:sldId id="610" r:id="rId32"/>
    <p:sldId id="599" r:id="rId33"/>
    <p:sldId id="600" r:id="rId34"/>
    <p:sldId id="578" r:id="rId35"/>
    <p:sldId id="584" r:id="rId36"/>
    <p:sldId id="604" r:id="rId37"/>
    <p:sldId id="605" r:id="rId38"/>
    <p:sldId id="601" r:id="rId39"/>
    <p:sldId id="602" r:id="rId40"/>
    <p:sldId id="274" r:id="rId41"/>
    <p:sldId id="568" r:id="rId42"/>
    <p:sldId id="588" r:id="rId43"/>
    <p:sldId id="535" r:id="rId44"/>
    <p:sldId id="257" r:id="rId45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ACF4D503-16CD-F349-9A66-A6132602CCEE}">
          <p14:sldIdLst>
            <p14:sldId id="530"/>
          </p14:sldIdLst>
        </p14:section>
        <p14:section name="Inledning" id="{A749C174-8B96-6E4D-8963-5D68A37CCFC9}">
          <p14:sldIdLst>
            <p14:sldId id="356"/>
            <p14:sldId id="592"/>
            <p14:sldId id="594"/>
          </p14:sldIdLst>
        </p14:section>
        <p14:section name="Bakgrund (problem)" id="{D676A010-662F-0242-8C27-8E7386467A85}">
          <p14:sldIdLst>
            <p14:sldId id="808"/>
            <p14:sldId id="551"/>
            <p14:sldId id="609"/>
            <p14:sldId id="595"/>
            <p14:sldId id="596"/>
            <p14:sldId id="608"/>
            <p14:sldId id="809"/>
          </p14:sldIdLst>
        </p14:section>
        <p14:section name="Nuläge (åtgärder)" id="{1A7EC84A-1394-434A-A9B6-1EA61C80419A}">
          <p14:sldIdLst/>
        </p14:section>
        <p14:section name="Hur gör vi?" id="{1222BDF3-CA7E-834D-89DE-52FF8A4E84A5}">
          <p14:sldIdLst>
            <p14:sldId id="314"/>
            <p14:sldId id="598"/>
            <p14:sldId id="610"/>
            <p14:sldId id="599"/>
            <p14:sldId id="600"/>
            <p14:sldId id="578"/>
            <p14:sldId id="584"/>
            <p14:sldId id="604"/>
            <p14:sldId id="605"/>
            <p14:sldId id="601"/>
            <p14:sldId id="602"/>
          </p14:sldIdLst>
        </p14:section>
        <p14:section name="Avslutning" id="{89331FDE-DF11-3046-A0EE-3986941927B3}">
          <p14:sldIdLst>
            <p14:sldId id="274"/>
            <p14:sldId id="568"/>
            <p14:sldId id="588"/>
            <p14:sldId id="535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5" autoAdjust="0"/>
    <p:restoredTop sz="94077"/>
  </p:normalViewPr>
  <p:slideViewPr>
    <p:cSldViewPr>
      <p:cViewPr varScale="1">
        <p:scale>
          <a:sx n="105" d="100"/>
          <a:sy n="105" d="100"/>
        </p:scale>
        <p:origin x="86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8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965C36B-EA76-B140-AFE3-3A964AD80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D84D057-D279-5648-9449-BB57E201F4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C166B-F927-AB47-864A-A148D7509325}" type="datetimeFigureOut">
              <a:rPr lang="sv-SE" smtClean="0"/>
              <a:t>2019-04-10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DE1176-1C11-AD47-BD33-50BA69218A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2D0783-94CA-B040-91C5-F7B63C182A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C8548-4C0A-CE48-A024-9928EA3ECB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1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96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54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299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59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6467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8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154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7103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2861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94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512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2422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417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8344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7892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2275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7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002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187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02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753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750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649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610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9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28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5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650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332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2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8369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88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61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2940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559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0371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591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762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1295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2040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1054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75111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36000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7896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55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815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288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9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410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562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8732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761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927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947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7234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2864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64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2493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3497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1570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900" dirty="0"/>
              <a:t>“Lorem ipsum dolor sit </a:t>
            </a:r>
            <a:r>
              <a:rPr lang="en-US" sz="3900" dirty="0" err="1"/>
              <a:t>amet</a:t>
            </a:r>
            <a:r>
              <a:rPr lang="en-US" sz="3900" dirty="0"/>
              <a:t>, </a:t>
            </a:r>
            <a:r>
              <a:rPr lang="en-US" sz="3900" dirty="0" err="1"/>
              <a:t>consectetur</a:t>
            </a:r>
            <a:r>
              <a:rPr lang="en-US" sz="3900" dirty="0"/>
              <a:t> </a:t>
            </a:r>
            <a:r>
              <a:rPr lang="en-US" sz="3900" dirty="0" err="1"/>
              <a:t>adipiscing</a:t>
            </a:r>
            <a:r>
              <a:rPr lang="en-US" sz="3900" dirty="0"/>
              <a:t> </a:t>
            </a:r>
            <a:r>
              <a:rPr lang="en-US" sz="3900" dirty="0" err="1"/>
              <a:t>elitestibulum</a:t>
            </a:r>
            <a:r>
              <a:rPr lang="en-US" sz="3900" dirty="0"/>
              <a:t> </a:t>
            </a:r>
            <a:r>
              <a:rPr lang="en-US" sz="3900" dirty="0" err="1"/>
              <a:t>aliquet</a:t>
            </a:r>
            <a:r>
              <a:rPr lang="en-US" sz="39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115616" y="627534"/>
            <a:ext cx="7134250" cy="3672408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200" dirty="0"/>
              <a:t>“Lorem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. Lorem ipsum dolor sit </a:t>
            </a:r>
            <a:r>
              <a:rPr lang="en-US" sz="3200" dirty="0" err="1"/>
              <a:t>amet</a:t>
            </a:r>
            <a:r>
              <a:rPr lang="en-US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097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200" dirty="0"/>
              <a:t>“Lorem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. Vestibulum </a:t>
            </a:r>
            <a:r>
              <a:rPr lang="en-US" sz="3200" dirty="0" err="1"/>
              <a:t>aliquet</a:t>
            </a:r>
            <a:r>
              <a:rPr lang="en-US" sz="3200" dirty="0"/>
              <a:t> </a:t>
            </a:r>
            <a:r>
              <a:rPr lang="en-US" sz="3200" dirty="0" err="1"/>
              <a:t>consequat</a:t>
            </a:r>
            <a:r>
              <a:rPr lang="en-US" sz="3200" dirty="0"/>
              <a:t> dolor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mattis</a:t>
            </a:r>
            <a:r>
              <a:rPr lang="en-US" sz="3200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291589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900" dirty="0"/>
              <a:t>“Lorem ipsum dolor sit </a:t>
            </a:r>
            <a:r>
              <a:rPr lang="en-US" sz="3900" dirty="0" err="1"/>
              <a:t>amet</a:t>
            </a:r>
            <a:r>
              <a:rPr lang="en-US" sz="3900" dirty="0"/>
              <a:t>, </a:t>
            </a:r>
            <a:r>
              <a:rPr lang="en-US" sz="3900" dirty="0" err="1"/>
              <a:t>consectetur</a:t>
            </a:r>
            <a:r>
              <a:rPr lang="en-US" sz="3900" dirty="0"/>
              <a:t> </a:t>
            </a:r>
            <a:r>
              <a:rPr lang="en-US" sz="3900" dirty="0" err="1"/>
              <a:t>adipiscing</a:t>
            </a:r>
            <a:r>
              <a:rPr lang="en-US" sz="3900" dirty="0"/>
              <a:t> </a:t>
            </a:r>
            <a:r>
              <a:rPr lang="en-US" sz="3900" dirty="0" err="1"/>
              <a:t>elit</a:t>
            </a:r>
            <a:r>
              <a:rPr lang="en-US" sz="3900" dirty="0"/>
              <a:t> </a:t>
            </a:r>
            <a:r>
              <a:rPr lang="en-US" sz="3900" dirty="0" err="1"/>
              <a:t>vestibu</a:t>
            </a:r>
            <a:r>
              <a:rPr lang="en-US" sz="39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73541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34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369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98986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6284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9731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2353612" cy="355276"/>
          </a:xfrm>
          <a:solidFill>
            <a:schemeClr val="tx1"/>
          </a:solidFill>
        </p:spPr>
        <p:txBody>
          <a:bodyPr wrap="none" lIns="432000" tIns="54000" rIns="432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text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4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17044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4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39855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2536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5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8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344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34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63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5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58982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5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5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w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4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wmf"/><Relationship Id="rId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wmf"/><Relationship Id="rId4" Type="http://schemas.openxmlformats.org/officeDocument/2006/relationships/image" Target="../media/image7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w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48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98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9857"/>
            <a:ext cx="9144000" cy="514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048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706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2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800080" indent="-342892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91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0" r:id="rId2"/>
    <p:sldLayoutId id="2147483761" r:id="rId3"/>
    <p:sldLayoutId id="2147483762" r:id="rId4"/>
    <p:sldLayoutId id="2147483763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81" r:id="rId11"/>
    <p:sldLayoutId id="2147483783" r:id="rId12"/>
    <p:sldLayoutId id="2147483784" r:id="rId13"/>
    <p:sldLayoutId id="2147483786" r:id="rId14"/>
    <p:sldLayoutId id="2147483785" r:id="rId15"/>
    <p:sldLayoutId id="2147483790" r:id="rId16"/>
    <p:sldLayoutId id="2147483791" r:id="rId17"/>
    <p:sldLayoutId id="2147483789" r:id="rId18"/>
    <p:sldLayoutId id="2147483917" r:id="rId19"/>
    <p:sldLayoutId id="214748392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15D36DB-13B6-914F-AF56-5A9AD3A33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05"/>
            <a:ext cx="9144000" cy="515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6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2019-04-10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(null)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(null)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(null)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808217"/>
            <a:ext cx="7560840" cy="720079"/>
          </a:xfrm>
        </p:spPr>
        <p:txBody>
          <a:bodyPr/>
          <a:lstStyle/>
          <a:p>
            <a:r>
              <a:rPr lang="sv-SE" dirty="0"/>
              <a:t>Kognitiv tillgänglighet i fokus</a:t>
            </a:r>
            <a:br>
              <a:rPr lang="sv-SE" dirty="0"/>
            </a:b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sara.kjellstrand@funka.com</a:t>
            </a:r>
            <a:br>
              <a:rPr lang="sv-SE" dirty="0"/>
            </a:br>
            <a:r>
              <a:rPr lang="sv-SE" dirty="0"/>
              <a:t>emil.gejrot@funka.com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785F93E-AB97-0B4F-B983-F822A742D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9872" y="1635646"/>
            <a:ext cx="6024257" cy="1872208"/>
          </a:xfrm>
        </p:spPr>
        <p:txBody>
          <a:bodyPr/>
          <a:lstStyle/>
          <a:p>
            <a:r>
              <a:rPr lang="sv-SE" dirty="0"/>
              <a:t>Men få av dessa behov täcks av de regelverk som finns idag…</a:t>
            </a:r>
          </a:p>
        </p:txBody>
      </p:sp>
    </p:spTree>
    <p:extLst>
      <p:ext uri="{BB962C8B-B14F-4D97-AF65-F5344CB8AC3E}">
        <p14:creationId xmlns:p14="http://schemas.microsoft.com/office/powerpoint/2010/main" val="120464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8ADF6B3-AB00-9240-B99A-88D8C6162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2506" y="2619445"/>
            <a:ext cx="3205678" cy="1176441"/>
          </a:xfrm>
        </p:spPr>
        <p:txBody>
          <a:bodyPr>
            <a:normAutofit fontScale="92500"/>
          </a:bodyPr>
          <a:lstStyle/>
          <a:p>
            <a:r>
              <a:rPr lang="sv-SE" sz="2000" dirty="0"/>
              <a:t>Ett exempel på kognitiv (o)tillgänglighet: </a:t>
            </a:r>
          </a:p>
          <a:p>
            <a:r>
              <a:rPr lang="sv-SE" sz="2000" dirty="0"/>
              <a:t>Anna ska köpa en resa…</a:t>
            </a:r>
          </a:p>
          <a:p>
            <a:endParaRPr lang="en-IE" dirty="0"/>
          </a:p>
        </p:txBody>
      </p:sp>
      <p:pic>
        <p:nvPicPr>
          <p:cNvPr id="4" name="Bildobjekt 3" descr="En teckning av sedlar och mynt.">
            <a:extLst>
              <a:ext uri="{FF2B5EF4-FFF2-40B4-BE49-F238E27FC236}">
                <a16:creationId xmlns:a16="http://schemas.microsoft.com/office/drawing/2014/main" id="{33B238AF-DBE2-9945-9279-941ACEA17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482" y="326355"/>
            <a:ext cx="1217261" cy="1220738"/>
          </a:xfrm>
          <a:prstGeom prst="rect">
            <a:avLst/>
          </a:prstGeom>
        </p:spPr>
      </p:pic>
      <p:pic>
        <p:nvPicPr>
          <p:cNvPr id="8" name="Bildobjekt 7" descr="En teckning av ett frågetecken.">
            <a:extLst>
              <a:ext uri="{FF2B5EF4-FFF2-40B4-BE49-F238E27FC236}">
                <a16:creationId xmlns:a16="http://schemas.microsoft.com/office/drawing/2014/main" id="{B5040813-0D57-E041-AC54-C23201451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621" y="326355"/>
            <a:ext cx="1217261" cy="1220738"/>
          </a:xfrm>
          <a:prstGeom prst="rect">
            <a:avLst/>
          </a:prstGeom>
        </p:spPr>
      </p:pic>
      <p:pic>
        <p:nvPicPr>
          <p:cNvPr id="10" name="Bildobjekt 9" descr="En teckning av en person som ser missnöjd ut.">
            <a:extLst>
              <a:ext uri="{FF2B5EF4-FFF2-40B4-BE49-F238E27FC236}">
                <a16:creationId xmlns:a16="http://schemas.microsoft.com/office/drawing/2014/main" id="{D61A4EDB-7753-9941-AB79-A4F26C99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451" y="342900"/>
            <a:ext cx="1217261" cy="1220738"/>
          </a:xfrm>
          <a:prstGeom prst="rect">
            <a:avLst/>
          </a:prstGeom>
        </p:spPr>
      </p:pic>
      <p:pic>
        <p:nvPicPr>
          <p:cNvPr id="12" name="Bildobjekt 11" descr="En teckning av en resväska.">
            <a:extLst>
              <a:ext uri="{FF2B5EF4-FFF2-40B4-BE49-F238E27FC236}">
                <a16:creationId xmlns:a16="http://schemas.microsoft.com/office/drawing/2014/main" id="{264776F5-1496-BF4E-BA3F-20E6C2D32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51" y="342900"/>
            <a:ext cx="1217261" cy="1220738"/>
          </a:xfrm>
          <a:prstGeom prst="rect">
            <a:avLst/>
          </a:prstGeom>
        </p:spPr>
      </p:pic>
      <p:pic>
        <p:nvPicPr>
          <p:cNvPr id="13" name="Bildobjekt 12" descr="En menyikon.">
            <a:extLst>
              <a:ext uri="{FF2B5EF4-FFF2-40B4-BE49-F238E27FC236}">
                <a16:creationId xmlns:a16="http://schemas.microsoft.com/office/drawing/2014/main" id="{D837EAC0-AC83-0B4C-BAA6-6BDBE1F0A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13" y="2494902"/>
            <a:ext cx="648072" cy="64807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2" descr="En ikon som föreställer en cirkel som omsluter ett plustecken.">
            <a:extLst>
              <a:ext uri="{FF2B5EF4-FFF2-40B4-BE49-F238E27FC236}">
                <a16:creationId xmlns:a16="http://schemas.microsoft.com/office/drawing/2014/main" id="{A2A894BD-0151-3842-BD4D-54680DA0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074" y="4009636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En klocka som räknar ner från fyra minuter.">
            <a:extLst>
              <a:ext uri="{FF2B5EF4-FFF2-40B4-BE49-F238E27FC236}">
                <a16:creationId xmlns:a16="http://schemas.microsoft.com/office/drawing/2014/main" id="{214BB7AD-03F6-214A-91F2-06FE73847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737891"/>
            <a:ext cx="1129654" cy="650681"/>
          </a:xfrm>
          <a:prstGeom prst="rect">
            <a:avLst/>
          </a:prstGeom>
        </p:spPr>
      </p:pic>
      <p:pic>
        <p:nvPicPr>
          <p:cNvPr id="16" name="Bildobjekt 15" descr="En ikon som föreställer fyra pilar som alla pekar inåt mot en och samma punkt.">
            <a:extLst>
              <a:ext uri="{FF2B5EF4-FFF2-40B4-BE49-F238E27FC236}">
                <a16:creationId xmlns:a16="http://schemas.microsoft.com/office/drawing/2014/main" id="{388A451E-3025-5144-9C9D-BBDEA7E0F3B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6863" y="4012198"/>
            <a:ext cx="645510" cy="645510"/>
          </a:xfrm>
          <a:prstGeom prst="rect">
            <a:avLst/>
          </a:prstGeom>
        </p:spPr>
      </p:pic>
      <p:pic>
        <p:nvPicPr>
          <p:cNvPr id="14" name="Bildobjekt 13" descr="En ikon som föreställer ett förstoringsglas.">
            <a:extLst>
              <a:ext uri="{FF2B5EF4-FFF2-40B4-BE49-F238E27FC236}">
                <a16:creationId xmlns:a16="http://schemas.microsoft.com/office/drawing/2014/main" id="{96E8B79F-8EB5-ED48-92B2-812AA97645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37" y="2494902"/>
            <a:ext cx="598403" cy="64807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EA5C668-F7BB-2C41-9955-2FEDDC014909}"/>
              </a:ext>
            </a:extLst>
          </p:cNvPr>
          <p:cNvSpPr/>
          <p:nvPr/>
        </p:nvSpPr>
        <p:spPr>
          <a:xfrm>
            <a:off x="2168351" y="2499742"/>
            <a:ext cx="4608512" cy="2160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3564274-B777-5045-9F67-A31DF53D8B2E}"/>
              </a:ext>
            </a:extLst>
          </p:cNvPr>
          <p:cNvSpPr/>
          <p:nvPr/>
        </p:nvSpPr>
        <p:spPr>
          <a:xfrm>
            <a:off x="3023408" y="3651783"/>
            <a:ext cx="3105263" cy="33437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Skriv in krypteringsnyckeln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BAC6498-0124-8245-A3F3-59DAE3C53946}"/>
              </a:ext>
            </a:extLst>
          </p:cNvPr>
          <p:cNvSpPr txBox="1"/>
          <p:nvPr/>
        </p:nvSpPr>
        <p:spPr>
          <a:xfrm>
            <a:off x="3452303" y="249490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Säker inloggning </a:t>
            </a:r>
          </a:p>
        </p:txBody>
      </p:sp>
      <p:sp>
        <p:nvSpPr>
          <p:cNvPr id="20" name="Ned 19">
            <a:extLst>
              <a:ext uri="{FF2B5EF4-FFF2-40B4-BE49-F238E27FC236}">
                <a16:creationId xmlns:a16="http://schemas.microsoft.com/office/drawing/2014/main" id="{09CF6E71-451C-B640-AC1B-D39867139D48}"/>
              </a:ext>
            </a:extLst>
          </p:cNvPr>
          <p:cNvSpPr/>
          <p:nvPr/>
        </p:nvSpPr>
        <p:spPr>
          <a:xfrm>
            <a:off x="4439707" y="2866772"/>
            <a:ext cx="216144" cy="33437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ruta 20" descr="En CAPTCHA.">
            <a:extLst>
              <a:ext uri="{FF2B5EF4-FFF2-40B4-BE49-F238E27FC236}">
                <a16:creationId xmlns:a16="http://schemas.microsoft.com/office/drawing/2014/main" id="{DC77608A-9A25-5F4D-B6AD-62B1CFD435A0}"/>
              </a:ext>
            </a:extLst>
          </p:cNvPr>
          <p:cNvSpPr txBox="1"/>
          <p:nvPr/>
        </p:nvSpPr>
        <p:spPr>
          <a:xfrm>
            <a:off x="3696006" y="4045284"/>
            <a:ext cx="1703546" cy="30777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u-Cans-CA" sz="1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ea typeface="+mn-ea"/>
                <a:cs typeface="+mn-cs"/>
              </a:rPr>
              <a:t>ᗢᕊᙓᘐᖇᓰᖰᒪᓮᘐ ☂ᙓ</a:t>
            </a:r>
            <a:r>
              <a:rPr kumimoji="0" lang="ka-GE" sz="1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ea typeface="+mn-ea"/>
                <a:cs typeface="+mn-cs"/>
              </a:rPr>
              <a:t>ჯ♈</a:t>
            </a:r>
            <a:endParaRPr kumimoji="0" lang="sv-SE" sz="1400" b="0" i="1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" pitchFamily="2" charset="77"/>
              <a:ea typeface="+mn-ea"/>
              <a:cs typeface="+mn-cs"/>
            </a:endParaRPr>
          </a:p>
        </p:txBody>
      </p:sp>
      <p:pic>
        <p:nvPicPr>
          <p:cNvPr id="22" name="Platshållare för bild 13" descr="En logotyp för en bank som kallas &quot;Banken&quot;.">
            <a:extLst>
              <a:ext uri="{FF2B5EF4-FFF2-40B4-BE49-F238E27FC236}">
                <a16:creationId xmlns:a16="http://schemas.microsoft.com/office/drawing/2014/main" id="{AE71F295-4C11-554D-8AB0-3E7899B392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391" y="2494902"/>
            <a:ext cx="861017" cy="699404"/>
          </a:xfrm>
          <a:prstGeom prst="rect">
            <a:avLst/>
          </a:prstGeom>
        </p:spPr>
      </p:pic>
      <p:pic>
        <p:nvPicPr>
          <p:cNvPr id="23" name="Bildobjekt 22" descr="En teckning av ett hängläs med en nyckel.">
            <a:extLst>
              <a:ext uri="{FF2B5EF4-FFF2-40B4-BE49-F238E27FC236}">
                <a16:creationId xmlns:a16="http://schemas.microsoft.com/office/drawing/2014/main" id="{CC66F9C3-D4E6-DD4C-9A8E-46EFAAB6FD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13" y="310822"/>
            <a:ext cx="1220738" cy="12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19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C8EE487-5F82-4D4C-BBBB-2291C4CE0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2044" y="1707750"/>
            <a:ext cx="3816424" cy="1728000"/>
          </a:xfrm>
        </p:spPr>
        <p:txBody>
          <a:bodyPr/>
          <a:lstStyle/>
          <a:p>
            <a:r>
              <a:rPr lang="sv-SE" dirty="0"/>
              <a:t>Vår </a:t>
            </a:r>
            <a:r>
              <a:rPr lang="sv-SE" dirty="0">
                <a:solidFill>
                  <a:schemeClr val="accent3"/>
                </a:solidFill>
              </a:rPr>
              <a:t>forskning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828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046B74-1C08-2442-8EE3-AC4B88CA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329791" cy="699404"/>
          </a:xfrm>
        </p:spPr>
        <p:txBody>
          <a:bodyPr/>
          <a:lstStyle/>
          <a:p>
            <a:r>
              <a:rPr lang="sv-SE" dirty="0"/>
              <a:t>Vad gör vi?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FDCA4A-284F-8C46-A8AF-172B81EA6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/>
              <a:t>Många projekt samtidigt</a:t>
            </a:r>
          </a:p>
          <a:p>
            <a:r>
              <a:rPr lang="sv-SE" dirty="0"/>
              <a:t>Samhällsnivå och individnivå</a:t>
            </a:r>
          </a:p>
          <a:p>
            <a:r>
              <a:rPr lang="sv-SE" dirty="0"/>
              <a:t>Två exempel:</a:t>
            </a:r>
          </a:p>
          <a:p>
            <a:pPr lvl="1"/>
            <a:r>
              <a:rPr lang="sv-SE" dirty="0"/>
              <a:t>Kognitiva kriterier</a:t>
            </a:r>
          </a:p>
          <a:p>
            <a:pPr lvl="1"/>
            <a:r>
              <a:rPr lang="sv-SE" dirty="0" err="1"/>
              <a:t>Easy</a:t>
            </a:r>
            <a:r>
              <a:rPr lang="sv-SE" dirty="0"/>
              <a:t> Reading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0C1792F-D440-3E47-BC0B-26EBADEAC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491630"/>
            <a:ext cx="215408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6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2D4C81-E4B8-CE40-9A44-5F0D4CFE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Kognitiva kriterier – utmaning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57055E-281D-DA47-88E6-6FE10E9AD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Aktuell lagstiftning räcker inte</a:t>
            </a:r>
          </a:p>
          <a:p>
            <a:r>
              <a:rPr lang="sv-SE" dirty="0"/>
              <a:t>Många har känt sig kallade men ingen har lyckats</a:t>
            </a:r>
          </a:p>
          <a:p>
            <a:r>
              <a:rPr lang="sv-SE" dirty="0"/>
              <a:t>Mätbarhet är nyckeln!</a:t>
            </a:r>
          </a:p>
        </p:txBody>
      </p:sp>
    </p:spTree>
    <p:extLst>
      <p:ext uri="{BB962C8B-B14F-4D97-AF65-F5344CB8AC3E}">
        <p14:creationId xmlns:p14="http://schemas.microsoft.com/office/powerpoint/2010/main" val="173950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AD82AE-FFC9-E545-ADC0-2548680E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Kognitiva kriterier – utmaning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1187A20-A700-DD42-86D0-10C082A0C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Mål: Se till att kognitiv tillgänglighet hamnar i fokus i lagstiftningen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Medel:  Omvandla rekommendationer till mätbara krav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Finansierat av Vinnova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FC0E0E-98BF-A142-86ED-990C542DE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84" y="1923678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8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91FA01-FEED-DC46-8D07-8A32E7DDD5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3688" y="1275606"/>
            <a:ext cx="2664296" cy="1008112"/>
          </a:xfrm>
        </p:spPr>
        <p:txBody>
          <a:bodyPr>
            <a:normAutofit/>
          </a:bodyPr>
          <a:lstStyle/>
          <a:p>
            <a:r>
              <a:rPr lang="sv-SE" sz="1400" dirty="0"/>
              <a:t>Funka</a:t>
            </a:r>
          </a:p>
          <a:p>
            <a:r>
              <a:rPr lang="sv-SE" sz="1400" dirty="0"/>
              <a:t>Stockholms universitet</a:t>
            </a:r>
          </a:p>
          <a:p>
            <a:r>
              <a:rPr lang="sv-SE" sz="1400" dirty="0"/>
              <a:t>SIS</a:t>
            </a:r>
          </a:p>
          <a:p>
            <a:r>
              <a:rPr lang="sv-SE" sz="1400" dirty="0"/>
              <a:t>SPSM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95A8A4-82F2-5547-813A-ABA601FE41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2040" y="1330642"/>
            <a:ext cx="2448272" cy="936104"/>
          </a:xfrm>
        </p:spPr>
        <p:txBody>
          <a:bodyPr>
            <a:noAutofit/>
          </a:bodyPr>
          <a:lstStyle/>
          <a:p>
            <a:r>
              <a:rPr lang="sv-SE" sz="1400" dirty="0"/>
              <a:t>Skolor</a:t>
            </a:r>
          </a:p>
          <a:p>
            <a:r>
              <a:rPr lang="sv-SE" sz="1400" dirty="0"/>
              <a:t>Myndigheter</a:t>
            </a:r>
          </a:p>
          <a:p>
            <a:r>
              <a:rPr lang="sv-SE" sz="1400" dirty="0"/>
              <a:t>Läromedelsproducenter</a:t>
            </a:r>
          </a:p>
          <a:p>
            <a:r>
              <a:rPr lang="sv-SE" sz="1400" dirty="0"/>
              <a:t>Digitala offentliga tjänster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290037F-5788-D340-B0ED-F3A8DB7635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35896" y="3219822"/>
            <a:ext cx="2376264" cy="1008112"/>
          </a:xfrm>
        </p:spPr>
        <p:txBody>
          <a:bodyPr>
            <a:noAutofit/>
          </a:bodyPr>
          <a:lstStyle/>
          <a:p>
            <a:r>
              <a:rPr lang="sv-SE" sz="1400" dirty="0"/>
              <a:t>ISO</a:t>
            </a:r>
          </a:p>
          <a:p>
            <a:r>
              <a:rPr lang="sv-SE" sz="1400" dirty="0"/>
              <a:t>ETSI</a:t>
            </a:r>
          </a:p>
          <a:p>
            <a:r>
              <a:rPr lang="sv-SE" sz="1400" dirty="0"/>
              <a:t>CEN-CENELEC</a:t>
            </a:r>
          </a:p>
          <a:p>
            <a:r>
              <a:rPr lang="sv-SE" sz="1400" dirty="0"/>
              <a:t>W3C</a:t>
            </a:r>
          </a:p>
        </p:txBody>
      </p:sp>
    </p:spTree>
    <p:extLst>
      <p:ext uri="{BB962C8B-B14F-4D97-AF65-F5344CB8AC3E}">
        <p14:creationId xmlns:p14="http://schemas.microsoft.com/office/powerpoint/2010/main" val="139044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AD82AE-FFC9-E545-ADC0-2548680E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356"/>
            <a:ext cx="7675531" cy="699404"/>
          </a:xfrm>
        </p:spPr>
        <p:txBody>
          <a:bodyPr/>
          <a:lstStyle/>
          <a:p>
            <a:r>
              <a:rPr lang="sv-SE" dirty="0"/>
              <a:t>Kognitiva kriterier – delresultat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0D5C450-F836-3642-BBF8-D6F442ED25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207" y="2202418"/>
            <a:ext cx="4369786" cy="369332"/>
          </a:xfrm>
        </p:spPr>
        <p:txBody>
          <a:bodyPr>
            <a:normAutofit/>
          </a:bodyPr>
          <a:lstStyle/>
          <a:p>
            <a:r>
              <a:rPr lang="sv-SE" dirty="0"/>
              <a:t> 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A8D81831-624C-194D-B2E8-781F37343728}"/>
              </a:ext>
            </a:extLst>
          </p:cNvPr>
          <p:cNvSpPr txBox="1">
            <a:spLocks/>
          </p:cNvSpPr>
          <p:nvPr/>
        </p:nvSpPr>
        <p:spPr>
          <a:xfrm>
            <a:off x="5010192" y="1923678"/>
            <a:ext cx="4003601" cy="188685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Mätbarhet = testbarhet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Hjälper många grupper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Bygga på existerande ramverk</a:t>
            </a:r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pic>
        <p:nvPicPr>
          <p:cNvPr id="7" name="Bildobjekt 6" descr="En person som sitter framför två datorer och gör ett så kallat ögonspårningstest (eye tracking).">
            <a:extLst>
              <a:ext uri="{FF2B5EF4-FFF2-40B4-BE49-F238E27FC236}">
                <a16:creationId xmlns:a16="http://schemas.microsoft.com/office/drawing/2014/main" id="{1A4979D2-AEC7-9643-B75B-A82806B54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678"/>
            <a:ext cx="446449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0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Interativ process">
            <a:extLst>
              <a:ext uri="{FF2B5EF4-FFF2-40B4-BE49-F238E27FC236}">
                <a16:creationId xmlns:a16="http://schemas.microsoft.com/office/drawing/2014/main" id="{976D834F-81B4-2041-A4B3-64E9A1B4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69" y="1851670"/>
            <a:ext cx="1614845" cy="311388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87371F7-828B-8741-830F-18448B08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859"/>
            <a:ext cx="6516215" cy="1253402"/>
          </a:xfrm>
        </p:spPr>
        <p:txBody>
          <a:bodyPr wrap="square"/>
          <a:lstStyle/>
          <a:p>
            <a:r>
              <a:rPr lang="sv-SE" dirty="0"/>
              <a:t>Kognitiva kriterier – plan för utveckling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AE6AB758-7948-9540-921E-4F99C5D78468}"/>
              </a:ext>
            </a:extLst>
          </p:cNvPr>
          <p:cNvSpPr txBox="1">
            <a:spLocks/>
          </p:cNvSpPr>
          <p:nvPr/>
        </p:nvSpPr>
        <p:spPr>
          <a:xfrm>
            <a:off x="1979712" y="1367671"/>
            <a:ext cx="3949089" cy="170813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08A0F756-E229-004E-AA9F-EB04129BD9DF}"/>
              </a:ext>
            </a:extLst>
          </p:cNvPr>
          <p:cNvSpPr txBox="1">
            <a:spLocks/>
          </p:cNvSpPr>
          <p:nvPr/>
        </p:nvSpPr>
        <p:spPr>
          <a:xfrm>
            <a:off x="4427984" y="1734813"/>
            <a:ext cx="4347788" cy="2565129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dirty="0"/>
          </a:p>
          <a:p>
            <a:pPr algn="l"/>
            <a:r>
              <a:rPr lang="sv-SE" b="1" dirty="0"/>
              <a:t>Förankring: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Standardisering, behovsägare, slutanvändare</a:t>
            </a:r>
          </a:p>
          <a:p>
            <a:pPr algn="l">
              <a:spcBef>
                <a:spcPts val="1176"/>
              </a:spcBef>
            </a:pPr>
            <a:r>
              <a:rPr lang="sv-SE" b="1" dirty="0"/>
              <a:t>Hands-on-tester med användare: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Offentliga tjänster, digitala skolmiljön</a:t>
            </a:r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6C20791-CEB3-0F40-9872-82D8C948D050}"/>
              </a:ext>
            </a:extLst>
          </p:cNvPr>
          <p:cNvSpPr/>
          <p:nvPr/>
        </p:nvSpPr>
        <p:spPr>
          <a:xfrm>
            <a:off x="1835696" y="4115276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b="1" dirty="0"/>
              <a:t>Tester</a:t>
            </a:r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7F035FC-D050-A44B-B9F8-8914F2F77B86}"/>
              </a:ext>
            </a:extLst>
          </p:cNvPr>
          <p:cNvSpPr/>
          <p:nvPr/>
        </p:nvSpPr>
        <p:spPr>
          <a:xfrm>
            <a:off x="1259632" y="320623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1600" b="1" dirty="0"/>
              <a:t>Utveckling</a:t>
            </a:r>
            <a:endParaRPr lang="sv-SE" sz="16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43840D8-4C21-FE4D-945C-22AF284F361C}"/>
              </a:ext>
            </a:extLst>
          </p:cNvPr>
          <p:cNvSpPr/>
          <p:nvPr/>
        </p:nvSpPr>
        <p:spPr>
          <a:xfrm>
            <a:off x="1610778" y="2305204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1600" b="1" dirty="0"/>
              <a:t>Förankring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62035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AD82AE-FFC9-E545-ADC0-2548680E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481295" cy="699404"/>
          </a:xfrm>
        </p:spPr>
        <p:txBody>
          <a:bodyPr/>
          <a:lstStyle/>
          <a:p>
            <a:r>
              <a:rPr lang="sv-SE" dirty="0" err="1"/>
              <a:t>Easy</a:t>
            </a:r>
            <a:r>
              <a:rPr lang="sv-SE" dirty="0"/>
              <a:t> Reading – utmaning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F84FC97F-9422-934F-8BD3-D5F6679FA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39416"/>
            <a:ext cx="2549380" cy="2552700"/>
          </a:xfrm>
          <a:ln>
            <a:solidFill>
              <a:schemeClr val="bg1"/>
            </a:solidFill>
          </a:ln>
          <a:effectLst/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1187A20-A700-DD42-86D0-10C082A0C6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90" y="1347614"/>
            <a:ext cx="5252122" cy="27363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Mål: Underlätta för alla att förstå och navigera webbsidor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Medel: Hjälpmedel som anpassar webbinnehållet till användaren i realtid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Finansierat av Horisont 2020</a:t>
            </a:r>
          </a:p>
        </p:txBody>
      </p:sp>
      <p:pic>
        <p:nvPicPr>
          <p:cNvPr id="7" name="Bildobjekt 6" descr="Den europeiska unionens flagga.">
            <a:extLst>
              <a:ext uri="{FF2B5EF4-FFF2-40B4-BE49-F238E27FC236}">
                <a16:creationId xmlns:a16="http://schemas.microsoft.com/office/drawing/2014/main" id="{6486E1B5-1E92-D042-9893-E259D825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867895"/>
            <a:ext cx="129614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721390" cy="699404"/>
          </a:xfrm>
        </p:spPr>
        <p:txBody>
          <a:bodyPr/>
          <a:lstStyle/>
          <a:p>
            <a:r>
              <a:rPr lang="sv-SE" dirty="0"/>
              <a:t>Funka forskar!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999" y="1511999"/>
            <a:ext cx="4896163" cy="2644075"/>
          </a:xfrm>
        </p:spPr>
        <p:txBody>
          <a:bodyPr>
            <a:normAutofit/>
          </a:bodyPr>
          <a:lstStyle/>
          <a:p>
            <a:r>
              <a:rPr lang="sv-SE" dirty="0"/>
              <a:t>Därför att det behövs</a:t>
            </a:r>
          </a:p>
          <a:p>
            <a:r>
              <a:rPr lang="sv-SE" dirty="0"/>
              <a:t>20 % av verksamheten</a:t>
            </a:r>
          </a:p>
          <a:p>
            <a:r>
              <a:rPr lang="sv-SE" dirty="0"/>
              <a:t>Forskning och innovation</a:t>
            </a:r>
          </a:p>
          <a:p>
            <a:r>
              <a:rPr lang="sv-SE" dirty="0"/>
              <a:t>Sverige, Norden, Europa</a:t>
            </a:r>
          </a:p>
        </p:txBody>
      </p:sp>
      <p:pic>
        <p:nvPicPr>
          <p:cNvPr id="5" name="Bildobjekt 4" descr="Porträttbild av Ebba Myrsten, partneransvarig och samordnare för testpersoner.">
            <a:extLst>
              <a:ext uri="{FF2B5EF4-FFF2-40B4-BE49-F238E27FC236}">
                <a16:creationId xmlns:a16="http://schemas.microsoft.com/office/drawing/2014/main" id="{6EB497C1-DAE1-8F43-9FA2-9713010E4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416724"/>
            <a:ext cx="832154" cy="832154"/>
          </a:xfrm>
          <a:prstGeom prst="ellipse">
            <a:avLst/>
          </a:prstGeom>
        </p:spPr>
      </p:pic>
      <p:pic>
        <p:nvPicPr>
          <p:cNvPr id="7" name="Bildobjekt 6" descr="Porträttbild av Susanna Laurin, Chief Research and Innovation Officer.">
            <a:extLst>
              <a:ext uri="{FF2B5EF4-FFF2-40B4-BE49-F238E27FC236}">
                <a16:creationId xmlns:a16="http://schemas.microsoft.com/office/drawing/2014/main" id="{19F68CB9-F2EE-CF49-B993-CF152E863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1395383"/>
            <a:ext cx="832154" cy="832154"/>
          </a:xfrm>
          <a:prstGeom prst="ellipse">
            <a:avLst/>
          </a:prstGeom>
        </p:spPr>
      </p:pic>
      <p:pic>
        <p:nvPicPr>
          <p:cNvPr id="8" name="Bildobjekt 7" descr="Porträttbild av Emil Gejrot, utredare.">
            <a:extLst>
              <a:ext uri="{FF2B5EF4-FFF2-40B4-BE49-F238E27FC236}">
                <a16:creationId xmlns:a16="http://schemas.microsoft.com/office/drawing/2014/main" id="{FA8F76AC-43F8-E34F-A0A3-9CC2F7D56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395383"/>
            <a:ext cx="832154" cy="833516"/>
          </a:xfrm>
          <a:prstGeom prst="ellipse">
            <a:avLst/>
          </a:prstGeom>
        </p:spPr>
      </p:pic>
      <p:pic>
        <p:nvPicPr>
          <p:cNvPr id="9" name="Bildobjekt 8" descr="Porträttbild av Sara Kjellstrand, projektkoordinator.">
            <a:extLst>
              <a:ext uri="{FF2B5EF4-FFF2-40B4-BE49-F238E27FC236}">
                <a16:creationId xmlns:a16="http://schemas.microsoft.com/office/drawing/2014/main" id="{A87546B0-9487-1344-86E1-5BB7EEFD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72" y="1395383"/>
            <a:ext cx="832154" cy="832154"/>
          </a:xfrm>
          <a:prstGeom prst="ellipse">
            <a:avLst/>
          </a:prstGeom>
        </p:spPr>
      </p:pic>
      <p:pic>
        <p:nvPicPr>
          <p:cNvPr id="10" name="Bildobjekt 9" descr="Porträttbild av Roberto Zuffada, projektledare för Funkas europeiska projekt.">
            <a:extLst>
              <a:ext uri="{FF2B5EF4-FFF2-40B4-BE49-F238E27FC236}">
                <a16:creationId xmlns:a16="http://schemas.microsoft.com/office/drawing/2014/main" id="{4B670F36-6803-2147-857E-385744CB8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416724"/>
            <a:ext cx="832154" cy="833389"/>
          </a:xfrm>
          <a:prstGeom prst="ellipse">
            <a:avLst/>
          </a:prstGeom>
        </p:spPr>
      </p:pic>
      <p:pic>
        <p:nvPicPr>
          <p:cNvPr id="11" name="Bildobjekt 10" descr="Porträttbild av José Usero, ansvarig för internationella projekt.">
            <a:extLst>
              <a:ext uri="{FF2B5EF4-FFF2-40B4-BE49-F238E27FC236}">
                <a16:creationId xmlns:a16="http://schemas.microsoft.com/office/drawing/2014/main" id="{71CCF1A0-BADD-534A-AD6C-C0285710D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417959"/>
            <a:ext cx="832154" cy="8321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210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91FA01-FEED-DC46-8D07-8A32E7DDD5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6253" y="1303183"/>
            <a:ext cx="2304257" cy="1152128"/>
          </a:xfrm>
        </p:spPr>
        <p:txBody>
          <a:bodyPr>
            <a:normAutofit/>
          </a:bodyPr>
          <a:lstStyle/>
          <a:p>
            <a:r>
              <a:rPr lang="sv-SE" sz="1400" dirty="0"/>
              <a:t>Johannes-Kepler-</a:t>
            </a:r>
            <a:r>
              <a:rPr lang="sv-SE" sz="1400" dirty="0" err="1"/>
              <a:t>Universität</a:t>
            </a:r>
            <a:r>
              <a:rPr lang="sv-SE" sz="1400" dirty="0"/>
              <a:t> Linz (projektledare)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95A8A4-82F2-5547-813A-ABA601FE41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3492" y="1225346"/>
            <a:ext cx="1304693" cy="1224136"/>
          </a:xfrm>
        </p:spPr>
        <p:txBody>
          <a:bodyPr>
            <a:noAutofit/>
          </a:bodyPr>
          <a:lstStyle/>
          <a:p>
            <a:r>
              <a:rPr lang="sv-SE" sz="1400" dirty="0"/>
              <a:t>TU Dortmund</a:t>
            </a:r>
          </a:p>
          <a:p>
            <a:r>
              <a:rPr lang="sv-SE" sz="1400" dirty="0"/>
              <a:t>Dart</a:t>
            </a:r>
          </a:p>
          <a:p>
            <a:r>
              <a:rPr lang="sv-SE" sz="1400" dirty="0"/>
              <a:t>PIKSL</a:t>
            </a:r>
          </a:p>
          <a:p>
            <a:r>
              <a:rPr lang="sv-SE" sz="1400" dirty="0"/>
              <a:t>W3C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290037F-5788-D340-B0ED-F3A8DB7635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1880" y="3291830"/>
            <a:ext cx="2160240" cy="1008112"/>
          </a:xfrm>
        </p:spPr>
        <p:txBody>
          <a:bodyPr>
            <a:noAutofit/>
          </a:bodyPr>
          <a:lstStyle/>
          <a:p>
            <a:r>
              <a:rPr lang="sv-SE" sz="1400" dirty="0"/>
              <a:t>Samskapande med användare med kognitiva funktionsnedsättningar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3F8D613-1862-F94A-A97B-90522BF03270}"/>
              </a:ext>
            </a:extLst>
          </p:cNvPr>
          <p:cNvSpPr txBox="1"/>
          <p:nvPr/>
        </p:nvSpPr>
        <p:spPr>
          <a:xfrm>
            <a:off x="6300192" y="122534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Funka</a:t>
            </a:r>
          </a:p>
          <a:p>
            <a:r>
              <a:rPr lang="sv-SE" sz="1400" b="1" dirty="0" err="1"/>
              <a:t>Athena</a:t>
            </a:r>
            <a:endParaRPr lang="sv-SE" sz="1400" b="1" dirty="0"/>
          </a:p>
          <a:p>
            <a:r>
              <a:rPr lang="sv-SE" sz="1400" b="1" dirty="0" err="1"/>
              <a:t>Texthelp</a:t>
            </a:r>
            <a:endParaRPr lang="sv-SE" sz="1400" b="1" dirty="0"/>
          </a:p>
        </p:txBody>
      </p:sp>
    </p:spTree>
    <p:extLst>
      <p:ext uri="{BB962C8B-B14F-4D97-AF65-F5344CB8AC3E}">
        <p14:creationId xmlns:p14="http://schemas.microsoft.com/office/powerpoint/2010/main" val="37259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669F97-AE33-C843-877A-59A09459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777576" cy="699404"/>
          </a:xfrm>
        </p:spPr>
        <p:txBody>
          <a:bodyPr/>
          <a:lstStyle/>
          <a:p>
            <a:r>
              <a:rPr lang="sv-SE" dirty="0"/>
              <a:t>Easy Reading - modell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40B7DE1-E65D-604B-96F8-06FDBBDAB4C2}"/>
              </a:ext>
            </a:extLst>
          </p:cNvPr>
          <p:cNvSpPr txBox="1">
            <a:spLocks/>
          </p:cNvSpPr>
          <p:nvPr/>
        </p:nvSpPr>
        <p:spPr>
          <a:xfrm>
            <a:off x="247579" y="2380091"/>
            <a:ext cx="4369786" cy="36933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687D671-F408-7F46-BEED-BC83320BF5ED}"/>
              </a:ext>
            </a:extLst>
          </p:cNvPr>
          <p:cNvSpPr txBox="1"/>
          <p:nvPr/>
        </p:nvSpPr>
        <p:spPr>
          <a:xfrm>
            <a:off x="608821" y="1779926"/>
            <a:ext cx="4675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Integrera egna hjälpmedel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Anpassningar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Textstorlek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Radavstånd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err="1"/>
              <a:t>Bildstöd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Text till tal</a:t>
            </a:r>
          </a:p>
          <a:p>
            <a:endParaRPr lang="sv-SE" dirty="0"/>
          </a:p>
        </p:txBody>
      </p:sp>
      <p:pic>
        <p:nvPicPr>
          <p:cNvPr id="6" name="Bildobjekt 5" descr="En bild av webbläsartillägget som utvecklats i Easy Reading-projektet.">
            <a:extLst>
              <a:ext uri="{FF2B5EF4-FFF2-40B4-BE49-F238E27FC236}">
                <a16:creationId xmlns:a16="http://schemas.microsoft.com/office/drawing/2014/main" id="{87137845-5088-D046-A958-38770033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9" b="974"/>
          <a:stretch/>
        </p:blipFill>
        <p:spPr>
          <a:xfrm>
            <a:off x="6444208" y="1059581"/>
            <a:ext cx="1728192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8D4509-6D70-3547-BD39-13B33C52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247256" cy="699404"/>
          </a:xfrm>
        </p:spPr>
        <p:txBody>
          <a:bodyPr/>
          <a:lstStyle/>
          <a:p>
            <a:r>
              <a:rPr lang="sv-SE" dirty="0"/>
              <a:t>Easy Reading – prototyp</a:t>
            </a:r>
          </a:p>
        </p:txBody>
      </p:sp>
      <p:pic>
        <p:nvPicPr>
          <p:cNvPr id="14" name="Bildobjekt 13" descr="En bild som visar tillägget som utvecklats i Easy Reading-projektet i bruk på en faktisk webbplats.">
            <a:extLst>
              <a:ext uri="{FF2B5EF4-FFF2-40B4-BE49-F238E27FC236}">
                <a16:creationId xmlns:a16="http://schemas.microsoft.com/office/drawing/2014/main" id="{F256B849-AC67-8246-8E3D-C415317D1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764" y="1275606"/>
            <a:ext cx="4248472" cy="3557939"/>
          </a:xfrm>
          <a:prstGeom prst="rect">
            <a:avLst/>
          </a:prstGeom>
        </p:spPr>
      </p:pic>
      <p:pic>
        <p:nvPicPr>
          <p:cNvPr id="4" name="Bildobjekt 3" descr="En förstoring av bildstödsfunktionaliteten som erbjuds i Easy Reading-tillägget. I bilden har ordet &quot;myror&quot; markerats, och har med hjälp av verktyget försetts med en bild av en grupp myror.">
            <a:extLst>
              <a:ext uri="{FF2B5EF4-FFF2-40B4-BE49-F238E27FC236}">
                <a16:creationId xmlns:a16="http://schemas.microsoft.com/office/drawing/2014/main" id="{31AF5A9C-73EC-1144-BB56-5A32F6057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3638"/>
            <a:ext cx="2952328" cy="1975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277CAFA0-DC68-D549-88FB-A65AA080ED4E}"/>
              </a:ext>
            </a:extLst>
          </p:cNvPr>
          <p:cNvCxnSpPr/>
          <p:nvPr/>
        </p:nvCxnSpPr>
        <p:spPr>
          <a:xfrm>
            <a:off x="3707904" y="3539545"/>
            <a:ext cx="504056" cy="1123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339960" y="1851051"/>
            <a:ext cx="4464080" cy="1441398"/>
          </a:xfrm>
        </p:spPr>
        <p:txBody>
          <a:bodyPr/>
          <a:lstStyle/>
          <a:p>
            <a:r>
              <a:rPr lang="sv-SE" dirty="0"/>
              <a:t>Några lärdomar</a:t>
            </a:r>
          </a:p>
        </p:txBody>
      </p:sp>
    </p:spTree>
    <p:extLst>
      <p:ext uri="{BB962C8B-B14F-4D97-AF65-F5344CB8AC3E}">
        <p14:creationId xmlns:p14="http://schemas.microsoft.com/office/powerpoint/2010/main" val="1327093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27E05C-67E9-A94C-AC85-3AEAD455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655748" cy="699404"/>
          </a:xfrm>
        </p:spPr>
        <p:txBody>
          <a:bodyPr/>
          <a:lstStyle/>
          <a:p>
            <a:r>
              <a:rPr lang="sv-SE" dirty="0"/>
              <a:t>Inte bara upplevelsen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AF8981-F26C-B34F-BB18-D7A44FDEA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1999"/>
            <a:ext cx="4320024" cy="2715935"/>
          </a:xfrm>
        </p:spPr>
        <p:txBody>
          <a:bodyPr>
            <a:normAutofit/>
          </a:bodyPr>
          <a:lstStyle/>
          <a:p>
            <a:r>
              <a:rPr lang="sv-SE" dirty="0"/>
              <a:t>Kognitiva hinder har lika stor påverkan som fysiska </a:t>
            </a:r>
          </a:p>
          <a:p>
            <a:r>
              <a:rPr lang="sv-SE" dirty="0"/>
              <a:t>Testbara kriterier gör användarnas erfarenheter till objektiva krav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69F9E03-487A-1349-87E0-5323245E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616" y="1491630"/>
            <a:ext cx="2036384" cy="27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0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DECEE7-9AFD-0B43-BB35-7DDD5A56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036441" cy="699404"/>
          </a:xfrm>
        </p:spPr>
        <p:txBody>
          <a:bodyPr/>
          <a:lstStyle/>
          <a:p>
            <a:r>
              <a:rPr lang="sv-SE" dirty="0"/>
              <a:t>Kom ihåg!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F7D767-C790-404A-B34D-099FFE72D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248" y="1353051"/>
            <a:ext cx="4901808" cy="2893313"/>
          </a:xfrm>
        </p:spPr>
        <p:txBody>
          <a:bodyPr/>
          <a:lstStyle/>
          <a:p>
            <a:r>
              <a:rPr lang="sv-SE" dirty="0"/>
              <a:t>Breda målgrupper</a:t>
            </a:r>
          </a:p>
          <a:p>
            <a:r>
              <a:rPr lang="sv-SE" dirty="0"/>
              <a:t>Precisera sammanhang och funktion</a:t>
            </a:r>
          </a:p>
          <a:p>
            <a:r>
              <a:rPr lang="sv-SE" dirty="0"/>
              <a:t>Bryt ned processer i mindre delar 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2948B76-AD39-DC45-8295-64B1AF7F3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752" y="1073330"/>
            <a:ext cx="4109720" cy="27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6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sv-SE"/>
              <a:t>Det finns inga normalanvändare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0AEBD28-4024-2C40-B13B-321BA23F8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582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6B3F49D-0CDC-A646-8312-CA790120AAFD}"/>
              </a:ext>
            </a:extLst>
          </p:cNvPr>
          <p:cNvSpPr txBox="1">
            <a:spLocks/>
          </p:cNvSpPr>
          <p:nvPr/>
        </p:nvSpPr>
        <p:spPr>
          <a:xfrm>
            <a:off x="611561" y="1275608"/>
            <a:ext cx="2267743" cy="5760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E-demokrati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C6DF693-6A69-B74E-9AAB-8356B2E17EAE}"/>
              </a:ext>
            </a:extLst>
          </p:cNvPr>
          <p:cNvSpPr txBox="1">
            <a:spLocks/>
          </p:cNvSpPr>
          <p:nvPr/>
        </p:nvSpPr>
        <p:spPr>
          <a:xfrm>
            <a:off x="180020" y="2569881"/>
            <a:ext cx="4031940" cy="57793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Digitala lösningar för hälsa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E59ABB9E-52A4-9244-9DC8-5208A34E2E9C}"/>
              </a:ext>
            </a:extLst>
          </p:cNvPr>
          <p:cNvSpPr txBox="1">
            <a:spLocks/>
          </p:cNvSpPr>
          <p:nvPr/>
        </p:nvSpPr>
        <p:spPr>
          <a:xfrm>
            <a:off x="1763689" y="3435846"/>
            <a:ext cx="2448271" cy="5760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Aktivt åldrande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333006C1-2402-9E41-8D7F-E140D185FD9F}"/>
              </a:ext>
            </a:extLst>
          </p:cNvPr>
          <p:cNvSpPr txBox="1">
            <a:spLocks/>
          </p:cNvSpPr>
          <p:nvPr/>
        </p:nvSpPr>
        <p:spPr>
          <a:xfrm>
            <a:off x="4437498" y="2787775"/>
            <a:ext cx="3302854" cy="609341"/>
          </a:xfrm>
          <a:prstGeom prst="roundRect">
            <a:avLst>
              <a:gd name="adj" fmla="val 48316"/>
            </a:avLst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”Kognitiv skärmläsare”</a:t>
            </a:r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6F0FE386-A546-B542-8549-C674A82B7122}"/>
              </a:ext>
            </a:extLst>
          </p:cNvPr>
          <p:cNvSpPr txBox="1">
            <a:spLocks/>
          </p:cNvSpPr>
          <p:nvPr/>
        </p:nvSpPr>
        <p:spPr>
          <a:xfrm>
            <a:off x="2529287" y="1946065"/>
            <a:ext cx="3816424" cy="52755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Mätverktyg för tillgänglighet</a:t>
            </a:r>
          </a:p>
        </p:txBody>
      </p:sp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A9BCDBAE-80D1-A542-B154-72E7044CF0D3}"/>
              </a:ext>
            </a:extLst>
          </p:cNvPr>
          <p:cNvSpPr txBox="1">
            <a:spLocks/>
          </p:cNvSpPr>
          <p:nvPr/>
        </p:nvSpPr>
        <p:spPr>
          <a:xfrm>
            <a:off x="5508105" y="339503"/>
            <a:ext cx="3096344" cy="5760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Tillgänglighet i CMS:er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578AAE2-EA0E-2E46-B101-4A028BC650AC}"/>
              </a:ext>
            </a:extLst>
          </p:cNvPr>
          <p:cNvSpPr txBox="1">
            <a:spLocks/>
          </p:cNvSpPr>
          <p:nvPr/>
        </p:nvSpPr>
        <p:spPr>
          <a:xfrm>
            <a:off x="3347864" y="1167712"/>
            <a:ext cx="4368954" cy="562260"/>
          </a:xfrm>
          <a:prstGeom prst="roundRect">
            <a:avLst>
              <a:gd name="adj" fmla="val 48316"/>
            </a:avLst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Kriterier för kognitiv tillgänglighet</a:t>
            </a:r>
          </a:p>
        </p:txBody>
      </p: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5036D127-484D-0643-B35A-6872651564B8}"/>
              </a:ext>
            </a:extLst>
          </p:cNvPr>
          <p:cNvSpPr txBox="1">
            <a:spLocks/>
          </p:cNvSpPr>
          <p:nvPr/>
        </p:nvSpPr>
        <p:spPr>
          <a:xfrm>
            <a:off x="5148064" y="3615866"/>
            <a:ext cx="3888432" cy="5760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Inlevelseövningar genom VR</a:t>
            </a:r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10FC2901-75A8-4B46-AD9B-89E839D7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844"/>
            <a:ext cx="4551746" cy="514738"/>
          </a:xfrm>
        </p:spPr>
        <p:txBody>
          <a:bodyPr/>
          <a:lstStyle/>
          <a:p>
            <a:r>
              <a:rPr lang="sv-SE" dirty="0"/>
              <a:t>Just nu har vi projekt om…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F791B518-9072-BB47-AAD8-91F901F40DB5}"/>
              </a:ext>
            </a:extLst>
          </p:cNvPr>
          <p:cNvSpPr txBox="1">
            <a:spLocks/>
          </p:cNvSpPr>
          <p:nvPr/>
        </p:nvSpPr>
        <p:spPr>
          <a:xfrm>
            <a:off x="585070" y="4299941"/>
            <a:ext cx="4167404" cy="5760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sv-SE" sz="2000" dirty="0">
                <a:solidFill>
                  <a:prstClr val="black"/>
                </a:solidFill>
              </a:rPr>
              <a:t>Från behovsägare till experter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482919"/>
      </p:ext>
    </p:extLst>
  </p:cSld>
  <p:clrMapOvr>
    <a:masterClrMapping/>
  </p:clrMapOvr>
  <p:transition spd="slow" advTm="22358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8ADF6B3-AB00-9240-B99A-88D8C6162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2506" y="2619445"/>
            <a:ext cx="3205678" cy="1176441"/>
          </a:xfrm>
        </p:spPr>
        <p:txBody>
          <a:bodyPr>
            <a:normAutofit fontScale="92500"/>
          </a:bodyPr>
          <a:lstStyle/>
          <a:p>
            <a:r>
              <a:rPr lang="sv-SE" sz="2000" dirty="0"/>
              <a:t>Ett exempel på kognitiv (o)tillgänglighet: </a:t>
            </a:r>
          </a:p>
          <a:p>
            <a:r>
              <a:rPr lang="sv-SE" sz="2000" dirty="0"/>
              <a:t>Anna ska köpa en resa…</a:t>
            </a:r>
          </a:p>
          <a:p>
            <a:endParaRPr lang="en-IE" dirty="0"/>
          </a:p>
        </p:txBody>
      </p:sp>
      <p:pic>
        <p:nvPicPr>
          <p:cNvPr id="4" name="Bildobjekt 3" descr="En teckning av sedlar och mynt.">
            <a:extLst>
              <a:ext uri="{FF2B5EF4-FFF2-40B4-BE49-F238E27FC236}">
                <a16:creationId xmlns:a16="http://schemas.microsoft.com/office/drawing/2014/main" id="{33B238AF-DBE2-9945-9279-941ACEA17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482" y="326355"/>
            <a:ext cx="1217261" cy="1220738"/>
          </a:xfrm>
          <a:prstGeom prst="rect">
            <a:avLst/>
          </a:prstGeom>
        </p:spPr>
      </p:pic>
      <p:pic>
        <p:nvPicPr>
          <p:cNvPr id="8" name="Bildobjekt 7" descr="En teckning av ett frågetecken.">
            <a:extLst>
              <a:ext uri="{FF2B5EF4-FFF2-40B4-BE49-F238E27FC236}">
                <a16:creationId xmlns:a16="http://schemas.microsoft.com/office/drawing/2014/main" id="{B5040813-0D57-E041-AC54-C23201451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621" y="326355"/>
            <a:ext cx="1217261" cy="1220738"/>
          </a:xfrm>
          <a:prstGeom prst="rect">
            <a:avLst/>
          </a:prstGeom>
        </p:spPr>
      </p:pic>
      <p:pic>
        <p:nvPicPr>
          <p:cNvPr id="10" name="Bildobjekt 9" descr="En teckning av en person som ser missnöjd ut.">
            <a:extLst>
              <a:ext uri="{FF2B5EF4-FFF2-40B4-BE49-F238E27FC236}">
                <a16:creationId xmlns:a16="http://schemas.microsoft.com/office/drawing/2014/main" id="{D61A4EDB-7753-9941-AB79-A4F26C99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451" y="342900"/>
            <a:ext cx="1217261" cy="1220738"/>
          </a:xfrm>
          <a:prstGeom prst="rect">
            <a:avLst/>
          </a:prstGeom>
        </p:spPr>
      </p:pic>
      <p:pic>
        <p:nvPicPr>
          <p:cNvPr id="12" name="Bildobjekt 11" descr="En teckning av en resväska.">
            <a:extLst>
              <a:ext uri="{FF2B5EF4-FFF2-40B4-BE49-F238E27FC236}">
                <a16:creationId xmlns:a16="http://schemas.microsoft.com/office/drawing/2014/main" id="{264776F5-1496-BF4E-BA3F-20E6C2D32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51" y="342900"/>
            <a:ext cx="1217261" cy="1220738"/>
          </a:xfrm>
          <a:prstGeom prst="rect">
            <a:avLst/>
          </a:prstGeom>
        </p:spPr>
      </p:pic>
      <p:pic>
        <p:nvPicPr>
          <p:cNvPr id="13" name="Bildobjekt 12" descr="En menyikon.">
            <a:extLst>
              <a:ext uri="{FF2B5EF4-FFF2-40B4-BE49-F238E27FC236}">
                <a16:creationId xmlns:a16="http://schemas.microsoft.com/office/drawing/2014/main" id="{D837EAC0-AC83-0B4C-BAA6-6BDBE1F0A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13" y="2494902"/>
            <a:ext cx="648072" cy="64807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2" descr="En ikon som föreställer en cirkel som omsluter ett plustecken.">
            <a:extLst>
              <a:ext uri="{FF2B5EF4-FFF2-40B4-BE49-F238E27FC236}">
                <a16:creationId xmlns:a16="http://schemas.microsoft.com/office/drawing/2014/main" id="{A2A894BD-0151-3842-BD4D-54680DA0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074" y="4009636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En klocka som räknar ner från fyra minuter.">
            <a:extLst>
              <a:ext uri="{FF2B5EF4-FFF2-40B4-BE49-F238E27FC236}">
                <a16:creationId xmlns:a16="http://schemas.microsoft.com/office/drawing/2014/main" id="{214BB7AD-03F6-214A-91F2-06FE73847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737891"/>
            <a:ext cx="1129654" cy="650681"/>
          </a:xfrm>
          <a:prstGeom prst="rect">
            <a:avLst/>
          </a:prstGeom>
        </p:spPr>
      </p:pic>
      <p:pic>
        <p:nvPicPr>
          <p:cNvPr id="16" name="Bildobjekt 15" descr="En ikon som föreställer fyra pilar som alla pekar inåt mot en och samma punkt.">
            <a:extLst>
              <a:ext uri="{FF2B5EF4-FFF2-40B4-BE49-F238E27FC236}">
                <a16:creationId xmlns:a16="http://schemas.microsoft.com/office/drawing/2014/main" id="{388A451E-3025-5144-9C9D-BBDEA7E0F3B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6863" y="4012198"/>
            <a:ext cx="645510" cy="645510"/>
          </a:xfrm>
          <a:prstGeom prst="rect">
            <a:avLst/>
          </a:prstGeom>
        </p:spPr>
      </p:pic>
      <p:pic>
        <p:nvPicPr>
          <p:cNvPr id="14" name="Bildobjekt 13" descr="En ikon som föreställer ett förstoringsglas.">
            <a:extLst>
              <a:ext uri="{FF2B5EF4-FFF2-40B4-BE49-F238E27FC236}">
                <a16:creationId xmlns:a16="http://schemas.microsoft.com/office/drawing/2014/main" id="{96E8B79F-8EB5-ED48-92B2-812AA97645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37" y="2494902"/>
            <a:ext cx="598403" cy="64807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EA5C668-F7BB-2C41-9955-2FEDDC014909}"/>
              </a:ext>
            </a:extLst>
          </p:cNvPr>
          <p:cNvSpPr/>
          <p:nvPr/>
        </p:nvSpPr>
        <p:spPr>
          <a:xfrm>
            <a:off x="2168351" y="2499742"/>
            <a:ext cx="4608512" cy="2160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3564274-B777-5045-9F67-A31DF53D8B2E}"/>
              </a:ext>
            </a:extLst>
          </p:cNvPr>
          <p:cNvSpPr/>
          <p:nvPr/>
        </p:nvSpPr>
        <p:spPr>
          <a:xfrm>
            <a:off x="2555776" y="3651783"/>
            <a:ext cx="3960440" cy="33437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Skriv in krypteringsnyckeln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BAC6498-0124-8245-A3F3-59DAE3C53946}"/>
              </a:ext>
            </a:extLst>
          </p:cNvPr>
          <p:cNvSpPr txBox="1"/>
          <p:nvPr/>
        </p:nvSpPr>
        <p:spPr>
          <a:xfrm>
            <a:off x="3563802" y="2494902"/>
            <a:ext cx="208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Säker inloggning </a:t>
            </a:r>
          </a:p>
        </p:txBody>
      </p:sp>
      <p:sp>
        <p:nvSpPr>
          <p:cNvPr id="20" name="Ned 19">
            <a:extLst>
              <a:ext uri="{FF2B5EF4-FFF2-40B4-BE49-F238E27FC236}">
                <a16:creationId xmlns:a16="http://schemas.microsoft.com/office/drawing/2014/main" id="{09CF6E71-451C-B640-AC1B-D39867139D48}"/>
              </a:ext>
            </a:extLst>
          </p:cNvPr>
          <p:cNvSpPr/>
          <p:nvPr/>
        </p:nvSpPr>
        <p:spPr>
          <a:xfrm>
            <a:off x="4439707" y="2866772"/>
            <a:ext cx="216144" cy="33437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highlight>
                <a:srgbClr val="000000"/>
              </a:highlight>
            </a:endParaRPr>
          </a:p>
        </p:txBody>
      </p:sp>
      <p:sp>
        <p:nvSpPr>
          <p:cNvPr id="21" name="textruta 20" descr="En CAPTCHA.">
            <a:extLst>
              <a:ext uri="{FF2B5EF4-FFF2-40B4-BE49-F238E27FC236}">
                <a16:creationId xmlns:a16="http://schemas.microsoft.com/office/drawing/2014/main" id="{DC77608A-9A25-5F4D-B6AD-62B1CFD435A0}"/>
              </a:ext>
            </a:extLst>
          </p:cNvPr>
          <p:cNvSpPr txBox="1"/>
          <p:nvPr/>
        </p:nvSpPr>
        <p:spPr>
          <a:xfrm>
            <a:off x="3696006" y="4045284"/>
            <a:ext cx="1703546" cy="30777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iu-Cans-CA" sz="1400" i="1" spc="-150" dirty="0">
                <a:latin typeface="Bradley Hand" pitchFamily="2" charset="77"/>
              </a:rPr>
              <a:t>ᗢᕊᙓᘐᖇᓰᖰᒪᓮᘐ ☂ᙓ</a:t>
            </a:r>
            <a:r>
              <a:rPr lang="ka-GE" sz="1400" i="1" spc="-150" dirty="0">
                <a:latin typeface="Bradley Hand" pitchFamily="2" charset="77"/>
              </a:rPr>
              <a:t>ჯ♈</a:t>
            </a:r>
            <a:endParaRPr lang="sv-SE" sz="1400" i="1" spc="-150" dirty="0">
              <a:latin typeface="Bradley Hand" pitchFamily="2" charset="77"/>
            </a:endParaRPr>
          </a:p>
        </p:txBody>
      </p:sp>
      <p:pic>
        <p:nvPicPr>
          <p:cNvPr id="22" name="Platshållare för bild 13" descr="En logotyp för en bank som kallas &quot;Banken&quot;.">
            <a:extLst>
              <a:ext uri="{FF2B5EF4-FFF2-40B4-BE49-F238E27FC236}">
                <a16:creationId xmlns:a16="http://schemas.microsoft.com/office/drawing/2014/main" id="{AE71F295-4C11-554D-8AB0-3E7899B392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206" y="2532574"/>
            <a:ext cx="792088" cy="675091"/>
          </a:xfrm>
          <a:prstGeom prst="rect">
            <a:avLst/>
          </a:prstGeom>
        </p:spPr>
      </p:pic>
      <p:pic>
        <p:nvPicPr>
          <p:cNvPr id="23" name="Bildobjekt 22" descr="En teckning av ett hängläs med en nyckel.">
            <a:extLst>
              <a:ext uri="{FF2B5EF4-FFF2-40B4-BE49-F238E27FC236}">
                <a16:creationId xmlns:a16="http://schemas.microsoft.com/office/drawing/2014/main" id="{CC66F9C3-D4E6-DD4C-9A8E-46EFAAB6FD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13" y="310822"/>
            <a:ext cx="1220738" cy="12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0026 0.083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41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19" grpId="0" build="allAtOnce"/>
      <p:bldP spid="19" grpId="1" build="allAtOnce"/>
      <p:bldP spid="20" grpId="0" animBg="1"/>
      <p:bldP spid="20" grpId="1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30E195-36F4-AC48-8117-8F55014F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288661" cy="699404"/>
          </a:xfrm>
        </p:spPr>
        <p:txBody>
          <a:bodyPr/>
          <a:lstStyle/>
          <a:p>
            <a:r>
              <a:rPr lang="sv-SE"/>
              <a:t>Vad ska vi prata om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85D6658-5C93-5A40-8D04-6E97DBC2E7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Vad handlar kognitiv tillgänglighet om?</a:t>
            </a:r>
          </a:p>
          <a:p>
            <a:r>
              <a:rPr lang="sv-SE" dirty="0"/>
              <a:t>Vad gör Funka?</a:t>
            </a:r>
          </a:p>
          <a:p>
            <a:r>
              <a:rPr lang="sv-SE" dirty="0"/>
              <a:t>Vad har vi lärt oss?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19FCC78-35A7-5843-B3D9-78F1C8AE8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128828"/>
            <a:ext cx="1935289" cy="194081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C89BBB1-A6AF-4B44-92D6-6B847D8A7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446580"/>
            <a:ext cx="1953152" cy="19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EA4693F-7AC8-3F40-AB7D-ACD1F5A2C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ubrik 6">
            <a:extLst>
              <a:ext uri="{FF2B5EF4-FFF2-40B4-BE49-F238E27FC236}">
                <a16:creationId xmlns:a16="http://schemas.microsoft.com/office/drawing/2014/main" id="{BAF3309C-F551-5445-AEC3-D0A16FC90169}"/>
              </a:ext>
            </a:extLst>
          </p:cNvPr>
          <p:cNvSpPr txBox="1">
            <a:spLocks/>
          </p:cNvSpPr>
          <p:nvPr/>
        </p:nvSpPr>
        <p:spPr>
          <a:xfrm>
            <a:off x="935804" y="1707750"/>
            <a:ext cx="7272392" cy="17280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43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/>
              <a:t>Vad är kognitiv tillgänglighet?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83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CAA3CC-8D4E-F445-883A-36ADFB83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Kognition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220B07-A792-F143-BF27-E7CFE8FE3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Handlar om att förstå</a:t>
            </a:r>
          </a:p>
          <a:p>
            <a:r>
              <a:rPr lang="sv-SE" dirty="0"/>
              <a:t>Mentala processer för att ta in och behandla information</a:t>
            </a:r>
          </a:p>
          <a:p>
            <a:r>
              <a:rPr lang="sv-SE" dirty="0"/>
              <a:t>Text, bild, ljud, ljus, intryck med mera</a:t>
            </a:r>
          </a:p>
          <a:p>
            <a:endParaRPr lang="sv-SE" dirty="0"/>
          </a:p>
        </p:txBody>
      </p:sp>
      <p:pic>
        <p:nvPicPr>
          <p:cNvPr id="6" name="Bildobjekt 5" descr="Rader med mappar i ett arkivskåp.">
            <a:extLst>
              <a:ext uri="{FF2B5EF4-FFF2-40B4-BE49-F238E27FC236}">
                <a16:creationId xmlns:a16="http://schemas.microsoft.com/office/drawing/2014/main" id="{CDF2FCE7-BC7D-1A4B-96D1-6433AFB31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142" y="1511999"/>
            <a:ext cx="374285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AD12799-01BA-1A47-9044-28C3F339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514957" cy="699404"/>
          </a:xfrm>
        </p:spPr>
        <p:txBody>
          <a:bodyPr/>
          <a:lstStyle/>
          <a:p>
            <a:r>
              <a:rPr lang="sv-SE" dirty="0"/>
              <a:t>Sammanhanget påverkar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8132F1F-A535-3F48-8F17-B9C038DBF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Ljud</a:t>
            </a:r>
          </a:p>
          <a:p>
            <a:r>
              <a:rPr lang="sv-SE" sz="3200" dirty="0"/>
              <a:t>Bild</a:t>
            </a:r>
          </a:p>
          <a:p>
            <a:r>
              <a:rPr lang="sv-SE" sz="3200" dirty="0"/>
              <a:t>Omgivning</a:t>
            </a:r>
          </a:p>
        </p:txBody>
      </p:sp>
      <p:pic>
        <p:nvPicPr>
          <p:cNvPr id="9" name="Platshållare för bild 8" descr="En bild av den stora scenen på Funkas tillgänglighetsdagar som visar en talare, skrivtolkningen och och teckenspråkstolkningen.">
            <a:extLst>
              <a:ext uri="{FF2B5EF4-FFF2-40B4-BE49-F238E27FC236}">
                <a16:creationId xmlns:a16="http://schemas.microsoft.com/office/drawing/2014/main" id="{0B5F5266-C72B-C145-90DC-594E36920D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98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770EFB-5792-7C46-9EF1-CAF83820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953632" cy="699404"/>
          </a:xfrm>
        </p:spPr>
        <p:txBody>
          <a:bodyPr/>
          <a:lstStyle/>
          <a:p>
            <a:r>
              <a:rPr lang="sv-SE"/>
              <a:t>Mentala funktioner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5608DA9-7F5B-1946-9644-70B8B700E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38405" y="3329155"/>
            <a:ext cx="1199597" cy="679016"/>
          </a:xfrm>
          <a:prstGeom prst="roundRect">
            <a:avLst>
              <a:gd name="adj" fmla="val 42494"/>
            </a:avLst>
          </a:prstGeom>
        </p:spPr>
        <p:txBody>
          <a:bodyPr/>
          <a:lstStyle/>
          <a:p>
            <a:r>
              <a:rPr lang="sv-SE"/>
              <a:t>Språk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8425DB4-CD53-E34B-959E-48296DF8AC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2098" y="1413168"/>
            <a:ext cx="2540717" cy="723819"/>
          </a:xfrm>
          <a:solidFill>
            <a:schemeClr val="bg2">
              <a:alpha val="58000"/>
            </a:schemeClr>
          </a:solidFill>
        </p:spPr>
        <p:txBody>
          <a:bodyPr/>
          <a:lstStyle/>
          <a:p>
            <a:r>
              <a:rPr lang="sv-SE" dirty="0"/>
              <a:t>Koncentration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936D03E-1C7F-4342-96D1-937AACAD0F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62815" y="2136986"/>
            <a:ext cx="1345489" cy="723819"/>
          </a:xfrm>
        </p:spPr>
        <p:txBody>
          <a:bodyPr/>
          <a:lstStyle/>
          <a:p>
            <a:r>
              <a:rPr lang="sv-SE" dirty="0"/>
              <a:t>Minne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14D1CA3-7B8A-B748-AB80-166AA27989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29611" y="3284352"/>
            <a:ext cx="1419189" cy="723819"/>
          </a:xfrm>
        </p:spPr>
        <p:txBody>
          <a:bodyPr/>
          <a:lstStyle/>
          <a:p>
            <a:r>
              <a:rPr lang="sv-SE" dirty="0"/>
              <a:t>Socialt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39B49E49-9ECA-464C-93B9-77600E6A1CA9}"/>
              </a:ext>
            </a:extLst>
          </p:cNvPr>
          <p:cNvSpPr txBox="1">
            <a:spLocks/>
          </p:cNvSpPr>
          <p:nvPr/>
        </p:nvSpPr>
        <p:spPr>
          <a:xfrm>
            <a:off x="3548800" y="4008171"/>
            <a:ext cx="2287311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Visuospatialt</a:t>
            </a:r>
            <a:endParaRPr lang="sv-SE" dirty="0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6D412B46-C694-4740-A531-29CC84614BE1}"/>
              </a:ext>
            </a:extLst>
          </p:cNvPr>
          <p:cNvSpPr txBox="1">
            <a:spLocks/>
          </p:cNvSpPr>
          <p:nvPr/>
        </p:nvSpPr>
        <p:spPr>
          <a:xfrm>
            <a:off x="1494412" y="2136986"/>
            <a:ext cx="2052092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Emotionellt</a:t>
            </a:r>
          </a:p>
        </p:txBody>
      </p:sp>
      <p:pic>
        <p:nvPicPr>
          <p:cNvPr id="9" name="Bildobjekt 8" descr="En teckning av en person som ser neutral ut.">
            <a:extLst>
              <a:ext uri="{FF2B5EF4-FFF2-40B4-BE49-F238E27FC236}">
                <a16:creationId xmlns:a16="http://schemas.microsoft.com/office/drawing/2014/main" id="{9897049B-762E-3146-A485-6717616F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537" y="2229259"/>
            <a:ext cx="1681835" cy="16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BA45B-E009-354B-A3C8-D5DFB13D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870276" cy="699404"/>
          </a:xfrm>
        </p:spPr>
        <p:txBody>
          <a:bodyPr/>
          <a:lstStyle/>
          <a:p>
            <a:r>
              <a:rPr lang="sv-SE"/>
              <a:t>Behov på webben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BDEBB6D-33B0-AD4D-A0BE-C963F51BA3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Igenkänning</a:t>
            </a:r>
          </a:p>
          <a:p>
            <a:r>
              <a:rPr lang="sv-SE" dirty="0"/>
              <a:t>Tydlighet i struktur och skrift</a:t>
            </a:r>
          </a:p>
          <a:p>
            <a:r>
              <a:rPr lang="sv-SE" dirty="0"/>
              <a:t>Multimodalitet</a:t>
            </a:r>
          </a:p>
          <a:p>
            <a:r>
              <a:rPr lang="sv-SE" dirty="0"/>
              <a:t>Inga distraktioner</a:t>
            </a:r>
          </a:p>
          <a:p>
            <a:r>
              <a:rPr lang="sv-SE" dirty="0"/>
              <a:t>Tillit till webbplatsen</a:t>
            </a:r>
          </a:p>
        </p:txBody>
      </p:sp>
      <p:pic>
        <p:nvPicPr>
          <p:cNvPr id="6" name="Platshållare för bild 5" descr="En person som ser på en webbplats som visas på en bärbar dator.">
            <a:extLst>
              <a:ext uri="{FF2B5EF4-FFF2-40B4-BE49-F238E27FC236}">
                <a16:creationId xmlns:a16="http://schemas.microsoft.com/office/drawing/2014/main" id="{2C755AEA-C505-144E-B8EE-EE99E489F8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88" y="1513590"/>
            <a:ext cx="2627312" cy="2889433"/>
          </a:xfrm>
        </p:spPr>
      </p:pic>
    </p:spTree>
    <p:extLst>
      <p:ext uri="{BB962C8B-B14F-4D97-AF65-F5344CB8AC3E}">
        <p14:creationId xmlns:p14="http://schemas.microsoft.com/office/powerpoint/2010/main" val="4156133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|1.9|1.8|2.3|2.1|1.7|2"/>
</p:tagLst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F3038AED-3C07-1A48-9D8A-3B004E50A8A4}"/>
    </a:ext>
  </a:extLst>
</a:theme>
</file>

<file path=ppt/theme/theme10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0500E849-2CB6-344F-AA85-D9ABE3D79C0E}"/>
    </a:ext>
  </a:extLst>
</a:theme>
</file>

<file path=ppt/theme/theme11.xml><?xml version="1.0" encoding="utf-8"?>
<a:theme xmlns:a="http://schemas.openxmlformats.org/drawingml/2006/main" name="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ABDD3406-395A-CE49-AD3A-861A5CF5E1A7}"/>
    </a:ext>
  </a:extLst>
</a:theme>
</file>

<file path=ppt/theme/theme12.xml><?xml version="1.0" encoding="utf-8"?>
<a:theme xmlns:a="http://schemas.openxmlformats.org/drawingml/2006/main" name="Pratbubbla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3D19C018-A9C8-4E43-B416-115A2A4C6B48}"/>
    </a:ext>
  </a:extLst>
</a:theme>
</file>

<file path=ppt/theme/theme13.xml><?xml version="1.0" encoding="utf-8"?>
<a:theme xmlns:a="http://schemas.openxmlformats.org/drawingml/2006/main" name="Pratbubbla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3B521D3E-48A6-EB40-8547-FA3F24866C52}"/>
    </a:ext>
  </a:extLst>
</a:theme>
</file>

<file path=ppt/theme/theme14.xml><?xml version="1.0" encoding="utf-8"?>
<a:theme xmlns:a="http://schemas.openxmlformats.org/drawingml/2006/main" name="Pratbubbla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0657841-F8A4-CB42-9F3A-17D58BBDC3EE}"/>
    </a:ext>
  </a:extLst>
</a:theme>
</file>

<file path=ppt/theme/theme15.xml><?xml version="1.0" encoding="utf-8"?>
<a:theme xmlns:a="http://schemas.openxmlformats.org/drawingml/2006/main" name="Pratbubbla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0D8468DE-6B33-8A4C-906F-C4180B551A73}"/>
    </a:ext>
  </a:extLst>
</a:theme>
</file>

<file path=ppt/theme/theme16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B2D1AFF-3DF4-804D-9A5C-E68190628D4A}"/>
    </a:ext>
  </a:extLst>
</a:theme>
</file>

<file path=ppt/theme/theme17.xml><?xml version="1.0" encoding="utf-8"?>
<a:theme xmlns:a="http://schemas.openxmlformats.org/drawingml/2006/main" name="1_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DCCBCB01-45ED-1647-8D16-1DBCA6D3F72F}"/>
    </a:ext>
  </a:extLst>
</a:theme>
</file>

<file path=ppt/theme/theme18.xml><?xml version="1.0" encoding="utf-8"?>
<a:theme xmlns:a="http://schemas.openxmlformats.org/drawingml/2006/main" name="1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FBE7B74-8973-A140-BA35-AAD10751CDA2}"/>
    </a:ext>
  </a:extLst>
</a:theme>
</file>

<file path=ppt/theme/theme4.xml><?xml version="1.0" encoding="utf-8"?>
<a:theme xmlns:a="http://schemas.openxmlformats.org/drawingml/2006/main" name="Nologo_only_fullscreenimages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AF53C6CE-AAC9-A54B-A866-BCA1AA9702A0}"/>
    </a:ext>
  </a:extLst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5DBE5CBC-55F2-AD4F-B539-124DD9043EF2}"/>
    </a:ext>
  </a:extLst>
</a:theme>
</file>

<file path=ppt/theme/theme6.xml><?xml version="1.0" encoding="utf-8"?>
<a:theme xmlns:a="http://schemas.openxmlformats.org/drawingml/2006/main" name="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6F08914-82DC-DD46-93BD-B7C40A26D7CE}"/>
    </a:ext>
  </a:extLst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DCCBCB01-45ED-1647-8D16-1DBCA6D3F72F}"/>
    </a:ext>
  </a:extLst>
</a:theme>
</file>

<file path=ppt/theme/theme8.xml><?xml version="1.0" encoding="utf-8"?>
<a:theme xmlns:a="http://schemas.openxmlformats.org/drawingml/2006/main" name="Citat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E87D8354-E152-614C-AB20-F2B54AF24881}"/>
    </a:ext>
  </a:extLst>
</a:theme>
</file>

<file path=ppt/theme/theme9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4996652F-CF5D-1942-A246-769C74A677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Front Page</Template>
  <TotalTime>0</TotalTime>
  <Words>460</Words>
  <Application>Microsoft Office PowerPoint</Application>
  <PresentationFormat>Bildspel på skärmen (16:9)</PresentationFormat>
  <Paragraphs>152</Paragraphs>
  <Slides>27</Slides>
  <Notes>24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18</vt:i4>
      </vt:variant>
      <vt:variant>
        <vt:lpstr>Bildrubriker</vt:lpstr>
      </vt:variant>
      <vt:variant>
        <vt:i4>27</vt:i4>
      </vt:variant>
    </vt:vector>
  </HeadingPairs>
  <TitlesOfParts>
    <vt:vector size="49" baseType="lpstr">
      <vt:lpstr>Arial</vt:lpstr>
      <vt:lpstr>Bradley Hand</vt:lpstr>
      <vt:lpstr>Calibri</vt:lpstr>
      <vt:lpstr>Century Gothic</vt:lpstr>
      <vt:lpstr>Front Page</vt:lpstr>
      <vt:lpstr>Funka_logo</vt:lpstr>
      <vt:lpstr>Small_asterix</vt:lpstr>
      <vt:lpstr>Nologo_only_fullscreenimages</vt:lpstr>
      <vt:lpstr>One Post It</vt:lpstr>
      <vt:lpstr>Two Post It</vt:lpstr>
      <vt:lpstr>Three Post It</vt:lpstr>
      <vt:lpstr>Citat rosa</vt:lpstr>
      <vt:lpstr>Citat grön</vt:lpstr>
      <vt:lpstr>Citat gul</vt:lpstr>
      <vt:lpstr>Citat blå</vt:lpstr>
      <vt:lpstr>Pratbubbla gul</vt:lpstr>
      <vt:lpstr>Pratbubbla blå</vt:lpstr>
      <vt:lpstr>Pratbubbla rosa</vt:lpstr>
      <vt:lpstr>Pratbubbla grön</vt:lpstr>
      <vt:lpstr>Last page</vt:lpstr>
      <vt:lpstr>1_Three Post It</vt:lpstr>
      <vt:lpstr>1_Small_asterix</vt:lpstr>
      <vt:lpstr>Kognitiv tillgänglighet i fokus </vt:lpstr>
      <vt:lpstr>Funka forskar!</vt:lpstr>
      <vt:lpstr>PowerPoint-presentation</vt:lpstr>
      <vt:lpstr>Vad ska vi prata om</vt:lpstr>
      <vt:lpstr>PowerPoint-presentation</vt:lpstr>
      <vt:lpstr>Kognition</vt:lpstr>
      <vt:lpstr>Sammanhanget påverkar</vt:lpstr>
      <vt:lpstr>Mentala funktioner</vt:lpstr>
      <vt:lpstr>Behov på webben</vt:lpstr>
      <vt:lpstr>PowerPoint-presentation</vt:lpstr>
      <vt:lpstr>PowerPoint-presentation</vt:lpstr>
      <vt:lpstr>Vår forskning</vt:lpstr>
      <vt:lpstr>Vad gör vi?</vt:lpstr>
      <vt:lpstr>Kognitiva kriterier – utmaning</vt:lpstr>
      <vt:lpstr>Kognitiva kriterier – utmaning</vt:lpstr>
      <vt:lpstr>PowerPoint-presentation</vt:lpstr>
      <vt:lpstr>Kognitiva kriterier – delresultat </vt:lpstr>
      <vt:lpstr>Kognitiva kriterier – plan för utveckling</vt:lpstr>
      <vt:lpstr>Easy Reading – utmaning</vt:lpstr>
      <vt:lpstr>PowerPoint-presentation</vt:lpstr>
      <vt:lpstr>Easy Reading - modell</vt:lpstr>
      <vt:lpstr>Easy Reading – prototyp</vt:lpstr>
      <vt:lpstr>Några lärdomar</vt:lpstr>
      <vt:lpstr>Inte bara upplevelsen</vt:lpstr>
      <vt:lpstr>Kom ihåg!</vt:lpstr>
      <vt:lpstr>Det finns inga normalanvändare</vt:lpstr>
      <vt:lpstr>Just nu har vi projekt om…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2019-04-10T09:06:15Z</dcterms:created>
  <dcterms:modified xsi:type="dcterms:W3CDTF">2019-04-10T09:06:22Z</dcterms:modified>
  <cp:category/>
</cp:coreProperties>
</file>